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media/image87.jpg" ContentType="image/png"/>
  <Override PartName="/ppt/notesSlides/notesSlide9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58" r:id="rId3"/>
    <p:sldMasterId id="2147483772" r:id="rId4"/>
    <p:sldMasterId id="2147483802" r:id="rId5"/>
    <p:sldMasterId id="2147483816" r:id="rId6"/>
    <p:sldMasterId id="2147483829" r:id="rId7"/>
  </p:sldMasterIdLst>
  <p:notesMasterIdLst>
    <p:notesMasterId r:id="rId139"/>
  </p:notesMasterIdLst>
  <p:handoutMasterIdLst>
    <p:handoutMasterId r:id="rId140"/>
  </p:handoutMasterIdLst>
  <p:sldIdLst>
    <p:sldId id="2147376794" r:id="rId8"/>
    <p:sldId id="7389" r:id="rId9"/>
    <p:sldId id="4829" r:id="rId10"/>
    <p:sldId id="4830" r:id="rId11"/>
    <p:sldId id="4831" r:id="rId12"/>
    <p:sldId id="2147376828" r:id="rId13"/>
    <p:sldId id="2147376795" r:id="rId14"/>
    <p:sldId id="561" r:id="rId15"/>
    <p:sldId id="602" r:id="rId16"/>
    <p:sldId id="7390" r:id="rId17"/>
    <p:sldId id="7417" r:id="rId18"/>
    <p:sldId id="560" r:id="rId19"/>
    <p:sldId id="603" r:id="rId20"/>
    <p:sldId id="7409" r:id="rId21"/>
    <p:sldId id="500" r:id="rId22"/>
    <p:sldId id="7410" r:id="rId23"/>
    <p:sldId id="7411" r:id="rId24"/>
    <p:sldId id="2147376817" r:id="rId25"/>
    <p:sldId id="562" r:id="rId26"/>
    <p:sldId id="260" r:id="rId27"/>
    <p:sldId id="258" r:id="rId28"/>
    <p:sldId id="4198" r:id="rId29"/>
    <p:sldId id="4200" r:id="rId30"/>
    <p:sldId id="306" r:id="rId31"/>
    <p:sldId id="261" r:id="rId32"/>
    <p:sldId id="4201" r:id="rId33"/>
    <p:sldId id="4174" r:id="rId34"/>
    <p:sldId id="4202" r:id="rId35"/>
    <p:sldId id="572" r:id="rId36"/>
    <p:sldId id="4203" r:id="rId37"/>
    <p:sldId id="738" r:id="rId38"/>
    <p:sldId id="4204" r:id="rId39"/>
    <p:sldId id="558" r:id="rId40"/>
    <p:sldId id="2147376796" r:id="rId41"/>
    <p:sldId id="2147376797" r:id="rId42"/>
    <p:sldId id="7421" r:id="rId43"/>
    <p:sldId id="2147376798" r:id="rId44"/>
    <p:sldId id="2147376799" r:id="rId45"/>
    <p:sldId id="7422" r:id="rId46"/>
    <p:sldId id="2147376800" r:id="rId47"/>
    <p:sldId id="7423" r:id="rId48"/>
    <p:sldId id="2147376801" r:id="rId49"/>
    <p:sldId id="2147376802" r:id="rId50"/>
    <p:sldId id="2147376803" r:id="rId51"/>
    <p:sldId id="2147376804" r:id="rId52"/>
    <p:sldId id="2147376805" r:id="rId53"/>
    <p:sldId id="2147376807" r:id="rId54"/>
    <p:sldId id="2147376806" r:id="rId55"/>
    <p:sldId id="2147376818" r:id="rId56"/>
    <p:sldId id="2147376819" r:id="rId57"/>
    <p:sldId id="2147376820" r:id="rId58"/>
    <p:sldId id="2147376821" r:id="rId59"/>
    <p:sldId id="2147376808" r:id="rId60"/>
    <p:sldId id="323" r:id="rId61"/>
    <p:sldId id="7436" r:id="rId62"/>
    <p:sldId id="2147376809" r:id="rId63"/>
    <p:sldId id="2147376810" r:id="rId64"/>
    <p:sldId id="2147376811" r:id="rId65"/>
    <p:sldId id="2147376812" r:id="rId66"/>
    <p:sldId id="2147376813" r:id="rId67"/>
    <p:sldId id="7426" r:id="rId68"/>
    <p:sldId id="2147376814" r:id="rId69"/>
    <p:sldId id="2147376815" r:id="rId70"/>
    <p:sldId id="2147376816" r:id="rId71"/>
    <p:sldId id="491" r:id="rId72"/>
    <p:sldId id="4835" r:id="rId73"/>
    <p:sldId id="5281" r:id="rId74"/>
    <p:sldId id="267" r:id="rId75"/>
    <p:sldId id="292" r:id="rId76"/>
    <p:sldId id="548" r:id="rId77"/>
    <p:sldId id="7403" r:id="rId78"/>
    <p:sldId id="4836" r:id="rId79"/>
    <p:sldId id="3422" r:id="rId80"/>
    <p:sldId id="3423" r:id="rId81"/>
    <p:sldId id="259" r:id="rId82"/>
    <p:sldId id="541" r:id="rId83"/>
    <p:sldId id="542" r:id="rId84"/>
    <p:sldId id="544" r:id="rId85"/>
    <p:sldId id="546" r:id="rId86"/>
    <p:sldId id="7133" r:id="rId87"/>
    <p:sldId id="380" r:id="rId88"/>
    <p:sldId id="4212" r:id="rId89"/>
    <p:sldId id="7132" r:id="rId90"/>
    <p:sldId id="263" r:id="rId91"/>
    <p:sldId id="4833" r:id="rId92"/>
    <p:sldId id="413" r:id="rId93"/>
    <p:sldId id="414" r:id="rId94"/>
    <p:sldId id="280" r:id="rId95"/>
    <p:sldId id="1247" r:id="rId96"/>
    <p:sldId id="4126" r:id="rId97"/>
    <p:sldId id="519" r:id="rId98"/>
    <p:sldId id="523" r:id="rId99"/>
    <p:sldId id="4129" r:id="rId100"/>
    <p:sldId id="4834" r:id="rId101"/>
    <p:sldId id="563" r:id="rId102"/>
    <p:sldId id="284" r:id="rId103"/>
    <p:sldId id="7401" r:id="rId104"/>
    <p:sldId id="437" r:id="rId105"/>
    <p:sldId id="596" r:id="rId106"/>
    <p:sldId id="7419" r:id="rId107"/>
    <p:sldId id="7135" r:id="rId108"/>
    <p:sldId id="594" r:id="rId109"/>
    <p:sldId id="579" r:id="rId110"/>
    <p:sldId id="7418" r:id="rId111"/>
    <p:sldId id="287" r:id="rId112"/>
    <p:sldId id="7391" r:id="rId113"/>
    <p:sldId id="485" r:id="rId114"/>
    <p:sldId id="597" r:id="rId115"/>
    <p:sldId id="487" r:id="rId116"/>
    <p:sldId id="7400" r:id="rId117"/>
    <p:sldId id="7402" r:id="rId118"/>
    <p:sldId id="290" r:id="rId119"/>
    <p:sldId id="7386" r:id="rId120"/>
    <p:sldId id="7387" r:id="rId121"/>
    <p:sldId id="7388" r:id="rId122"/>
    <p:sldId id="7141" r:id="rId123"/>
    <p:sldId id="7380" r:id="rId124"/>
    <p:sldId id="7149" r:id="rId125"/>
    <p:sldId id="7392" r:id="rId126"/>
    <p:sldId id="7152" r:id="rId127"/>
    <p:sldId id="7416" r:id="rId128"/>
    <p:sldId id="7415" r:id="rId129"/>
    <p:sldId id="7365" r:id="rId130"/>
    <p:sldId id="7393" r:id="rId131"/>
    <p:sldId id="7414" r:id="rId132"/>
    <p:sldId id="2147376830" r:id="rId133"/>
    <p:sldId id="291" r:id="rId134"/>
    <p:sldId id="7396" r:id="rId135"/>
    <p:sldId id="4821" r:id="rId136"/>
    <p:sldId id="278" r:id="rId137"/>
    <p:sldId id="7131" r:id="rId138"/>
  </p:sldIdLst>
  <p:sldSz cx="12192000" cy="6858000"/>
  <p:notesSz cx="6797675" cy="99266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baran Keseluruhan" id="{4FC730A7-429C-4BAB-97BE-D87FCA2F03E4}">
          <p14:sldIdLst>
            <p14:sldId id="2147376794"/>
            <p14:sldId id="7389"/>
            <p14:sldId id="4829"/>
            <p14:sldId id="4830"/>
            <p14:sldId id="4831"/>
            <p14:sldId id="2147376828"/>
            <p14:sldId id="2147376795"/>
          </p14:sldIdLst>
        </p14:section>
        <p14:section name="Template JTISA Section" id="{25349446-6635-4F46-B04A-1CE3297A29A4}">
          <p14:sldIdLst>
            <p14:sldId id="561"/>
            <p14:sldId id="602"/>
            <p14:sldId id="7390"/>
            <p14:sldId id="7417"/>
            <p14:sldId id="560"/>
            <p14:sldId id="603"/>
            <p14:sldId id="7409"/>
            <p14:sldId id="500"/>
            <p14:sldId id="7410"/>
            <p14:sldId id="7411"/>
            <p14:sldId id="2147376817"/>
            <p14:sldId id="562"/>
            <p14:sldId id="260"/>
            <p14:sldId id="258"/>
            <p14:sldId id="4198"/>
            <p14:sldId id="4200"/>
            <p14:sldId id="306"/>
            <p14:sldId id="261"/>
            <p14:sldId id="4201"/>
            <p14:sldId id="4174"/>
            <p14:sldId id="4202"/>
            <p14:sldId id="572"/>
            <p14:sldId id="4203"/>
            <p14:sldId id="738"/>
            <p14:sldId id="4204"/>
            <p14:sldId id="558"/>
            <p14:sldId id="2147376796"/>
            <p14:sldId id="2147376797"/>
            <p14:sldId id="7421"/>
            <p14:sldId id="2147376798"/>
            <p14:sldId id="2147376799"/>
            <p14:sldId id="7422"/>
            <p14:sldId id="2147376800"/>
            <p14:sldId id="7423"/>
            <p14:sldId id="2147376801"/>
            <p14:sldId id="2147376802"/>
            <p14:sldId id="2147376803"/>
            <p14:sldId id="2147376804"/>
            <p14:sldId id="2147376805"/>
            <p14:sldId id="2147376807"/>
            <p14:sldId id="2147376806"/>
            <p14:sldId id="2147376818"/>
            <p14:sldId id="2147376819"/>
            <p14:sldId id="2147376820"/>
            <p14:sldId id="2147376821"/>
            <p14:sldId id="2147376808"/>
            <p14:sldId id="323"/>
            <p14:sldId id="7436"/>
            <p14:sldId id="2147376809"/>
            <p14:sldId id="2147376810"/>
            <p14:sldId id="2147376811"/>
            <p14:sldId id="2147376812"/>
            <p14:sldId id="2147376813"/>
            <p14:sldId id="7426"/>
            <p14:sldId id="2147376814"/>
            <p14:sldId id="2147376815"/>
            <p14:sldId id="2147376816"/>
            <p14:sldId id="491"/>
            <p14:sldId id="4835"/>
            <p14:sldId id="5281"/>
            <p14:sldId id="267"/>
            <p14:sldId id="292"/>
            <p14:sldId id="548"/>
            <p14:sldId id="7403"/>
            <p14:sldId id="4836"/>
            <p14:sldId id="3422"/>
            <p14:sldId id="3423"/>
            <p14:sldId id="259"/>
            <p14:sldId id="541"/>
            <p14:sldId id="542"/>
            <p14:sldId id="544"/>
            <p14:sldId id="546"/>
            <p14:sldId id="7133"/>
            <p14:sldId id="380"/>
            <p14:sldId id="4212"/>
            <p14:sldId id="7132"/>
            <p14:sldId id="263"/>
            <p14:sldId id="4833"/>
            <p14:sldId id="413"/>
            <p14:sldId id="414"/>
            <p14:sldId id="280"/>
            <p14:sldId id="1247"/>
            <p14:sldId id="4126"/>
            <p14:sldId id="519"/>
            <p14:sldId id="523"/>
            <p14:sldId id="4129"/>
            <p14:sldId id="4834"/>
            <p14:sldId id="563"/>
            <p14:sldId id="284"/>
            <p14:sldId id="7401"/>
            <p14:sldId id="437"/>
            <p14:sldId id="596"/>
            <p14:sldId id="7419"/>
            <p14:sldId id="7135"/>
            <p14:sldId id="594"/>
            <p14:sldId id="579"/>
            <p14:sldId id="7418"/>
            <p14:sldId id="287"/>
            <p14:sldId id="7391"/>
            <p14:sldId id="485"/>
            <p14:sldId id="597"/>
            <p14:sldId id="487"/>
            <p14:sldId id="7400"/>
            <p14:sldId id="7402"/>
            <p14:sldId id="290"/>
            <p14:sldId id="7386"/>
            <p14:sldId id="7387"/>
            <p14:sldId id="7388"/>
            <p14:sldId id="7141"/>
            <p14:sldId id="7380"/>
            <p14:sldId id="7149"/>
            <p14:sldId id="7392"/>
            <p14:sldId id="7152"/>
            <p14:sldId id="7416"/>
            <p14:sldId id="7415"/>
            <p14:sldId id="7365"/>
            <p14:sldId id="7393"/>
            <p14:sldId id="7414"/>
            <p14:sldId id="2147376830"/>
            <p14:sldId id="291"/>
            <p14:sldId id="7396"/>
            <p14:sldId id="4821"/>
            <p14:sldId id="278"/>
            <p14:sldId id="71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41DC1-1D8F-724C-4D3D-9286D00B2B74}" name="Mahathir Johari" initials="MJ" userId="Mahathir Joh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DD7EE"/>
    <a:srgbClr val="9DC3E6"/>
    <a:srgbClr val="CC00CC"/>
    <a:srgbClr val="CC99FF"/>
    <a:srgbClr val="F2F2F2"/>
    <a:srgbClr val="99D19D"/>
    <a:srgbClr val="4472C4"/>
    <a:srgbClr val="E50BBB"/>
    <a:srgbClr val="B8E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3690" autoAdjust="0"/>
  </p:normalViewPr>
  <p:slideViewPr>
    <p:cSldViewPr snapToGrid="0">
      <p:cViewPr varScale="1">
        <p:scale>
          <a:sx n="109" d="100"/>
          <a:sy n="109" d="100"/>
        </p:scale>
        <p:origin x="360" y="96"/>
      </p:cViewPr>
      <p:guideLst/>
    </p:cSldViewPr>
  </p:slideViewPr>
  <p:notesTextViewPr>
    <p:cViewPr>
      <p:scale>
        <a:sx n="1" d="1"/>
        <a:sy n="1" d="1"/>
      </p:scale>
      <p:origin x="0" y="0"/>
    </p:cViewPr>
  </p:notesTextViewPr>
  <p:sorterViewPr>
    <p:cViewPr>
      <p:scale>
        <a:sx n="90" d="100"/>
        <a:sy n="90" d="100"/>
      </p:scale>
      <p:origin x="0" y="-10218"/>
    </p:cViewPr>
  </p:sorterViewPr>
  <p:notesViewPr>
    <p:cSldViewPr snapToGrid="0">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notesMaster" Target="notesMasters/notesMaster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handoutMaster" Target="handoutMasters/handoutMaster1.xml"/><Relationship Id="rId14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MY"/>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79AD93B8-CFF5-46D4-A81D-E8A345C84148}" type="datetimeFigureOut">
              <a:rPr lang="en-MY" smtClean="0"/>
              <a:t>14/10/2024</a:t>
            </a:fld>
            <a:endParaRPr lang="en-MY"/>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MY"/>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382F762-A336-4789-AEDB-5A8C3A62520A}" type="slidenum">
              <a:rPr lang="en-MY" smtClean="0"/>
              <a:t>‹#›</a:t>
            </a:fld>
            <a:endParaRPr lang="en-MY"/>
          </a:p>
        </p:txBody>
      </p:sp>
    </p:spTree>
    <p:extLst>
      <p:ext uri="{BB962C8B-B14F-4D97-AF65-F5344CB8AC3E}">
        <p14:creationId xmlns:p14="http://schemas.microsoft.com/office/powerpoint/2010/main" val="8653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ms-MY"/>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0819D44-08EA-413C-8F75-29722692CE12}" type="datetimeFigureOut">
              <a:rPr lang="ms-MY" smtClean="0"/>
              <a:t>14/10/2024</a:t>
            </a:fld>
            <a:endParaRPr lang="ms-M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ms-MY"/>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ms-M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3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6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17</a:t>
            </a:fld>
            <a:endParaRPr lang="ms-MY" altLang="ms-MY"/>
          </a:p>
        </p:txBody>
      </p:sp>
    </p:spTree>
    <p:extLst>
      <p:ext uri="{BB962C8B-B14F-4D97-AF65-F5344CB8AC3E}">
        <p14:creationId xmlns:p14="http://schemas.microsoft.com/office/powerpoint/2010/main" val="387339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336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19</a:t>
            </a:fld>
            <a:endParaRPr lang="ms-MY" altLang="ms-MY"/>
          </a:p>
        </p:txBody>
      </p:sp>
    </p:spTree>
    <p:extLst>
      <p:ext uri="{BB962C8B-B14F-4D97-AF65-F5344CB8AC3E}">
        <p14:creationId xmlns:p14="http://schemas.microsoft.com/office/powerpoint/2010/main" val="170900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121" name="Google Shape;121;p12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20</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21</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22</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23</a:t>
            </a:fld>
            <a:endParaRPr lang="ms-MY" altLang="ms-MY">
              <a:solidFill>
                <a:prstClr val="black"/>
              </a:solidFill>
            </a:endParaRPr>
          </a:p>
        </p:txBody>
      </p:sp>
    </p:spTree>
    <p:extLst>
      <p:ext uri="{BB962C8B-B14F-4D97-AF65-F5344CB8AC3E}">
        <p14:creationId xmlns:p14="http://schemas.microsoft.com/office/powerpoint/2010/main" val="1448639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marL="285350" indent="-209257">
              <a:buClr>
                <a:schemeClr val="dk1"/>
              </a:buClr>
              <a:buSzPts val="1200"/>
            </a:pPr>
            <a:endParaRPr/>
          </a:p>
        </p:txBody>
      </p:sp>
      <p:sp>
        <p:nvSpPr>
          <p:cNvPr id="129" name="Google Shape;129;p10: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25</a:t>
            </a:fld>
            <a:endParaRPr sz="1400" kern="0">
              <a:solidFill>
                <a:srgbClr val="000000"/>
              </a:solidFill>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26</a:t>
            </a:fld>
            <a:endParaRPr lang="ms-MY">
              <a:solidFill>
                <a:prstClr val="black"/>
              </a:solidFill>
              <a:latin typeface="Calibri" panose="020F0502020204030204"/>
            </a:endParaRPr>
          </a:p>
        </p:txBody>
      </p:sp>
    </p:spTree>
    <p:extLst>
      <p:ext uri="{BB962C8B-B14F-4D97-AF65-F5344CB8AC3E}">
        <p14:creationId xmlns:p14="http://schemas.microsoft.com/office/powerpoint/2010/main" val="11066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4</a:t>
            </a:fld>
            <a:endParaRPr lang="ms-MY">
              <a:solidFill>
                <a:prstClr val="black"/>
              </a:solidFill>
              <a:latin typeface="Calibri" panose="020F0502020204030204"/>
            </a:endParaRPr>
          </a:p>
        </p:txBody>
      </p:sp>
    </p:spTree>
    <p:extLst>
      <p:ext uri="{BB962C8B-B14F-4D97-AF65-F5344CB8AC3E}">
        <p14:creationId xmlns:p14="http://schemas.microsoft.com/office/powerpoint/2010/main" val="139631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28</a:t>
            </a:fld>
            <a:endParaRPr lang="ms-MY">
              <a:solidFill>
                <a:prstClr val="black"/>
              </a:solidFill>
              <a:latin typeface="Calibri" panose="020F0502020204030204"/>
            </a:endParaRPr>
          </a:p>
        </p:txBody>
      </p:sp>
    </p:spTree>
    <p:extLst>
      <p:ext uri="{BB962C8B-B14F-4D97-AF65-F5344CB8AC3E}">
        <p14:creationId xmlns:p14="http://schemas.microsoft.com/office/powerpoint/2010/main" val="312333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29</a:t>
            </a:fld>
            <a:endParaRPr lang="ms-MY" altLang="ms-MY"/>
          </a:p>
        </p:txBody>
      </p:sp>
    </p:spTree>
    <p:extLst>
      <p:ext uri="{BB962C8B-B14F-4D97-AF65-F5344CB8AC3E}">
        <p14:creationId xmlns:p14="http://schemas.microsoft.com/office/powerpoint/2010/main" val="312109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30</a:t>
            </a:fld>
            <a:endParaRPr lang="ms-MY">
              <a:solidFill>
                <a:prstClr val="black"/>
              </a:solidFill>
              <a:latin typeface="Calibri" panose="020F0502020204030204"/>
            </a:endParaRPr>
          </a:p>
        </p:txBody>
      </p:sp>
    </p:spTree>
    <p:extLst>
      <p:ext uri="{BB962C8B-B14F-4D97-AF65-F5344CB8AC3E}">
        <p14:creationId xmlns:p14="http://schemas.microsoft.com/office/powerpoint/2010/main" val="18676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defTabSz="795899">
              <a:defRPr/>
            </a:pPr>
            <a:endParaRPr lang="ms-MY" sz="900" dirty="0"/>
          </a:p>
          <a:p>
            <a:pPr marL="148933" indent="-148933">
              <a:buFont typeface="Arial"/>
              <a:buChar char="•"/>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spcBef>
                <a:spcPts val="0"/>
              </a:spcBef>
              <a:defRPr sz="1100">
                <a:solidFill>
                  <a:schemeClr val="tx1"/>
                </a:solidFill>
                <a:latin typeface="Calibri"/>
                <a:ea typeface="MS PGothic"/>
              </a:defRPr>
            </a:lvl1pPr>
            <a:lvl2pPr marL="645375" indent="-248221">
              <a:spcBef>
                <a:spcPts val="0"/>
              </a:spcBef>
              <a:defRPr sz="1100">
                <a:solidFill>
                  <a:schemeClr val="tx1"/>
                </a:solidFill>
                <a:latin typeface="Calibri"/>
                <a:ea typeface="MS PGothic"/>
              </a:defRPr>
            </a:lvl2pPr>
            <a:lvl3pPr marL="992884" indent="-198577">
              <a:spcBef>
                <a:spcPts val="0"/>
              </a:spcBef>
              <a:defRPr sz="1100">
                <a:solidFill>
                  <a:schemeClr val="tx1"/>
                </a:solidFill>
                <a:latin typeface="Calibri"/>
                <a:ea typeface="MS PGothic"/>
              </a:defRPr>
            </a:lvl3pPr>
            <a:lvl4pPr marL="1390038" indent="-198577">
              <a:spcBef>
                <a:spcPts val="0"/>
              </a:spcBef>
              <a:defRPr sz="1100">
                <a:solidFill>
                  <a:schemeClr val="tx1"/>
                </a:solidFill>
                <a:latin typeface="Calibri"/>
                <a:ea typeface="MS PGothic"/>
              </a:defRPr>
            </a:lvl4pPr>
            <a:lvl5pPr marL="1787190" indent="-198577">
              <a:spcBef>
                <a:spcPts val="0"/>
              </a:spcBef>
              <a:defRPr sz="1100">
                <a:solidFill>
                  <a:schemeClr val="tx1"/>
                </a:solidFill>
                <a:latin typeface="Calibri"/>
                <a:ea typeface="MS PGothic"/>
              </a:defRPr>
            </a:lvl5pPr>
            <a:lvl6pPr marL="2184344" indent="-198577">
              <a:spcBef>
                <a:spcPts val="0"/>
              </a:spcBef>
              <a:spcAft>
                <a:spcPts val="0"/>
              </a:spcAft>
              <a:defRPr sz="1100">
                <a:solidFill>
                  <a:schemeClr val="tx1"/>
                </a:solidFill>
                <a:latin typeface="Calibri"/>
                <a:ea typeface="MS PGothic"/>
              </a:defRPr>
            </a:lvl6pPr>
            <a:lvl7pPr marL="2581496" indent="-198577">
              <a:spcBef>
                <a:spcPts val="0"/>
              </a:spcBef>
              <a:spcAft>
                <a:spcPts val="0"/>
              </a:spcAft>
              <a:defRPr sz="1100">
                <a:solidFill>
                  <a:schemeClr val="tx1"/>
                </a:solidFill>
                <a:latin typeface="Calibri"/>
                <a:ea typeface="MS PGothic"/>
              </a:defRPr>
            </a:lvl7pPr>
            <a:lvl8pPr marL="2978651" indent="-198577">
              <a:spcBef>
                <a:spcPts val="0"/>
              </a:spcBef>
              <a:spcAft>
                <a:spcPts val="0"/>
              </a:spcAft>
              <a:defRPr sz="1100">
                <a:solidFill>
                  <a:schemeClr val="tx1"/>
                </a:solidFill>
                <a:latin typeface="Calibri"/>
                <a:ea typeface="MS PGothic"/>
              </a:defRPr>
            </a:lvl8pPr>
            <a:lvl9pPr marL="3375805" indent="-198577">
              <a:spcBef>
                <a:spcPts val="0"/>
              </a:spcBef>
              <a:spcAft>
                <a:spcPts val="0"/>
              </a:spcAft>
              <a:defRPr sz="1100">
                <a:solidFill>
                  <a:schemeClr val="tx1"/>
                </a:solidFill>
                <a:latin typeface="Calibri"/>
                <a:ea typeface="MS PGothic"/>
              </a:defRPr>
            </a:lvl9pPr>
          </a:lstStyle>
          <a:p>
            <a:pPr marL="0" marR="0" lvl="0" indent="0" algn="r" defTabSz="795899" rtl="0" eaLnBrk="1" fontAlgn="auto" latinLnBrk="0" hangingPunct="1">
              <a:lnSpc>
                <a:spcPct val="100000"/>
              </a:lnSpc>
              <a:spcBef>
                <a:spcPts val="0"/>
              </a:spcBef>
              <a:spcAft>
                <a:spcPts val="0"/>
              </a:spcAft>
              <a:buClrTx/>
              <a:buSzTx/>
              <a:buFont typeface="Arial"/>
              <a:buNone/>
              <a:tabLst/>
              <a:defRPr/>
            </a:pPr>
            <a:fld id="{2DE2E1E5-7C99-461D-8E72-EDCD36DD2623}" type="slidenum">
              <a:rPr kumimoji="0" lang="ms-MY" sz="1100" b="0" i="0" u="none" strike="noStrike" kern="0" cap="none" spc="0" normalizeH="0" baseline="0" noProof="0">
                <a:ln>
                  <a:noFill/>
                </a:ln>
                <a:solidFill>
                  <a:prstClr val="black"/>
                </a:solidFill>
                <a:effectLst/>
                <a:uLnTx/>
                <a:uFillTx/>
                <a:latin typeface="Calibri"/>
                <a:ea typeface="MS PGothic"/>
                <a:cs typeface="Arial"/>
                <a:sym typeface="Arial"/>
              </a:rPr>
              <a:pPr marL="0" marR="0" lvl="0" indent="0" algn="r" defTabSz="795899" rtl="0" eaLnBrk="1" fontAlgn="auto" latinLnBrk="0" hangingPunct="1">
                <a:lnSpc>
                  <a:spcPct val="100000"/>
                </a:lnSpc>
                <a:spcBef>
                  <a:spcPts val="0"/>
                </a:spcBef>
                <a:spcAft>
                  <a:spcPts val="0"/>
                </a:spcAft>
                <a:buClrTx/>
                <a:buSzTx/>
                <a:buFont typeface="Arial"/>
                <a:buNone/>
                <a:tabLst/>
                <a:defRPr/>
              </a:pPr>
              <a:t>31</a:t>
            </a:fld>
            <a:endParaRPr kumimoji="0" lang="ms-MY" sz="1100" b="0" i="0" u="none" strike="noStrike" kern="0" cap="none" spc="0" normalizeH="0" baseline="0" noProof="0">
              <a:ln>
                <a:noFill/>
              </a:ln>
              <a:solidFill>
                <a:prstClr val="black"/>
              </a:solidFill>
              <a:effectLst/>
              <a:uLnTx/>
              <a:uFillTx/>
              <a:latin typeface="Calibri"/>
              <a:ea typeface="MS PGothic"/>
              <a:cs typeface="Arial"/>
              <a:sym typeface="Arial"/>
            </a:endParaRPr>
          </a:p>
        </p:txBody>
      </p:sp>
    </p:spTree>
    <p:extLst>
      <p:ext uri="{BB962C8B-B14F-4D97-AF65-F5344CB8AC3E}">
        <p14:creationId xmlns:p14="http://schemas.microsoft.com/office/powerpoint/2010/main" val="299116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32</a:t>
            </a:fld>
            <a:endParaRPr lang="ms-MY">
              <a:solidFill>
                <a:prstClr val="black"/>
              </a:solidFill>
              <a:latin typeface="Calibri" panose="020F0502020204030204"/>
            </a:endParaRPr>
          </a:p>
        </p:txBody>
      </p:sp>
    </p:spTree>
    <p:extLst>
      <p:ext uri="{BB962C8B-B14F-4D97-AF65-F5344CB8AC3E}">
        <p14:creationId xmlns:p14="http://schemas.microsoft.com/office/powerpoint/2010/main" val="94600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xfrm>
            <a:off x="92075" y="746125"/>
            <a:ext cx="6618288" cy="3724275"/>
          </a:xfrm>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gn="l">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defRPr>
                <a:solidFill>
                  <a:schemeClr val="tx1"/>
                </a:solidFill>
                <a:latin typeface="Arial"/>
                <a:cs typeface="Arial"/>
              </a:defRPr>
            </a:lvl1pPr>
            <a:lvl2pPr marL="742504" indent="-285579">
              <a:defRPr>
                <a:solidFill>
                  <a:schemeClr val="tx1"/>
                </a:solidFill>
                <a:latin typeface="Arial"/>
                <a:cs typeface="Arial"/>
              </a:defRPr>
            </a:lvl2pPr>
            <a:lvl3pPr marL="1142314" indent="-228463">
              <a:defRPr>
                <a:solidFill>
                  <a:schemeClr val="tx1"/>
                </a:solidFill>
                <a:latin typeface="Arial"/>
                <a:cs typeface="Arial"/>
              </a:defRPr>
            </a:lvl3pPr>
            <a:lvl4pPr marL="1599240" indent="-228463">
              <a:defRPr>
                <a:solidFill>
                  <a:schemeClr val="tx1"/>
                </a:solidFill>
                <a:latin typeface="Arial"/>
                <a:cs typeface="Arial"/>
              </a:defRPr>
            </a:lvl4pPr>
            <a:lvl5pPr marL="2056166" indent="-228463">
              <a:defRPr>
                <a:solidFill>
                  <a:schemeClr val="tx1"/>
                </a:solidFill>
                <a:latin typeface="Arial"/>
                <a:cs typeface="Arial"/>
              </a:defRPr>
            </a:lvl5pPr>
            <a:lvl6pPr marL="2513091" indent="-228463">
              <a:spcBef>
                <a:spcPts val="0"/>
              </a:spcBef>
              <a:spcAft>
                <a:spcPts val="0"/>
              </a:spcAft>
              <a:defRPr>
                <a:solidFill>
                  <a:schemeClr val="tx1"/>
                </a:solidFill>
                <a:latin typeface="Arial"/>
                <a:cs typeface="Arial"/>
              </a:defRPr>
            </a:lvl6pPr>
            <a:lvl7pPr marL="2970017" indent="-228463">
              <a:spcBef>
                <a:spcPts val="0"/>
              </a:spcBef>
              <a:spcAft>
                <a:spcPts val="0"/>
              </a:spcAft>
              <a:defRPr>
                <a:solidFill>
                  <a:schemeClr val="tx1"/>
                </a:solidFill>
                <a:latin typeface="Arial"/>
                <a:cs typeface="Arial"/>
              </a:defRPr>
            </a:lvl7pPr>
            <a:lvl8pPr marL="3426943" indent="-228463">
              <a:spcBef>
                <a:spcPts val="0"/>
              </a:spcBef>
              <a:spcAft>
                <a:spcPts val="0"/>
              </a:spcAft>
              <a:defRPr>
                <a:solidFill>
                  <a:schemeClr val="tx1"/>
                </a:solidFill>
                <a:latin typeface="Arial"/>
                <a:cs typeface="Arial"/>
              </a:defRPr>
            </a:lvl8pPr>
            <a:lvl9pPr marL="3883868" indent="-228463">
              <a:spcBef>
                <a:spcPts val="0"/>
              </a:spcBef>
              <a:spcAft>
                <a:spcPts val="0"/>
              </a:spcAft>
              <a:defRPr>
                <a:solidFill>
                  <a:schemeClr val="tx1"/>
                </a:solidFill>
                <a:latin typeface="Arial"/>
                <a:cs typeface="Arial"/>
              </a:defRPr>
            </a:lvl9pPr>
          </a:lstStyle>
          <a:p>
            <a:pPr>
              <a:defRPr/>
            </a:pPr>
            <a:fld id="{33DC6260-8549-4EA1-89D8-EDABD61DEBDB}" type="slidenum">
              <a:rPr lang="ms-MY">
                <a:latin typeface="Calibri"/>
                <a:ea typeface="MS PGothic"/>
              </a:rPr>
              <a:t>33</a:t>
            </a:fld>
            <a:endParaRPr lang="ms-MY">
              <a:latin typeface="Calibri"/>
              <a:ea typeface="MS PGothic"/>
            </a:endParaRPr>
          </a:p>
        </p:txBody>
      </p:sp>
    </p:spTree>
    <p:extLst>
      <p:ext uri="{BB962C8B-B14F-4D97-AF65-F5344CB8AC3E}">
        <p14:creationId xmlns:p14="http://schemas.microsoft.com/office/powerpoint/2010/main" val="278928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2428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0105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588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4967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5</a:t>
            </a:fld>
            <a:endParaRPr lang="ms-MY">
              <a:solidFill>
                <a:prstClr val="black"/>
              </a:solidFill>
              <a:latin typeface="Calibri" panose="020F0502020204030204"/>
            </a:endParaRPr>
          </a:p>
        </p:txBody>
      </p:sp>
    </p:spTree>
    <p:extLst>
      <p:ext uri="{BB962C8B-B14F-4D97-AF65-F5344CB8AC3E}">
        <p14:creationId xmlns:p14="http://schemas.microsoft.com/office/powerpoint/2010/main" val="72509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1341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43</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20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45</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4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29151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61344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67451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50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003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D7C6-CBE0-4390-97FF-3C206AD71871}"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9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57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SETIAP MODUL DAN SUB MODUL YANG DICADANGKAN ADALAH MELALUI KEPERLUAN FUNGSI MUO, KAJIAN, MESYUARAT PAKAR DAN STAKEHOLDER.</a:t>
            </a:r>
          </a:p>
          <a:p>
            <a:r>
              <a:rPr lang="en-AU" dirty="0"/>
              <a:t>CADANGAN BAGI APLIKASI MUO MEMPUNYAI 11 MODUL DAN 78 SUB MODUL. PECAHAN MODUL DAN SUB MODUL ADALAH :-</a:t>
            </a:r>
          </a:p>
          <a:p>
            <a:pPr marL="228600" indent="-228600">
              <a:buAutoNum type="arabicPeriod"/>
            </a:pPr>
            <a:r>
              <a:rPr lang="en-AU" dirty="0"/>
              <a:t>LAMAN UTAMA – 5 SUB MODUL</a:t>
            </a:r>
          </a:p>
          <a:p>
            <a:pPr marL="228600" indent="-228600">
              <a:buAutoNum type="arabicPeriod"/>
            </a:pPr>
            <a:r>
              <a:rPr lang="en-AU" dirty="0"/>
              <a:t>MODUL PERKONGSIAN MAKLUMAT – 6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PENYELIDIKAN DAN PEMBANGUNAN – 17 SUB MODUL</a:t>
            </a:r>
          </a:p>
          <a:p>
            <a:pPr marL="228600" indent="-228600">
              <a:buAutoNum type="arabicPeriod"/>
            </a:pPr>
            <a:r>
              <a:rPr lang="en-AU" dirty="0"/>
              <a:t>MODUL PENTADBIR – 10 SUB MODUL</a:t>
            </a:r>
          </a:p>
          <a:p>
            <a:pPr marL="228600" indent="-228600">
              <a:buAutoNum type="arabicPeriod"/>
            </a:pPr>
            <a:r>
              <a:rPr lang="en-AU" dirty="0"/>
              <a:t>MODUL PEMANTAUAN DAN PELAPORAN PERBANDARAN MAMPAN – 6 SUB MODUL (SDGs – 244 indicator, NUA – 175 </a:t>
            </a:r>
            <a:r>
              <a:rPr lang="en-AU" dirty="0" err="1"/>
              <a:t>deklarasi</a:t>
            </a:r>
            <a:r>
              <a:rPr lang="en-AU" dirty="0"/>
              <a:t>, RFN 109 Tindakan, DPN – 113 Tindakan)</a:t>
            </a:r>
          </a:p>
          <a:p>
            <a:pPr marL="228600" indent="-228600">
              <a:buAutoNum type="arabicPeriod"/>
            </a:pPr>
            <a:r>
              <a:rPr lang="en-AU" dirty="0"/>
              <a:t>MODUL MUO GEOHUB – 3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BANDAR PINTAR NEGARA – 8 SUB MODUL</a:t>
            </a:r>
          </a:p>
          <a:p>
            <a:pPr marL="228600" indent="-228600">
              <a:buAutoNum type="arabicPeriod"/>
            </a:pPr>
            <a:r>
              <a:rPr lang="en-AU" dirty="0"/>
              <a:t>MODUL APLIKASI MUDAH ALIH – 4 SUB MODUL</a:t>
            </a:r>
          </a:p>
          <a:p>
            <a:pPr marL="228600" indent="-228600">
              <a:buAutoNum type="arabicPeriod"/>
            </a:pPr>
            <a:r>
              <a:rPr lang="en-AU" dirty="0"/>
              <a:t>MODUL SOKONGAN MEMBUAT KEPUTUSAN – 7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DASHBOARD UO – 4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MAKLUMAT BANDAR – 6 SUB MODUL</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4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4: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318" name="Google Shape;318;p124: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6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426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66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70</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1224332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71</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2728269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latin typeface="Arial" panose="020B0604020202020204" pitchFamily="34" charset="0"/>
                <a:cs typeface="Arial" panose="020B0604020202020204" pitchFamily="34" charset="0"/>
              </a:rPr>
              <a:t>Lesson Learnt </a:t>
            </a:r>
            <a:r>
              <a:rPr lang="en-MY" dirty="0" err="1">
                <a:latin typeface="Arial" panose="020B0604020202020204" pitchFamily="34" charset="0"/>
                <a:cs typeface="Arial" panose="020B0604020202020204" pitchFamily="34" charset="0"/>
              </a:rPr>
              <a:t>bagi</a:t>
            </a:r>
            <a:r>
              <a:rPr lang="en-MY" i="1"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lepas</a:t>
            </a:r>
            <a:r>
              <a:rPr lang="en-MY" dirty="0">
                <a:latin typeface="Arial" panose="020B0604020202020204" pitchFamily="34" charset="0"/>
                <a:cs typeface="Arial" panose="020B0604020202020204" pitchFamily="34" charset="0"/>
              </a:rPr>
              <a:t>-(</a:t>
            </a:r>
            <a:r>
              <a:rPr lang="en-MY" dirty="0" err="1">
                <a:latin typeface="Arial" panose="020B0604020202020204" pitchFamily="34" charset="0"/>
                <a:cs typeface="Arial" panose="020B0604020202020204" pitchFamily="34" charset="0"/>
              </a:rPr>
              <a:t>Penting</a:t>
            </a:r>
            <a:r>
              <a:rPr lang="en-MY" dirty="0">
                <a:latin typeface="Arial" panose="020B0604020202020204" pitchFamily="34" charset="0"/>
                <a:cs typeface="Arial" panose="020B0604020202020204" pitchFamily="34" charset="0"/>
              </a:rPr>
              <a:t> – </a:t>
            </a:r>
            <a:r>
              <a:rPr lang="en-MY" dirty="0" err="1">
                <a:latin typeface="Arial" panose="020B0604020202020204" pitchFamily="34" charset="0"/>
                <a:cs typeface="Arial" panose="020B0604020202020204" pitchFamily="34" charset="0"/>
              </a:rPr>
              <a:t>maklumat</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perlu</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ada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jika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permohonan</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peluasan</a:t>
            </a:r>
            <a:r>
              <a:rPr lang="en-MY" dirty="0">
                <a:latin typeface="Arial" panose="020B0604020202020204" pitchFamily="34" charset="0"/>
                <a:cs typeface="Arial" panose="020B0604020202020204" pitchFamily="34" charset="0"/>
              </a:rPr>
              <a:t>).</a:t>
            </a:r>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72</a:t>
            </a:fld>
            <a:endParaRPr lang="ms-MY"/>
          </a:p>
        </p:txBody>
      </p:sp>
    </p:spTree>
    <p:extLst>
      <p:ext uri="{BB962C8B-B14F-4D97-AF65-F5344CB8AC3E}">
        <p14:creationId xmlns:p14="http://schemas.microsoft.com/office/powerpoint/2010/main" val="415180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t>Di</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73</a:t>
            </a:fld>
            <a:endParaRPr lang="ms-MY"/>
          </a:p>
        </p:txBody>
      </p:sp>
    </p:spTree>
    <p:extLst>
      <p:ext uri="{BB962C8B-B14F-4D97-AF65-F5344CB8AC3E}">
        <p14:creationId xmlns:p14="http://schemas.microsoft.com/office/powerpoint/2010/main" val="23587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66D2660-4CFA-498F-B60D-8D7601F9684D}" type="slidenum">
              <a:rPr lang="en-US" smtClean="0"/>
              <a:pPr/>
              <a:t>8</a:t>
            </a:fld>
            <a:endParaRPr lang="en-US"/>
          </a:p>
        </p:txBody>
      </p:sp>
    </p:spTree>
    <p:extLst>
      <p:ext uri="{BB962C8B-B14F-4D97-AF65-F5344CB8AC3E}">
        <p14:creationId xmlns:p14="http://schemas.microsoft.com/office/powerpoint/2010/main" val="4022140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74</a:t>
            </a:fld>
            <a:endParaRPr lang="ms-MY"/>
          </a:p>
        </p:txBody>
      </p:sp>
    </p:spTree>
    <p:extLst>
      <p:ext uri="{BB962C8B-B14F-4D97-AF65-F5344CB8AC3E}">
        <p14:creationId xmlns:p14="http://schemas.microsoft.com/office/powerpoint/2010/main" val="2194176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75</a:t>
            </a:fld>
            <a:endParaRPr lang="ms-MY"/>
          </a:p>
        </p:txBody>
      </p:sp>
    </p:spTree>
    <p:extLst>
      <p:ext uri="{BB962C8B-B14F-4D97-AF65-F5344CB8AC3E}">
        <p14:creationId xmlns:p14="http://schemas.microsoft.com/office/powerpoint/2010/main" val="2595314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2F2162D-99BC-4C17-90A3-4364F82F767F}" type="slidenum">
              <a:rPr lang="ms-MY" smtClean="0"/>
              <a:t>76</a:t>
            </a:fld>
            <a:endParaRPr lang="ms-MY"/>
          </a:p>
        </p:txBody>
      </p:sp>
    </p:spTree>
    <p:extLst>
      <p:ext uri="{BB962C8B-B14F-4D97-AF65-F5344CB8AC3E}">
        <p14:creationId xmlns:p14="http://schemas.microsoft.com/office/powerpoint/2010/main" val="1869996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82</a:t>
            </a:fld>
            <a:endParaRPr lang="ms-MY">
              <a:solidFill>
                <a:prstClr val="black"/>
              </a:solidFill>
              <a:latin typeface="Calibri" panose="020F0502020204030204"/>
            </a:endParaRPr>
          </a:p>
        </p:txBody>
      </p:sp>
    </p:spTree>
    <p:extLst>
      <p:ext uri="{BB962C8B-B14F-4D97-AF65-F5344CB8AC3E}">
        <p14:creationId xmlns:p14="http://schemas.microsoft.com/office/powerpoint/2010/main" val="142033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84</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701040" y="4473893"/>
            <a:ext cx="5608320" cy="36604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743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59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5325"/>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87</a:t>
            </a:fld>
            <a:endParaRPr lang="en-MY">
              <a:solidFill>
                <a:prstClr val="black"/>
              </a:solidFill>
            </a:endParaRPr>
          </a:p>
        </p:txBody>
      </p:sp>
    </p:spTree>
    <p:extLst>
      <p:ext uri="{BB962C8B-B14F-4D97-AF65-F5344CB8AC3E}">
        <p14:creationId xmlns:p14="http://schemas.microsoft.com/office/powerpoint/2010/main" val="1930633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88</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r>
              <a:rPr lang="en-US"/>
              <a:t>*****</a:t>
            </a:r>
            <a:endParaRPr/>
          </a:p>
        </p:txBody>
      </p:sp>
      <p:sp>
        <p:nvSpPr>
          <p:cNvPr id="85" name="Google Shape;85;p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9</a:t>
            </a:fld>
            <a:endParaRPr sz="1400" kern="0">
              <a:solidFill>
                <a:srgbClr val="000000"/>
              </a:solidFill>
              <a:latin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28B229-DB28-466D-98DD-0DF0FC4C89D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2885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19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44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545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95</a:t>
            </a:fld>
            <a:endParaRPr lang="ms-MY" altLang="ms-MY"/>
          </a:p>
        </p:txBody>
      </p:sp>
    </p:spTree>
    <p:extLst>
      <p:ext uri="{BB962C8B-B14F-4D97-AF65-F5344CB8AC3E}">
        <p14:creationId xmlns:p14="http://schemas.microsoft.com/office/powerpoint/2010/main" val="2380665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96</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35956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s-MY" dirty="0">
                <a:latin typeface="Arial" panose="020B0604020202020204" pitchFamily="34" charset="0"/>
                <a:ea typeface="Times New Roman"/>
                <a:cs typeface="Arial" panose="020B0604020202020204" pitchFamily="34" charset="0"/>
              </a:rPr>
              <a:t>PERATUSAN KOS PEMBANGUNAN (%) </a:t>
            </a:r>
            <a:r>
              <a:rPr lang="en-US" dirty="0">
                <a:latin typeface="Arial" panose="020B0604020202020204" pitchFamily="34" charset="0"/>
                <a:ea typeface="Times New Roman"/>
                <a:cs typeface="Arial" panose="020B0604020202020204" pitchFamily="34" charset="0"/>
              </a:rPr>
              <a:t>BERDASARKAN BEST EFFORT</a:t>
            </a:r>
            <a:endParaRPr lang="ms-MY" dirty="0">
              <a:latin typeface="Arial" panose="020B0604020202020204" pitchFamily="34" charset="0"/>
              <a:ea typeface="Times New Roman"/>
              <a:cs typeface="Arial" panose="020B0604020202020204" pitchFamily="34" charset="0"/>
            </a:endParaRPr>
          </a:p>
          <a:p>
            <a:pPr rtl="0" eaLnBrk="1" fontAlgn="b" latinLnBrk="0" hangingPunct="1"/>
            <a:r>
              <a:rPr lang="ms-MY" b="1" dirty="0"/>
              <a:t>Phase	Ratio</a:t>
            </a:r>
          </a:p>
          <a:p>
            <a:pPr rtl="0" eaLnBrk="1" fontAlgn="b" latinLnBrk="0" hangingPunct="1"/>
            <a:r>
              <a:rPr lang="ms-MY" b="1" dirty="0"/>
              <a:t>Requirement 	</a:t>
            </a:r>
            <a:r>
              <a:rPr lang="ms-MY" dirty="0"/>
              <a:t>20.00</a:t>
            </a:r>
            <a:endParaRPr lang="en-MY" dirty="0"/>
          </a:p>
          <a:p>
            <a:pPr rtl="0" eaLnBrk="1" fontAlgn="b" latinLnBrk="0" hangingPunct="1"/>
            <a:r>
              <a:rPr lang="ms-MY" b="1" dirty="0"/>
              <a:t>Design 	</a:t>
            </a:r>
            <a:r>
              <a:rPr lang="ms-MY" dirty="0"/>
              <a:t>30.00</a:t>
            </a:r>
            <a:endParaRPr lang="en-MY" dirty="0"/>
          </a:p>
          <a:p>
            <a:pPr rtl="0" eaLnBrk="1" fontAlgn="b" latinLnBrk="0" hangingPunct="1"/>
            <a:r>
              <a:rPr lang="ms-MY" b="1" dirty="0"/>
              <a:t>Coding	</a:t>
            </a:r>
            <a:r>
              <a:rPr lang="ms-MY" dirty="0"/>
              <a:t>15.00</a:t>
            </a:r>
            <a:endParaRPr lang="en-MY" dirty="0"/>
          </a:p>
          <a:p>
            <a:pPr rtl="0" eaLnBrk="1" fontAlgn="b" latinLnBrk="0" hangingPunct="1"/>
            <a:r>
              <a:rPr lang="ms-MY" b="1" dirty="0"/>
              <a:t>Integration	</a:t>
            </a:r>
            <a:r>
              <a:rPr lang="ms-MY" dirty="0"/>
              <a:t>5.00</a:t>
            </a:r>
            <a:endParaRPr lang="en-MY" dirty="0"/>
          </a:p>
          <a:p>
            <a:pPr rtl="0" eaLnBrk="1" fontAlgn="b" latinLnBrk="0" hangingPunct="1"/>
            <a:r>
              <a:rPr lang="ms-MY" b="1" dirty="0"/>
              <a:t>Testing	</a:t>
            </a:r>
            <a:r>
              <a:rPr lang="ms-MY" dirty="0"/>
              <a:t>25.00</a:t>
            </a:r>
            <a:endParaRPr lang="en-MY" dirty="0"/>
          </a:p>
          <a:p>
            <a:pPr rtl="0" eaLnBrk="1" fontAlgn="b" latinLnBrk="0" hangingPunct="1"/>
            <a:r>
              <a:rPr lang="ms-MY" b="1" dirty="0"/>
              <a:t>Deployment 	</a:t>
            </a:r>
            <a:r>
              <a:rPr lang="ms-MY" dirty="0"/>
              <a:t>5.00</a:t>
            </a:r>
            <a:endParaRPr lang="en-MY" dirty="0"/>
          </a:p>
          <a:p>
            <a:pPr rtl="0" eaLnBrk="1" fontAlgn="b" latinLnBrk="0" hangingPunct="1"/>
            <a:r>
              <a:rPr lang="ms-MY" b="1" dirty="0"/>
              <a:t>Total	</a:t>
            </a:r>
            <a:r>
              <a:rPr lang="ms-MY" dirty="0"/>
              <a:t>100</a:t>
            </a:r>
            <a:endParaRPr lang="en-MY" dirty="0"/>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98</a:t>
            </a:fld>
            <a:endParaRPr lang="ms-MY"/>
          </a:p>
        </p:txBody>
      </p:sp>
    </p:spTree>
    <p:extLst>
      <p:ext uri="{BB962C8B-B14F-4D97-AF65-F5344CB8AC3E}">
        <p14:creationId xmlns:p14="http://schemas.microsoft.com/office/powerpoint/2010/main" val="35761876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99</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100</a:t>
            </a:fld>
            <a:endParaRPr lang="ms-MY" altLang="ms-MY"/>
          </a:p>
        </p:txBody>
      </p:sp>
    </p:spTree>
    <p:extLst>
      <p:ext uri="{BB962C8B-B14F-4D97-AF65-F5344CB8AC3E}">
        <p14:creationId xmlns:p14="http://schemas.microsoft.com/office/powerpoint/2010/main" val="159688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95" name="Google Shape;95;p2: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13</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101</a:t>
            </a:fld>
            <a:endParaRPr lang="ms-MY" altLang="ms-MY"/>
          </a:p>
        </p:txBody>
      </p:sp>
    </p:spTree>
    <p:extLst>
      <p:ext uri="{BB962C8B-B14F-4D97-AF65-F5344CB8AC3E}">
        <p14:creationId xmlns:p14="http://schemas.microsoft.com/office/powerpoint/2010/main" val="30969088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102</a:t>
            </a:fld>
            <a:endParaRPr lang="ms-MY" altLang="ms-MY"/>
          </a:p>
        </p:txBody>
      </p:sp>
    </p:spTree>
    <p:extLst>
      <p:ext uri="{BB962C8B-B14F-4D97-AF65-F5344CB8AC3E}">
        <p14:creationId xmlns:p14="http://schemas.microsoft.com/office/powerpoint/2010/main" val="3630217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103</a:t>
            </a:fld>
            <a:endParaRPr lang="ms-MY" altLang="ms-MY"/>
          </a:p>
        </p:txBody>
      </p:sp>
    </p:spTree>
    <p:extLst>
      <p:ext uri="{BB962C8B-B14F-4D97-AF65-F5344CB8AC3E}">
        <p14:creationId xmlns:p14="http://schemas.microsoft.com/office/powerpoint/2010/main" val="4286460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104</a:t>
            </a:fld>
            <a:endParaRPr lang="ms-MY" altLang="ms-MY"/>
          </a:p>
        </p:txBody>
      </p:sp>
    </p:spTree>
    <p:extLst>
      <p:ext uri="{BB962C8B-B14F-4D97-AF65-F5344CB8AC3E}">
        <p14:creationId xmlns:p14="http://schemas.microsoft.com/office/powerpoint/2010/main" val="876666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105</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106</a:t>
            </a:fld>
            <a:endParaRPr lang="ms-MY" altLang="ms-MY"/>
          </a:p>
        </p:txBody>
      </p:sp>
    </p:spTree>
    <p:extLst>
      <p:ext uri="{BB962C8B-B14F-4D97-AF65-F5344CB8AC3E}">
        <p14:creationId xmlns:p14="http://schemas.microsoft.com/office/powerpoint/2010/main" val="733984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107</a:t>
            </a:fld>
            <a:endParaRPr lang="ms-MY" altLang="ms-MY"/>
          </a:p>
        </p:txBody>
      </p:sp>
    </p:spTree>
    <p:extLst>
      <p:ext uri="{BB962C8B-B14F-4D97-AF65-F5344CB8AC3E}">
        <p14:creationId xmlns:p14="http://schemas.microsoft.com/office/powerpoint/2010/main" val="36939289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108</a:t>
            </a:fld>
            <a:endParaRPr lang="ms-MY" altLang="ms-MY"/>
          </a:p>
        </p:txBody>
      </p:sp>
    </p:spTree>
    <p:extLst>
      <p:ext uri="{BB962C8B-B14F-4D97-AF65-F5344CB8AC3E}">
        <p14:creationId xmlns:p14="http://schemas.microsoft.com/office/powerpoint/2010/main" val="5891311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109</a:t>
            </a:fld>
            <a:endParaRPr lang="ms-MY" altLang="ms-MY"/>
          </a:p>
        </p:txBody>
      </p:sp>
    </p:spTree>
    <p:extLst>
      <p:ext uri="{BB962C8B-B14F-4D97-AF65-F5344CB8AC3E}">
        <p14:creationId xmlns:p14="http://schemas.microsoft.com/office/powerpoint/2010/main" val="17307694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200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7025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1866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112</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CD7BD7-DE53-4EE7-A651-060CFE0C156A}"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93217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116</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9612018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117</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3896463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118</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6029396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119</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4748463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120</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6820166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121</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5825108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122</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55028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15</a:t>
            </a:fld>
            <a:endParaRPr lang="ms-MY" altLang="ms-MY"/>
          </a:p>
        </p:txBody>
      </p:sp>
    </p:spTree>
    <p:extLst>
      <p:ext uri="{BB962C8B-B14F-4D97-AF65-F5344CB8AC3E}">
        <p14:creationId xmlns:p14="http://schemas.microsoft.com/office/powerpoint/2010/main" val="1719420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123</a:t>
            </a:fld>
            <a:endParaRPr lang="ms-MY" altLang="ms-MY"/>
          </a:p>
        </p:txBody>
      </p:sp>
    </p:spTree>
    <p:extLst>
      <p:ext uri="{BB962C8B-B14F-4D97-AF65-F5344CB8AC3E}">
        <p14:creationId xmlns:p14="http://schemas.microsoft.com/office/powerpoint/2010/main" val="1764845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124</a:t>
            </a:fld>
            <a:endParaRPr lang="ms-MY" altLang="ms-MY"/>
          </a:p>
        </p:txBody>
      </p:sp>
    </p:spTree>
    <p:extLst>
      <p:ext uri="{BB962C8B-B14F-4D97-AF65-F5344CB8AC3E}">
        <p14:creationId xmlns:p14="http://schemas.microsoft.com/office/powerpoint/2010/main" val="2095943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125</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838989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126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0402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127</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128</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1952760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2F2162D-99BC-4C17-90A3-4364F82F767F}" type="slidenum">
              <a:rPr lang="ms-MY" smtClean="0"/>
              <a:pPr/>
              <a:t>129</a:t>
            </a:fld>
            <a:endParaRPr lang="ms-MY"/>
          </a:p>
        </p:txBody>
      </p:sp>
    </p:spTree>
    <p:extLst>
      <p:ext uri="{BB962C8B-B14F-4D97-AF65-F5344CB8AC3E}">
        <p14:creationId xmlns:p14="http://schemas.microsoft.com/office/powerpoint/2010/main" val="22741339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23:notes"/>
          <p:cNvSpPr txBox="1">
            <a:spLocks noGrp="1"/>
          </p:cNvSpPr>
          <p:nvPr>
            <p:ph type="body" idx="1"/>
          </p:nvPr>
        </p:nvSpPr>
        <p:spPr>
          <a:xfrm>
            <a:off x="680720" y="4783306"/>
            <a:ext cx="5445760" cy="3913615"/>
          </a:xfrm>
          <a:prstGeom prst="rect">
            <a:avLst/>
          </a:prstGeom>
        </p:spPr>
        <p:txBody>
          <a:bodyPr spcFirstLastPara="1" wrap="square" lIns="95675" tIns="47825" rIns="95675" bIns="47825" anchor="t" anchorCtr="0">
            <a:noAutofit/>
          </a:bodyPr>
          <a:lstStyle/>
          <a:p>
            <a:pPr marL="0" lvl="0" indent="0" algn="l" rtl="0">
              <a:spcBef>
                <a:spcPts val="0"/>
              </a:spcBef>
              <a:spcAft>
                <a:spcPts val="0"/>
              </a:spcAft>
              <a:buNone/>
            </a:pPr>
            <a:endParaRPr/>
          </a:p>
        </p:txBody>
      </p:sp>
      <p:sp>
        <p:nvSpPr>
          <p:cNvPr id="1470" name="Google Shape;1470;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773114"/>
            <a:ext cx="11201400" cy="674687"/>
          </a:xfrm>
        </p:spPr>
        <p:txBody>
          <a:bodyPr/>
          <a:lstStyle/>
          <a:p>
            <a:r>
              <a:rPr lang="en-US"/>
              <a:t>Click to edit Master title style</a:t>
            </a:r>
          </a:p>
        </p:txBody>
      </p:sp>
      <p:sp>
        <p:nvSpPr>
          <p:cNvPr id="3" name="SmartArt Placeholder 2"/>
          <p:cNvSpPr>
            <a:spLocks noGrp="1"/>
          </p:cNvSpPr>
          <p:nvPr>
            <p:ph type="dgm" idx="1"/>
          </p:nvPr>
        </p:nvSpPr>
        <p:spPr>
          <a:xfrm>
            <a:off x="467784" y="1600201"/>
            <a:ext cx="11250083" cy="4754563"/>
          </a:xfrm>
        </p:spPr>
        <p:txBody>
          <a:bodyPr/>
          <a:lstStyle/>
          <a:p>
            <a:r>
              <a:rPr lang="en-US"/>
              <a:t>Click icon to add SmartArt graphic</a:t>
            </a:r>
          </a:p>
        </p:txBody>
      </p:sp>
      <p:sp>
        <p:nvSpPr>
          <p:cNvPr id="4" name="Date Placeholder 3"/>
          <p:cNvSpPr>
            <a:spLocks noGrp="1"/>
          </p:cNvSpPr>
          <p:nvPr>
            <p:ph type="dt" sz="half" idx="10"/>
          </p:nvPr>
        </p:nvSpPr>
        <p:spPr>
          <a:xfrm>
            <a:off x="609600" y="6629401"/>
            <a:ext cx="2844800" cy="168275"/>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629401"/>
            <a:ext cx="3860800" cy="1682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629401"/>
            <a:ext cx="2844800" cy="168275"/>
          </a:xfrm>
        </p:spPr>
        <p:txBody>
          <a:bodyPr/>
          <a:lstStyle>
            <a:lvl1pPr>
              <a:defRPr/>
            </a:lvl1pPr>
          </a:lstStyle>
          <a:p>
            <a:fld id="{C877A08B-55DB-45A2-915C-62AC8772765A}" type="slidenum">
              <a:rPr lang="en-US" altLang="en-US"/>
              <a:pPr/>
              <a:t>‹#›</a:t>
            </a:fld>
            <a:endParaRPr lang="en-US" altLang="en-US"/>
          </a:p>
        </p:txBody>
      </p:sp>
    </p:spTree>
    <p:extLst>
      <p:ext uri="{BB962C8B-B14F-4D97-AF65-F5344CB8AC3E}">
        <p14:creationId xmlns:p14="http://schemas.microsoft.com/office/powerpoint/2010/main" val="105019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258085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prstClr val="white"/>
                </a:solidFill>
                <a:effectLst/>
                <a:uLnTx/>
                <a:uFillTx/>
                <a:latin typeface="Arial Narrow" panose="020B0606020202030204" pitchFamily="34" charset="0"/>
                <a:ea typeface="+mn-ea"/>
                <a:cs typeface="Aharoni" panose="02010803020104030203" pitchFamily="2" charset="-79"/>
              </a:rPr>
              <a:t>CONTOH</a:t>
            </a:r>
          </a:p>
        </p:txBody>
      </p:sp>
    </p:spTree>
    <p:extLst>
      <p:ext uri="{BB962C8B-B14F-4D97-AF65-F5344CB8AC3E}">
        <p14:creationId xmlns:p14="http://schemas.microsoft.com/office/powerpoint/2010/main" val="668628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92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167183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93174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73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568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109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03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634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4380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4763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D4665-11A9-4E0E-A644-EA87C86EF86E}"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036587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50127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D4665-11A9-4E0E-A644-EA87C86EF86E}"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55986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D4665-11A9-4E0E-A644-EA87C86EF86E}"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253807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4665-11A9-4E0E-A644-EA87C86EF86E}"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65917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D4665-11A9-4E0E-A644-EA87C86EF86E}"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345338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D4665-11A9-4E0E-A644-EA87C86EF86E}"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99755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0444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200968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49592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3855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51193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011243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7"/>
          <p:cNvSpPr txBox="1">
            <a:spLocks noGrp="1"/>
          </p:cNvSpPr>
          <p:nvPr>
            <p:ph type="ctrTitle"/>
          </p:nvPr>
        </p:nvSpPr>
        <p:spPr>
          <a:xfrm>
            <a:off x="1548008" y="1187298"/>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8537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
        <p:cNvGrpSpPr/>
        <p:nvPr/>
      </p:nvGrpSpPr>
      <p:grpSpPr>
        <a:xfrm>
          <a:off x="0" y="0"/>
          <a:ext cx="0" cy="0"/>
          <a:chOff x="0" y="0"/>
          <a:chExt cx="0" cy="0"/>
        </a:xfrm>
      </p:grpSpPr>
      <p:sp>
        <p:nvSpPr>
          <p:cNvPr id="22" name="Google Shape;22;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244432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94621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40682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773405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2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608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062495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041059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7"/>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07"/>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264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2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863935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09"/>
          <p:cNvSpPr>
            <a:spLocks noGrp="1"/>
          </p:cNvSpPr>
          <p:nvPr>
            <p:ph type="pic" idx="2"/>
          </p:nvPr>
        </p:nvSpPr>
        <p:spPr>
          <a:xfrm>
            <a:off x="5183188" y="987425"/>
            <a:ext cx="6172200" cy="4873625"/>
          </a:xfrm>
          <a:prstGeom prst="rect">
            <a:avLst/>
          </a:prstGeom>
          <a:noFill/>
          <a:ln>
            <a:noFill/>
          </a:ln>
        </p:spPr>
      </p:sp>
      <p:sp>
        <p:nvSpPr>
          <p:cNvPr id="77" name="Google Shape;77;p2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685673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94656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2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571794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Norma_h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7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1701559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CC332-4047-454C-B8FC-2656B6255219}"/>
              </a:ext>
            </a:extLst>
          </p:cNvPr>
          <p:cNvSpPr/>
          <p:nvPr userDrawn="1"/>
        </p:nvSpPr>
        <p:spPr>
          <a:xfrm>
            <a:off x="0" y="0"/>
            <a:ext cx="12192000" cy="664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2" name="Title 1">
            <a:extLst>
              <a:ext uri="{FF2B5EF4-FFF2-40B4-BE49-F238E27FC236}">
                <a16:creationId xmlns:a16="http://schemas.microsoft.com/office/drawing/2014/main" id="{495EAC96-FDFF-46EA-87D1-3741B9BD5940}"/>
              </a:ext>
            </a:extLst>
          </p:cNvPr>
          <p:cNvSpPr>
            <a:spLocks noGrp="1"/>
          </p:cNvSpPr>
          <p:nvPr>
            <p:ph type="ctrTitle"/>
          </p:nvPr>
        </p:nvSpPr>
        <p:spPr>
          <a:xfrm>
            <a:off x="1524000" y="1122363"/>
            <a:ext cx="9144000" cy="2387600"/>
          </a:xfrm>
        </p:spPr>
        <p:txBody>
          <a:bodyPr anchor="b"/>
          <a:lstStyle>
            <a:lvl1pPr algn="ctr">
              <a:defRPr sz="6000"/>
            </a:lvl1p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Subtitle 2">
            <a:extLst>
              <a:ext uri="{FF2B5EF4-FFF2-40B4-BE49-F238E27FC236}">
                <a16:creationId xmlns:a16="http://schemas.microsoft.com/office/drawing/2014/main" id="{23866A32-6F3C-4367-A322-19F9E9024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ms-MY" dirty="0" err="1"/>
              <a:t>Click</a:t>
            </a:r>
            <a:r>
              <a:rPr lang="ms-MY" dirty="0"/>
              <a:t> to edit </a:t>
            </a:r>
            <a:r>
              <a:rPr lang="ms-MY" dirty="0" err="1"/>
              <a:t>Master</a:t>
            </a:r>
            <a:r>
              <a:rPr lang="ms-MY" dirty="0"/>
              <a:t> </a:t>
            </a:r>
            <a:r>
              <a:rPr lang="ms-MY" dirty="0" err="1"/>
              <a:t>subtitle</a:t>
            </a:r>
            <a:r>
              <a:rPr lang="ms-MY" dirty="0"/>
              <a:t> </a:t>
            </a:r>
            <a:r>
              <a:rPr lang="ms-MY" dirty="0" err="1"/>
              <a:t>style</a:t>
            </a:r>
            <a:endParaRPr lang="ms-MY" dirty="0"/>
          </a:p>
        </p:txBody>
      </p:sp>
      <p:sp>
        <p:nvSpPr>
          <p:cNvPr id="4" name="Date Placeholder 3">
            <a:extLst>
              <a:ext uri="{FF2B5EF4-FFF2-40B4-BE49-F238E27FC236}">
                <a16:creationId xmlns:a16="http://schemas.microsoft.com/office/drawing/2014/main" id="{4C32A150-C1B7-4312-A100-543FB8F702AD}"/>
              </a:ext>
            </a:extLst>
          </p:cNvPr>
          <p:cNvSpPr>
            <a:spLocks noGrp="1"/>
          </p:cNvSpPr>
          <p:nvPr>
            <p:ph type="dt" sz="half" idx="10"/>
          </p:nvPr>
        </p:nvSpPr>
        <p:spPr/>
        <p:txBody>
          <a:bodyPr/>
          <a:lstStyle/>
          <a:p>
            <a:fld id="{C9108636-39EF-498E-B65A-9EBEDB146792}" type="datetimeFigureOut">
              <a:rPr lang="ms-MY" smtClean="0"/>
              <a:t>14/10/2024</a:t>
            </a:fld>
            <a:endParaRPr lang="ms-MY" dirty="0"/>
          </a:p>
        </p:txBody>
      </p:sp>
      <p:sp>
        <p:nvSpPr>
          <p:cNvPr id="5" name="Footer Placeholder 4">
            <a:extLst>
              <a:ext uri="{FF2B5EF4-FFF2-40B4-BE49-F238E27FC236}">
                <a16:creationId xmlns:a16="http://schemas.microsoft.com/office/drawing/2014/main" id="{70FD7622-3C79-4063-92EC-4EA9AFCC750A}"/>
              </a:ext>
            </a:extLst>
          </p:cNvPr>
          <p:cNvSpPr>
            <a:spLocks noGrp="1"/>
          </p:cNvSpPr>
          <p:nvPr>
            <p:ph type="ftr" sz="quarter" idx="11"/>
          </p:nvPr>
        </p:nvSpPr>
        <p:spPr/>
        <p:txBody>
          <a:bodyPr/>
          <a:lstStyle/>
          <a:p>
            <a:endParaRPr lang="ms-MY" dirty="0"/>
          </a:p>
        </p:txBody>
      </p:sp>
      <p:sp>
        <p:nvSpPr>
          <p:cNvPr id="6" name="Slide Number Placeholder 5">
            <a:extLst>
              <a:ext uri="{FF2B5EF4-FFF2-40B4-BE49-F238E27FC236}">
                <a16:creationId xmlns:a16="http://schemas.microsoft.com/office/drawing/2014/main" id="{ABAEE201-F068-4536-AAF2-A1492A282769}"/>
              </a:ext>
            </a:extLst>
          </p:cNvPr>
          <p:cNvSpPr>
            <a:spLocks noGrp="1"/>
          </p:cNvSpPr>
          <p:nvPr>
            <p:ph type="sldNum" sz="quarter" idx="12"/>
          </p:nvPr>
        </p:nvSpPr>
        <p:spPr/>
        <p:txBody>
          <a:bodyPr/>
          <a:lstStyle/>
          <a:p>
            <a:fld id="{A273EADB-D124-4CDF-BAE8-4130DC449969}" type="slidenum">
              <a:rPr lang="ms-MY" smtClean="0"/>
              <a:t>‹#›</a:t>
            </a:fld>
            <a:endParaRPr lang="ms-MY" dirty="0"/>
          </a:p>
        </p:txBody>
      </p:sp>
      <p:pic>
        <p:nvPicPr>
          <p:cNvPr id="8" name="Picture 7">
            <a:extLst>
              <a:ext uri="{FF2B5EF4-FFF2-40B4-BE49-F238E27FC236}">
                <a16:creationId xmlns:a16="http://schemas.microsoft.com/office/drawing/2014/main" id="{40CFEAFF-47DA-41C5-81AD-EBF930274C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0803" y="303492"/>
            <a:ext cx="2070395" cy="1234363"/>
          </a:xfrm>
          <a:prstGeom prst="rect">
            <a:avLst/>
          </a:prstGeom>
        </p:spPr>
      </p:pic>
      <p:sp>
        <p:nvSpPr>
          <p:cNvPr id="9" name="Rectangle 8">
            <a:extLst>
              <a:ext uri="{FF2B5EF4-FFF2-40B4-BE49-F238E27FC236}">
                <a16:creationId xmlns:a16="http://schemas.microsoft.com/office/drawing/2014/main" id="{E08DE862-9448-49EF-8A34-0435B12AC75C}"/>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0" name="Rectangle 9">
            <a:extLst>
              <a:ext uri="{FF2B5EF4-FFF2-40B4-BE49-F238E27FC236}">
                <a16:creationId xmlns:a16="http://schemas.microsoft.com/office/drawing/2014/main" id="{55B1413A-44F1-4531-AAC6-76F79B839D14}"/>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3" name="TextBox 12">
            <a:extLst>
              <a:ext uri="{FF2B5EF4-FFF2-40B4-BE49-F238E27FC236}">
                <a16:creationId xmlns:a16="http://schemas.microsoft.com/office/drawing/2014/main" id="{74C559E4-834B-4DE9-9C35-574CA2836C0E}"/>
              </a:ext>
            </a:extLst>
          </p:cNvPr>
          <p:cNvSpPr txBox="1"/>
          <p:nvPr userDrawn="1"/>
        </p:nvSpPr>
        <p:spPr>
          <a:xfrm>
            <a:off x="117189" y="6588489"/>
            <a:ext cx="2218877" cy="276999"/>
          </a:xfrm>
          <a:prstGeom prst="rect">
            <a:avLst/>
          </a:prstGeom>
          <a:noFill/>
        </p:spPr>
        <p:txBody>
          <a:bodyPr wrap="none" rtlCol="0">
            <a:spAutoFit/>
          </a:bodyPr>
          <a:lstStyle/>
          <a:p>
            <a:r>
              <a:rPr lang="ms-MY" sz="1200" dirty="0">
                <a:solidFill>
                  <a:schemeClr val="bg1"/>
                </a:solidFill>
                <a:latin typeface="Arial Narrow" panose="020B0606020202030204" pitchFamily="34" charset="0"/>
              </a:rPr>
              <a:t>|          Jabatan Digital Negara (JDN)</a:t>
            </a:r>
          </a:p>
        </p:txBody>
      </p:sp>
      <p:pic>
        <p:nvPicPr>
          <p:cNvPr id="12" name="Picture 11">
            <a:extLst>
              <a:ext uri="{FF2B5EF4-FFF2-40B4-BE49-F238E27FC236}">
                <a16:creationId xmlns:a16="http://schemas.microsoft.com/office/drawing/2014/main" id="{7CF9DA7F-F83C-4BE5-B687-3133DD44D3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1999" cy="6857999"/>
          </a:xfrm>
          <a:prstGeom prst="rect">
            <a:avLst/>
          </a:prstGeom>
        </p:spPr>
      </p:pic>
      <p:pic>
        <p:nvPicPr>
          <p:cNvPr id="14" name="Picture 13">
            <a:extLst>
              <a:ext uri="{FF2B5EF4-FFF2-40B4-BE49-F238E27FC236}">
                <a16:creationId xmlns:a16="http://schemas.microsoft.com/office/drawing/2014/main" id="{CCA0A0FE-FB53-4895-8C92-C3B2702658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7127" y="5965241"/>
            <a:ext cx="1525844" cy="600165"/>
          </a:xfrm>
          <a:prstGeom prst="rect">
            <a:avLst/>
          </a:prstGeom>
        </p:spPr>
      </p:pic>
      <p:pic>
        <p:nvPicPr>
          <p:cNvPr id="16" name="Picture 15">
            <a:extLst>
              <a:ext uri="{FF2B5EF4-FFF2-40B4-BE49-F238E27FC236}">
                <a16:creationId xmlns:a16="http://schemas.microsoft.com/office/drawing/2014/main" id="{1BC357EC-E0D3-4901-A150-CF6CD86D69FB}"/>
              </a:ext>
            </a:extLst>
          </p:cNvPr>
          <p:cNvPicPr>
            <a:picLocks noChangeAspect="1"/>
          </p:cNvPicPr>
          <p:nvPr userDrawn="1"/>
        </p:nvPicPr>
        <p:blipFill>
          <a:blip r:embed="rId6"/>
          <a:stretch>
            <a:fillRect/>
          </a:stretch>
        </p:blipFill>
        <p:spPr>
          <a:xfrm>
            <a:off x="9799782" y="6169485"/>
            <a:ext cx="2251217" cy="296821"/>
          </a:xfrm>
          <a:prstGeom prst="rect">
            <a:avLst/>
          </a:prstGeom>
        </p:spPr>
      </p:pic>
    </p:spTree>
    <p:extLst>
      <p:ext uri="{BB962C8B-B14F-4D97-AF65-F5344CB8AC3E}">
        <p14:creationId xmlns:p14="http://schemas.microsoft.com/office/powerpoint/2010/main" val="222200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914355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8BF7217-B872-4F73-83B4-51A3A8F2F140}"/>
              </a:ext>
            </a:extLst>
          </p:cNvPr>
          <p:cNvGrpSpPr/>
          <p:nvPr userDrawn="1"/>
        </p:nvGrpSpPr>
        <p:grpSpPr>
          <a:xfrm>
            <a:off x="11503582" y="228274"/>
            <a:ext cx="453005" cy="125835"/>
            <a:chOff x="1870745" y="1124125"/>
            <a:chExt cx="453005" cy="125835"/>
          </a:xfrm>
        </p:grpSpPr>
        <p:sp>
          <p:nvSpPr>
            <p:cNvPr id="12" name="Oval 11">
              <a:extLst>
                <a:ext uri="{FF2B5EF4-FFF2-40B4-BE49-F238E27FC236}">
                  <a16:creationId xmlns:a16="http://schemas.microsoft.com/office/drawing/2014/main" id="{D2D83F74-6B98-4F5B-84ED-611575AD0729}"/>
                </a:ext>
              </a:extLst>
            </p:cNvPr>
            <p:cNvSpPr/>
            <p:nvPr userDrawn="1"/>
          </p:nvSpPr>
          <p:spPr>
            <a:xfrm>
              <a:off x="1870745" y="1124125"/>
              <a:ext cx="125835" cy="125835"/>
            </a:xfrm>
            <a:prstGeom prst="ellipse">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Oval 22">
              <a:extLst>
                <a:ext uri="{FF2B5EF4-FFF2-40B4-BE49-F238E27FC236}">
                  <a16:creationId xmlns:a16="http://schemas.microsoft.com/office/drawing/2014/main" id="{E1AECFBF-425B-40AB-B888-8A54F0688C82}"/>
                </a:ext>
              </a:extLst>
            </p:cNvPr>
            <p:cNvSpPr/>
            <p:nvPr userDrawn="1"/>
          </p:nvSpPr>
          <p:spPr>
            <a:xfrm>
              <a:off x="2034330" y="1124125"/>
              <a:ext cx="125835" cy="1258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AA8E90C4-27EB-46A4-9797-2D44A507E07E}"/>
                </a:ext>
              </a:extLst>
            </p:cNvPr>
            <p:cNvSpPr/>
            <p:nvPr userDrawn="1"/>
          </p:nvSpPr>
          <p:spPr>
            <a:xfrm>
              <a:off x="2197915" y="1124125"/>
              <a:ext cx="125835" cy="12583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5" name="TextBox 24">
            <a:extLst>
              <a:ext uri="{FF2B5EF4-FFF2-40B4-BE49-F238E27FC236}">
                <a16:creationId xmlns:a16="http://schemas.microsoft.com/office/drawing/2014/main" id="{861B6834-7B1B-4F79-8B23-6CEDEE22B38E}"/>
              </a:ext>
            </a:extLst>
          </p:cNvPr>
          <p:cNvSpPr txBox="1"/>
          <p:nvPr userDrawn="1"/>
        </p:nvSpPr>
        <p:spPr>
          <a:xfrm>
            <a:off x="117189" y="6588489"/>
            <a:ext cx="2218877" cy="276999"/>
          </a:xfrm>
          <a:prstGeom prst="rect">
            <a:avLst/>
          </a:prstGeom>
          <a:noFill/>
        </p:spPr>
        <p:txBody>
          <a:bodyPr wrap="none" rtlCol="0">
            <a:spAutoFit/>
          </a:bodyPr>
          <a:lstStyle/>
          <a:p>
            <a:r>
              <a:rPr lang="en-MY" sz="1200" dirty="0">
                <a:solidFill>
                  <a:schemeClr val="bg1"/>
                </a:solidFill>
                <a:latin typeface="Arial Narrow" panose="020B0606020202030204" pitchFamily="34" charset="0"/>
              </a:rPr>
              <a:t>|          </a:t>
            </a:r>
            <a:r>
              <a:rPr lang="en-MY" sz="1200" dirty="0" err="1">
                <a:solidFill>
                  <a:schemeClr val="bg1"/>
                </a:solidFill>
                <a:latin typeface="Arial Narrow" panose="020B0606020202030204" pitchFamily="34" charset="0"/>
              </a:rPr>
              <a:t>Jabatan</a:t>
            </a:r>
            <a:r>
              <a:rPr lang="en-MY" sz="1200" dirty="0">
                <a:solidFill>
                  <a:schemeClr val="bg1"/>
                </a:solidFill>
                <a:latin typeface="Arial Narrow" panose="020B0606020202030204" pitchFamily="34" charset="0"/>
              </a:rPr>
              <a:t> Digital Negara (JDN)</a:t>
            </a:r>
          </a:p>
        </p:txBody>
      </p:sp>
      <p:pic>
        <p:nvPicPr>
          <p:cNvPr id="26" name="Picture 25">
            <a:extLst>
              <a:ext uri="{FF2B5EF4-FFF2-40B4-BE49-F238E27FC236}">
                <a16:creationId xmlns:a16="http://schemas.microsoft.com/office/drawing/2014/main" id="{025BDC89-0C15-4C41-B858-CED36F3CECB1}"/>
              </a:ext>
            </a:extLst>
          </p:cNvPr>
          <p:cNvPicPr>
            <a:picLocks noChangeAspect="1"/>
          </p:cNvPicPr>
          <p:nvPr userDrawn="1"/>
        </p:nvPicPr>
        <p:blipFill>
          <a:blip r:embed="rId2"/>
          <a:stretch>
            <a:fillRect/>
          </a:stretch>
        </p:blipFill>
        <p:spPr>
          <a:xfrm>
            <a:off x="25389" y="3294514"/>
            <a:ext cx="4739652" cy="3341990"/>
          </a:xfrm>
          <a:prstGeom prst="rect">
            <a:avLst/>
          </a:prstGeom>
        </p:spPr>
      </p:pic>
    </p:spTree>
    <p:extLst>
      <p:ext uri="{BB962C8B-B14F-4D97-AF65-F5344CB8AC3E}">
        <p14:creationId xmlns:p14="http://schemas.microsoft.com/office/powerpoint/2010/main" val="156308846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244604" y="0"/>
            <a:ext cx="593596"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pic>
        <p:nvPicPr>
          <p:cNvPr id="8" name="Picture 7">
            <a:extLst>
              <a:ext uri="{FF2B5EF4-FFF2-40B4-BE49-F238E27FC236}">
                <a16:creationId xmlns:a16="http://schemas.microsoft.com/office/drawing/2014/main" id="{CBDF18F8-FC53-4663-A3D7-17FF321971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048"/>
            <a:ext cx="489208" cy="562925"/>
          </a:xfrm>
          <a:prstGeom prst="rect">
            <a:avLst/>
          </a:prstGeom>
        </p:spPr>
      </p:pic>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spTree>
    <p:extLst>
      <p:ext uri="{BB962C8B-B14F-4D97-AF65-F5344CB8AC3E}">
        <p14:creationId xmlns:p14="http://schemas.microsoft.com/office/powerpoint/2010/main" val="36640339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3DF-903C-4AF8-A940-586EA479C7F0}"/>
              </a:ext>
            </a:extLst>
          </p:cNvPr>
          <p:cNvSpPr>
            <a:spLocks noGrp="1"/>
          </p:cNvSpPr>
          <p:nvPr>
            <p:ph type="title" hasCustomPrompt="1"/>
          </p:nvPr>
        </p:nvSpPr>
        <p:spPr>
          <a:xfrm>
            <a:off x="831850" y="1709738"/>
            <a:ext cx="10515600" cy="2613025"/>
          </a:xfrm>
        </p:spPr>
        <p:txBody>
          <a:bodyPr anchor="b"/>
          <a:lstStyle>
            <a:lvl1pPr algn="ctr">
              <a:defRPr sz="6000">
                <a:latin typeface="Arial" panose="020B0604020202020204" pitchFamily="34" charset="0"/>
                <a:cs typeface="Arial" panose="020B0604020202020204" pitchFamily="34" charset="0"/>
              </a:defRPr>
            </a:lvl1pPr>
          </a:lstStyle>
          <a:p>
            <a:r>
              <a:rPr lang="en-US" dirty="0"/>
              <a:t>TERIMA KASIH</a:t>
            </a:r>
            <a:endParaRPr lang="en-MY" dirty="0"/>
          </a:p>
        </p:txBody>
      </p:sp>
      <p:sp>
        <p:nvSpPr>
          <p:cNvPr id="3" name="Text Placeholder 2">
            <a:extLst>
              <a:ext uri="{FF2B5EF4-FFF2-40B4-BE49-F238E27FC236}">
                <a16:creationId xmlns:a16="http://schemas.microsoft.com/office/drawing/2014/main" id="{5ADBF04A-BD4B-49E7-B42C-C339389C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BD0AB-F882-4270-A737-C64435DFA137}"/>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24B30C9B-120D-4EC9-8FC2-A30F53A88E77}"/>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95CA3F7A-CB6D-4022-97CE-59F6EE366F02}"/>
              </a:ext>
            </a:extLst>
          </p:cNvPr>
          <p:cNvSpPr>
            <a:spLocks noGrp="1"/>
          </p:cNvSpPr>
          <p:nvPr>
            <p:ph type="sldNum" sz="quarter" idx="12"/>
          </p:nvPr>
        </p:nvSpPr>
        <p:spPr/>
        <p:txBody>
          <a:bodyPr/>
          <a:lstStyle/>
          <a:p>
            <a:fld id="{A273EADB-D124-4CDF-BAE8-4130DC449969}" type="slidenum">
              <a:rPr lang="en-MY" smtClean="0"/>
              <a:t>‹#›</a:t>
            </a:fld>
            <a:endParaRPr lang="en-MY"/>
          </a:p>
        </p:txBody>
      </p:sp>
      <p:sp>
        <p:nvSpPr>
          <p:cNvPr id="7" name="Rectangle 6">
            <a:extLst>
              <a:ext uri="{FF2B5EF4-FFF2-40B4-BE49-F238E27FC236}">
                <a16:creationId xmlns:a16="http://schemas.microsoft.com/office/drawing/2014/main" id="{67C2F3AA-0B14-49E7-935B-D9042A6B8396}"/>
              </a:ext>
            </a:extLst>
          </p:cNvPr>
          <p:cNvSpPr/>
          <p:nvPr userDrawn="1"/>
        </p:nvSpPr>
        <p:spPr>
          <a:xfrm>
            <a:off x="0" y="6278879"/>
            <a:ext cx="12192000" cy="579121"/>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F98F729C-ADE0-4786-B39E-993F10E7A87C}"/>
              </a:ext>
            </a:extLst>
          </p:cNvPr>
          <p:cNvSpPr/>
          <p:nvPr userDrawn="1"/>
        </p:nvSpPr>
        <p:spPr>
          <a:xfrm>
            <a:off x="9799782" y="6278880"/>
            <a:ext cx="2392218" cy="579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D9BE303A-ACED-4D74-BF06-16F9AE69388E}"/>
              </a:ext>
            </a:extLst>
          </p:cNvPr>
          <p:cNvPicPr>
            <a:picLocks noChangeAspect="1"/>
          </p:cNvPicPr>
          <p:nvPr userDrawn="1"/>
        </p:nvPicPr>
        <p:blipFill>
          <a:blip r:embed="rId3"/>
          <a:stretch>
            <a:fillRect/>
          </a:stretch>
        </p:blipFill>
        <p:spPr>
          <a:xfrm>
            <a:off x="2799448" y="6366101"/>
            <a:ext cx="397592" cy="397592"/>
          </a:xfrm>
          <a:prstGeom prst="rect">
            <a:avLst/>
          </a:prstGeom>
        </p:spPr>
      </p:pic>
      <p:sp>
        <p:nvSpPr>
          <p:cNvPr id="11" name="TextBox 10">
            <a:extLst>
              <a:ext uri="{FF2B5EF4-FFF2-40B4-BE49-F238E27FC236}">
                <a16:creationId xmlns:a16="http://schemas.microsoft.com/office/drawing/2014/main" id="{48D428DC-3223-4DF3-9CCF-81D9D81421AC}"/>
              </a:ext>
            </a:extLst>
          </p:cNvPr>
          <p:cNvSpPr txBox="1"/>
          <p:nvPr userDrawn="1"/>
        </p:nvSpPr>
        <p:spPr>
          <a:xfrm>
            <a:off x="5598699" y="6421068"/>
            <a:ext cx="1334055"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JDigitalNegara</a:t>
            </a:r>
            <a:endParaRPr lang="en-MY" sz="1400"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70572C38-5D75-46F4-BE63-BA0751E06C33}"/>
              </a:ext>
            </a:extLst>
          </p:cNvPr>
          <p:cNvSpPr txBox="1"/>
          <p:nvPr userDrawn="1"/>
        </p:nvSpPr>
        <p:spPr>
          <a:xfrm>
            <a:off x="7540991" y="6426935"/>
            <a:ext cx="162348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jabatandigitalnegara</a:t>
            </a:r>
            <a:r>
              <a:rPr lang="en-MY" sz="1400" dirty="0">
                <a:solidFill>
                  <a:schemeClr val="bg1"/>
                </a:solidFill>
                <a:latin typeface="Arial Narrow" panose="020B0606020202030204" pitchFamily="34" charset="0"/>
              </a:rPr>
              <a:t>/</a:t>
            </a:r>
          </a:p>
        </p:txBody>
      </p:sp>
      <p:sp>
        <p:nvSpPr>
          <p:cNvPr id="13" name="TextBox 12">
            <a:extLst>
              <a:ext uri="{FF2B5EF4-FFF2-40B4-BE49-F238E27FC236}">
                <a16:creationId xmlns:a16="http://schemas.microsoft.com/office/drawing/2014/main" id="{F1D49B58-742A-4C5A-8296-BEA21B071758}"/>
              </a:ext>
            </a:extLst>
          </p:cNvPr>
          <p:cNvSpPr txBox="1"/>
          <p:nvPr userDrawn="1"/>
        </p:nvSpPr>
        <p:spPr>
          <a:xfrm>
            <a:off x="9696181" y="6421068"/>
            <a:ext cx="2240903"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@JABATANDIGITALNEGARA</a:t>
            </a:r>
          </a:p>
        </p:txBody>
      </p:sp>
      <p:pic>
        <p:nvPicPr>
          <p:cNvPr id="14" name="Picture 16" descr="File:Instagram logo 2016.svg - Wikimedia Commons">
            <a:extLst>
              <a:ext uri="{FF2B5EF4-FFF2-40B4-BE49-F238E27FC236}">
                <a16:creationId xmlns:a16="http://schemas.microsoft.com/office/drawing/2014/main" id="{F58E4C46-9E89-4E37-B813-7F5332ADE4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06408" y="6355423"/>
            <a:ext cx="407182" cy="40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B0CB2FD-1206-4A9C-9E75-5C91FD6792DF}"/>
              </a:ext>
            </a:extLst>
          </p:cNvPr>
          <p:cNvPicPr>
            <a:picLocks noChangeAspect="1"/>
          </p:cNvPicPr>
          <p:nvPr userDrawn="1"/>
        </p:nvPicPr>
        <p:blipFill>
          <a:blip r:embed="rId5">
            <a:lum bright="70000" contrast="-70000"/>
          </a:blip>
          <a:stretch>
            <a:fillRect/>
          </a:stretch>
        </p:blipFill>
        <p:spPr>
          <a:xfrm>
            <a:off x="441232" y="6332971"/>
            <a:ext cx="408269" cy="408269"/>
          </a:xfrm>
          <a:prstGeom prst="rect">
            <a:avLst/>
          </a:prstGeom>
        </p:spPr>
      </p:pic>
      <p:sp>
        <p:nvSpPr>
          <p:cNvPr id="16" name="TextBox 15">
            <a:extLst>
              <a:ext uri="{FF2B5EF4-FFF2-40B4-BE49-F238E27FC236}">
                <a16:creationId xmlns:a16="http://schemas.microsoft.com/office/drawing/2014/main" id="{FCD71752-0972-4BE5-AFB7-5A6F0F63E9E7}"/>
              </a:ext>
            </a:extLst>
          </p:cNvPr>
          <p:cNvSpPr txBox="1"/>
          <p:nvPr userDrawn="1"/>
        </p:nvSpPr>
        <p:spPr>
          <a:xfrm>
            <a:off x="849338" y="6402786"/>
            <a:ext cx="1896559"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https://www.jdn.gov.my</a:t>
            </a:r>
          </a:p>
        </p:txBody>
      </p:sp>
      <p:sp>
        <p:nvSpPr>
          <p:cNvPr id="17" name="TextBox 16">
            <a:extLst>
              <a:ext uri="{FF2B5EF4-FFF2-40B4-BE49-F238E27FC236}">
                <a16:creationId xmlns:a16="http://schemas.microsoft.com/office/drawing/2014/main" id="{B0C5E87D-A47B-4051-B352-627AFDE55461}"/>
              </a:ext>
            </a:extLst>
          </p:cNvPr>
          <p:cNvSpPr txBox="1"/>
          <p:nvPr userDrawn="1"/>
        </p:nvSpPr>
        <p:spPr>
          <a:xfrm>
            <a:off x="3250591" y="6426935"/>
            <a:ext cx="1867963" cy="307777"/>
          </a:xfrm>
          <a:prstGeom prst="rect">
            <a:avLst/>
          </a:prstGeom>
          <a:noFill/>
        </p:spPr>
        <p:txBody>
          <a:bodyPr wrap="square">
            <a:spAutoFit/>
          </a:bodyPr>
          <a:lstStyle/>
          <a:p>
            <a:r>
              <a:rPr lang="ms-MY" sz="1400" dirty="0">
                <a:solidFill>
                  <a:schemeClr val="bg1"/>
                </a:solidFill>
                <a:latin typeface="Arial Narrow" panose="020B0606020202030204" pitchFamily="34" charset="0"/>
                <a:ea typeface="Calibri" panose="020F0502020204030204" pitchFamily="34" charset="0"/>
              </a:rPr>
              <a:t>/JabatanDigitalNegara/</a:t>
            </a:r>
            <a:endParaRPr lang="en-MY" sz="1400" dirty="0">
              <a:solidFill>
                <a:schemeClr val="bg1"/>
              </a:solidFill>
            </a:endParaRPr>
          </a:p>
        </p:txBody>
      </p:sp>
      <p:pic>
        <p:nvPicPr>
          <p:cNvPr id="18" name="Picture 12">
            <a:extLst>
              <a:ext uri="{FF2B5EF4-FFF2-40B4-BE49-F238E27FC236}">
                <a16:creationId xmlns:a16="http://schemas.microsoft.com/office/drawing/2014/main" id="{2E1AB29D-0D28-4E17-B3AC-D3C6140EBA8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929574" y="6112340"/>
            <a:ext cx="1192582" cy="8944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F327F96-B1D1-4DE0-A9BE-7DB3DC5054F4}"/>
              </a:ext>
            </a:extLst>
          </p:cNvPr>
          <p:cNvPicPr>
            <a:picLocks noChangeAspect="1"/>
          </p:cNvPicPr>
          <p:nvPr userDrawn="1"/>
        </p:nvPicPr>
        <p:blipFill>
          <a:blip r:embed="rId7"/>
          <a:stretch>
            <a:fillRect/>
          </a:stretch>
        </p:blipFill>
        <p:spPr>
          <a:xfrm>
            <a:off x="5247160" y="6404401"/>
            <a:ext cx="338790" cy="338790"/>
          </a:xfrm>
          <a:prstGeom prst="rect">
            <a:avLst/>
          </a:prstGeom>
        </p:spPr>
      </p:pic>
    </p:spTree>
    <p:extLst>
      <p:ext uri="{BB962C8B-B14F-4D97-AF65-F5344CB8AC3E}">
        <p14:creationId xmlns:p14="http://schemas.microsoft.com/office/powerpoint/2010/main" val="47484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6F6-0F51-48E5-B5B7-0BBAC047EC9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EA2A8B4-BD19-4B7A-A105-975F951B9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15FBAD3-CF84-4784-960B-F7AEC410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DE3DA53-3C90-46A1-87D7-093D3D849B31}"/>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6" name="Footer Placeholder 5">
            <a:extLst>
              <a:ext uri="{FF2B5EF4-FFF2-40B4-BE49-F238E27FC236}">
                <a16:creationId xmlns:a16="http://schemas.microsoft.com/office/drawing/2014/main" id="{39618DA5-9B8E-4F60-A264-03C71E582C0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927CD33-0AED-45D3-9FF5-7FD38210AD8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100252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9E35-688B-4DDD-A2C9-E8DF6CE1B1B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B2402DA-2DFF-4DCA-98D8-DD5D20EDF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95E07-094B-42E4-9616-5A8B6D6EC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E24F616-AD67-4162-B98B-8020C1807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136E4-81F9-4C11-A2AD-98BF25690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4BEB3F6E-2069-4596-B985-B74340555824}"/>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8" name="Footer Placeholder 7">
            <a:extLst>
              <a:ext uri="{FF2B5EF4-FFF2-40B4-BE49-F238E27FC236}">
                <a16:creationId xmlns:a16="http://schemas.microsoft.com/office/drawing/2014/main" id="{7B331B8F-14CE-496D-A14C-36809A228BF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373FB6F-BD28-4301-9000-D59324168B9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2501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A244-2ECD-4667-BA35-A827A476E6D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8C9A5A4-A987-49C7-A0F0-6D3ED4EB1CBE}"/>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4" name="Footer Placeholder 3">
            <a:extLst>
              <a:ext uri="{FF2B5EF4-FFF2-40B4-BE49-F238E27FC236}">
                <a16:creationId xmlns:a16="http://schemas.microsoft.com/office/drawing/2014/main" id="{49AC8FA9-A24F-4152-96AC-000E1BFC6D5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D4909E6-DB25-4517-AB09-E2B20F6EF419}"/>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7712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D5380-9D28-4007-8ADB-9F867794841A}"/>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3" name="Footer Placeholder 2">
            <a:extLst>
              <a:ext uri="{FF2B5EF4-FFF2-40B4-BE49-F238E27FC236}">
                <a16:creationId xmlns:a16="http://schemas.microsoft.com/office/drawing/2014/main" id="{32D1C449-3522-4687-A7DA-B94E2E359B5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07029108-D2C6-4998-819C-5ACAE901E22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846778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602-C7FE-4295-B667-37465BA3B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688AA41-E659-431F-AF39-1F7997F18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4A39C55-4EE1-426E-AB33-F967B50BC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B01A5-B7E2-432C-8D26-668A9787CBD7}"/>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6" name="Footer Placeholder 5">
            <a:extLst>
              <a:ext uri="{FF2B5EF4-FFF2-40B4-BE49-F238E27FC236}">
                <a16:creationId xmlns:a16="http://schemas.microsoft.com/office/drawing/2014/main" id="{5B723985-BDB4-4E48-9AC7-DAA319A81B6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78AB266-E27D-497D-9281-3512848DB8C4}"/>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01072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9A12-DC0C-42A1-8741-AF3266E89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6A71C98-31C9-407A-8D62-B25E55FEC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D721862-9068-4E44-93C7-9305455E6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96042-25CD-4759-8B03-0C14E1F559B4}"/>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6" name="Footer Placeholder 5">
            <a:extLst>
              <a:ext uri="{FF2B5EF4-FFF2-40B4-BE49-F238E27FC236}">
                <a16:creationId xmlns:a16="http://schemas.microsoft.com/office/drawing/2014/main" id="{7B03EB87-0642-43C6-B303-1D712B44260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662FF50-E8E1-4399-881C-347F55F6C360}"/>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51047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138-4B11-42B9-B330-A138609E7DA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0F4AD2A-C105-48CB-BCF6-B88696C7C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4BF6867-B0C9-4BAD-B463-BF0942812887}"/>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31077660-EABC-428F-AD0C-6347B36F787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BA1972-CB34-4058-9789-7E5ADB2E5A8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745990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AF706-4B12-4DB9-9746-3EBAD2F2B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CBB9A0C-301F-404A-9C33-B006DFA03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43CD4C-988A-440B-89BA-AEA57D4BBE96}"/>
              </a:ext>
            </a:extLst>
          </p:cNvPr>
          <p:cNvSpPr>
            <a:spLocks noGrp="1"/>
          </p:cNvSpPr>
          <p:nvPr>
            <p:ph type="dt" sz="half" idx="10"/>
          </p:nvPr>
        </p:nvSpPr>
        <p:spPr/>
        <p:txBody>
          <a:bodyPr/>
          <a:lstStyle/>
          <a:p>
            <a:fld id="{C9108636-39EF-498E-B65A-9EBEDB146792}" type="datetimeFigureOut">
              <a:rPr lang="en-MY" smtClean="0"/>
              <a:t>14/10/2024</a:t>
            </a:fld>
            <a:endParaRPr lang="en-MY"/>
          </a:p>
        </p:txBody>
      </p:sp>
      <p:sp>
        <p:nvSpPr>
          <p:cNvPr id="5" name="Footer Placeholder 4">
            <a:extLst>
              <a:ext uri="{FF2B5EF4-FFF2-40B4-BE49-F238E27FC236}">
                <a16:creationId xmlns:a16="http://schemas.microsoft.com/office/drawing/2014/main" id="{BEA1BDC6-28EE-4693-A1B2-1757B69E4A3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E39549C-3CC0-43F7-8CE6-8417333D7302}"/>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3164231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071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700629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40325306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238450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7018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658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591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1759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6575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2578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5863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70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425273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1821134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2" name="Google Shape;454;p30">
            <a:extLst>
              <a:ext uri="{FF2B5EF4-FFF2-40B4-BE49-F238E27FC236}">
                <a16:creationId xmlns:a16="http://schemas.microsoft.com/office/drawing/2014/main" id="{5D1F609F-FEA3-4874-9531-0E32E3C04801}"/>
              </a:ext>
            </a:extLst>
          </p:cNvPr>
          <p:cNvSpPr/>
          <p:nvPr userDrawn="1"/>
        </p:nvSpPr>
        <p:spPr>
          <a:xfrm flipH="1">
            <a:off x="6285600" y="1044433"/>
            <a:ext cx="5906400" cy="5822800"/>
          </a:xfrm>
          <a:prstGeom prst="rtTriangle">
            <a:avLst/>
          </a:prstGeom>
          <a:solidFill>
            <a:srgbClr val="1C4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455;p30">
            <a:extLst>
              <a:ext uri="{FF2B5EF4-FFF2-40B4-BE49-F238E27FC236}">
                <a16:creationId xmlns:a16="http://schemas.microsoft.com/office/drawing/2014/main" id="{098A5812-DB20-4E9C-80A8-358C7A043307}"/>
              </a:ext>
            </a:extLst>
          </p:cNvPr>
          <p:cNvSpPr/>
          <p:nvPr userDrawn="1"/>
        </p:nvSpPr>
        <p:spPr>
          <a:xfrm rot="18900000">
            <a:off x="10233495" y="1737884"/>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458;p30">
            <a:extLst>
              <a:ext uri="{FF2B5EF4-FFF2-40B4-BE49-F238E27FC236}">
                <a16:creationId xmlns:a16="http://schemas.microsoft.com/office/drawing/2014/main" id="{71AD0EE6-2697-4FA3-8A2A-DE43A2B25B99}"/>
              </a:ext>
            </a:extLst>
          </p:cNvPr>
          <p:cNvSpPr/>
          <p:nvPr userDrawn="1"/>
        </p:nvSpPr>
        <p:spPr>
          <a:xfrm rot="18900410">
            <a:off x="6646012" y="4366938"/>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459;p30">
            <a:extLst>
              <a:ext uri="{FF2B5EF4-FFF2-40B4-BE49-F238E27FC236}">
                <a16:creationId xmlns:a16="http://schemas.microsoft.com/office/drawing/2014/main" id="{3DBC32FE-0EF3-45AD-85C5-FA568D83B181}"/>
              </a:ext>
            </a:extLst>
          </p:cNvPr>
          <p:cNvSpPr/>
          <p:nvPr userDrawn="1"/>
        </p:nvSpPr>
        <p:spPr>
          <a:xfrm rot="18900410">
            <a:off x="9477719" y="2790202"/>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460;p30">
            <a:extLst>
              <a:ext uri="{FF2B5EF4-FFF2-40B4-BE49-F238E27FC236}">
                <a16:creationId xmlns:a16="http://schemas.microsoft.com/office/drawing/2014/main" id="{7BD261A6-741F-47CD-930D-637395251DED}"/>
              </a:ext>
            </a:extLst>
          </p:cNvPr>
          <p:cNvSpPr/>
          <p:nvPr userDrawn="1"/>
        </p:nvSpPr>
        <p:spPr>
          <a:xfrm rot="18900410">
            <a:off x="9056955" y="1657341"/>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461;p30">
            <a:extLst>
              <a:ext uri="{FF2B5EF4-FFF2-40B4-BE49-F238E27FC236}">
                <a16:creationId xmlns:a16="http://schemas.microsoft.com/office/drawing/2014/main" id="{DA39CF46-AE93-4524-8FA7-BB3CD0C0C9EC}"/>
              </a:ext>
            </a:extLst>
          </p:cNvPr>
          <p:cNvSpPr/>
          <p:nvPr userDrawn="1"/>
        </p:nvSpPr>
        <p:spPr>
          <a:xfrm rot="18900410">
            <a:off x="6836647" y="5132614"/>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74;p30">
            <a:extLst>
              <a:ext uri="{FF2B5EF4-FFF2-40B4-BE49-F238E27FC236}">
                <a16:creationId xmlns:a16="http://schemas.microsoft.com/office/drawing/2014/main" id="{F55D80F4-88AC-4B91-8CF4-86B71246D6A8}"/>
              </a:ext>
            </a:extLst>
          </p:cNvPr>
          <p:cNvSpPr/>
          <p:nvPr userDrawn="1"/>
        </p:nvSpPr>
        <p:spPr>
          <a:xfrm rot="18900000">
            <a:off x="7921712" y="5636526"/>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Oval 8">
            <a:extLst>
              <a:ext uri="{FF2B5EF4-FFF2-40B4-BE49-F238E27FC236}">
                <a16:creationId xmlns:a16="http://schemas.microsoft.com/office/drawing/2014/main" id="{E4342768-4DC8-432D-946E-0692583ED3F4}"/>
              </a:ext>
            </a:extLst>
          </p:cNvPr>
          <p:cNvSpPr/>
          <p:nvPr userDrawn="1"/>
        </p:nvSpPr>
        <p:spPr>
          <a:xfrm>
            <a:off x="7428685" y="1757663"/>
            <a:ext cx="3809604" cy="38096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spTree>
    <p:extLst>
      <p:ext uri="{BB962C8B-B14F-4D97-AF65-F5344CB8AC3E}">
        <p14:creationId xmlns:p14="http://schemas.microsoft.com/office/powerpoint/2010/main" val="27625550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grpSp>
        <p:nvGrpSpPr>
          <p:cNvPr id="3" name="Google Shape;527;p35">
            <a:extLst>
              <a:ext uri="{FF2B5EF4-FFF2-40B4-BE49-F238E27FC236}">
                <a16:creationId xmlns:a16="http://schemas.microsoft.com/office/drawing/2014/main" id="{8F5EB299-F42C-444B-9567-882A0C3A7C83}"/>
              </a:ext>
            </a:extLst>
          </p:cNvPr>
          <p:cNvGrpSpPr/>
          <p:nvPr userDrawn="1"/>
        </p:nvGrpSpPr>
        <p:grpSpPr>
          <a:xfrm>
            <a:off x="7503736" y="1696825"/>
            <a:ext cx="4688264" cy="5170508"/>
            <a:chOff x="3979500" y="7000"/>
            <a:chExt cx="5164500" cy="5143500"/>
          </a:xfrm>
        </p:grpSpPr>
        <p:sp>
          <p:nvSpPr>
            <p:cNvPr id="4" name="Google Shape;528;p35">
              <a:extLst>
                <a:ext uri="{FF2B5EF4-FFF2-40B4-BE49-F238E27FC236}">
                  <a16:creationId xmlns:a16="http://schemas.microsoft.com/office/drawing/2014/main" id="{6F072ADE-6DE7-49BA-AD7B-DDD457ED402A}"/>
                </a:ext>
              </a:extLst>
            </p:cNvPr>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529;p35">
              <a:extLst>
                <a:ext uri="{FF2B5EF4-FFF2-40B4-BE49-F238E27FC236}">
                  <a16:creationId xmlns:a16="http://schemas.microsoft.com/office/drawing/2014/main" id="{99441ACB-08EA-4BC1-900B-533045AD4654}"/>
                </a:ext>
              </a:extLst>
            </p:cNvPr>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530;p35">
              <a:extLst>
                <a:ext uri="{FF2B5EF4-FFF2-40B4-BE49-F238E27FC236}">
                  <a16:creationId xmlns:a16="http://schemas.microsoft.com/office/drawing/2014/main" id="{CE40D8C1-A796-48D6-AE2A-1D524FFB35D6}"/>
                </a:ext>
              </a:extLst>
            </p:cNvPr>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531;p35">
              <a:extLst>
                <a:ext uri="{FF2B5EF4-FFF2-40B4-BE49-F238E27FC236}">
                  <a16:creationId xmlns:a16="http://schemas.microsoft.com/office/drawing/2014/main" id="{3A8E0934-2598-49BB-8980-2E8CA50B78D1}"/>
                </a:ext>
              </a:extLst>
            </p:cNvPr>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532;p35">
              <a:extLst>
                <a:ext uri="{FF2B5EF4-FFF2-40B4-BE49-F238E27FC236}">
                  <a16:creationId xmlns:a16="http://schemas.microsoft.com/office/drawing/2014/main" id="{8FA7E8D6-755B-4DAD-B511-CE6331F6EF0A}"/>
                </a:ext>
              </a:extLst>
            </p:cNvPr>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33;p35">
              <a:extLst>
                <a:ext uri="{FF2B5EF4-FFF2-40B4-BE49-F238E27FC236}">
                  <a16:creationId xmlns:a16="http://schemas.microsoft.com/office/drawing/2014/main" id="{6A412DDA-E09A-4225-8209-C685D0BED0F6}"/>
                </a:ext>
              </a:extLst>
            </p:cNvPr>
            <p:cNvSpPr/>
            <p:nvPr/>
          </p:nvSpPr>
          <p:spPr>
            <a:xfrm>
              <a:off x="6568672" y="2891181"/>
              <a:ext cx="1805841"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 name="Oval 9">
            <a:extLst>
              <a:ext uri="{FF2B5EF4-FFF2-40B4-BE49-F238E27FC236}">
                <a16:creationId xmlns:a16="http://schemas.microsoft.com/office/drawing/2014/main" id="{4697F3A1-9552-4AD2-825E-42FBCE9ADBA2}"/>
              </a:ext>
            </a:extLst>
          </p:cNvPr>
          <p:cNvSpPr/>
          <p:nvPr userDrawn="1"/>
        </p:nvSpPr>
        <p:spPr>
          <a:xfrm>
            <a:off x="8373856" y="2788121"/>
            <a:ext cx="2730769" cy="2730769"/>
          </a:xfrm>
          <a:prstGeom prst="ellipse">
            <a:avLst/>
          </a:prstGeom>
          <a:ln>
            <a:solidFill>
              <a:srgbClr val="DEE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pic>
        <p:nvPicPr>
          <p:cNvPr id="13" name="Picture 12">
            <a:extLst>
              <a:ext uri="{FF2B5EF4-FFF2-40B4-BE49-F238E27FC236}">
                <a16:creationId xmlns:a16="http://schemas.microsoft.com/office/drawing/2014/main" id="{C39E665A-4057-47B5-BF2B-B3E5A3A4BE63}"/>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42848313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34198CF3-6A3C-4D7E-9484-1AA41AA9E894}"/>
              </a:ext>
            </a:extLst>
          </p:cNvPr>
          <p:cNvPicPr>
            <a:picLocks noChangeAspect="1"/>
          </p:cNvPicPr>
          <p:nvPr userDrawn="1"/>
        </p:nvPicPr>
        <p:blipFill>
          <a:blip r:embed="rId2"/>
          <a:stretch>
            <a:fillRect/>
          </a:stretch>
        </p:blipFill>
        <p:spPr>
          <a:xfrm>
            <a:off x="9861348" y="408753"/>
            <a:ext cx="1869888" cy="621872"/>
          </a:xfrm>
          <a:prstGeom prst="rect">
            <a:avLst/>
          </a:prstGeom>
        </p:spPr>
      </p:pic>
      <p:grpSp>
        <p:nvGrpSpPr>
          <p:cNvPr id="7" name="Google Shape;516;p34">
            <a:extLst>
              <a:ext uri="{FF2B5EF4-FFF2-40B4-BE49-F238E27FC236}">
                <a16:creationId xmlns:a16="http://schemas.microsoft.com/office/drawing/2014/main" id="{39FF6651-2342-4B1F-9D1E-66D0D57EB9AE}"/>
              </a:ext>
            </a:extLst>
          </p:cNvPr>
          <p:cNvGrpSpPr/>
          <p:nvPr userDrawn="1"/>
        </p:nvGrpSpPr>
        <p:grpSpPr>
          <a:xfrm flipV="1">
            <a:off x="9265472" y="3746809"/>
            <a:ext cx="2926528" cy="3323945"/>
            <a:chOff x="5100984" y="-343157"/>
            <a:chExt cx="5490816" cy="5475238"/>
          </a:xfrm>
        </p:grpSpPr>
        <p:sp>
          <p:nvSpPr>
            <p:cNvPr id="8" name="Google Shape;517;p34">
              <a:extLst>
                <a:ext uri="{FF2B5EF4-FFF2-40B4-BE49-F238E27FC236}">
                  <a16:creationId xmlns:a16="http://schemas.microsoft.com/office/drawing/2014/main" id="{B4F1B27A-AE22-48B8-A395-0604233CB869}"/>
                </a:ext>
              </a:extLst>
            </p:cNvPr>
            <p:cNvSpPr/>
            <p:nvPr/>
          </p:nvSpPr>
          <p:spPr>
            <a:xfrm rot="10800000">
              <a:off x="5427300" y="-11419"/>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18;p34">
              <a:extLst>
                <a:ext uri="{FF2B5EF4-FFF2-40B4-BE49-F238E27FC236}">
                  <a16:creationId xmlns:a16="http://schemas.microsoft.com/office/drawing/2014/main" id="{A8914294-A276-40AE-B7FB-88F1555154D5}"/>
                </a:ext>
              </a:extLst>
            </p:cNvPr>
            <p:cNvSpPr/>
            <p:nvPr/>
          </p:nvSpPr>
          <p:spPr>
            <a:xfrm rot="-8100410" flipH="1">
              <a:off x="7119560" y="1497006"/>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519;p34">
              <a:extLst>
                <a:ext uri="{FF2B5EF4-FFF2-40B4-BE49-F238E27FC236}">
                  <a16:creationId xmlns:a16="http://schemas.microsoft.com/office/drawing/2014/main" id="{91E38241-5F15-4C29-9856-E675F7F1319D}"/>
                </a:ext>
              </a:extLst>
            </p:cNvPr>
            <p:cNvSpPr/>
            <p:nvPr/>
          </p:nvSpPr>
          <p:spPr>
            <a:xfrm rot="-8100000" flipH="1">
              <a:off x="8492184" y="31839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520;p34">
              <a:extLst>
                <a:ext uri="{FF2B5EF4-FFF2-40B4-BE49-F238E27FC236}">
                  <a16:creationId xmlns:a16="http://schemas.microsoft.com/office/drawing/2014/main" id="{45C13012-8412-400D-B81F-840B00C434F1}"/>
                </a:ext>
              </a:extLst>
            </p:cNvPr>
            <p:cNvSpPr/>
            <p:nvPr/>
          </p:nvSpPr>
          <p:spPr>
            <a:xfrm rot="10800000" flipH="1">
              <a:off x="6015289" y="824156"/>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521;p34">
              <a:extLst>
                <a:ext uri="{FF2B5EF4-FFF2-40B4-BE49-F238E27FC236}">
                  <a16:creationId xmlns:a16="http://schemas.microsoft.com/office/drawing/2014/main" id="{78E9C81D-FC3B-451D-8363-B04DA1F0A9FF}"/>
                </a:ext>
              </a:extLst>
            </p:cNvPr>
            <p:cNvSpPr/>
            <p:nvPr/>
          </p:nvSpPr>
          <p:spPr>
            <a:xfrm rot="-8100000" flipH="1">
              <a:off x="6720959" y="1241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522;p34">
              <a:extLst>
                <a:ext uri="{FF2B5EF4-FFF2-40B4-BE49-F238E27FC236}">
                  <a16:creationId xmlns:a16="http://schemas.microsoft.com/office/drawing/2014/main" id="{6D8667EE-CEA1-4785-BBCC-070540FD8F34}"/>
                </a:ext>
              </a:extLst>
            </p:cNvPr>
            <p:cNvSpPr/>
            <p:nvPr/>
          </p:nvSpPr>
          <p:spPr>
            <a:xfrm rot="-8100410" flipH="1">
              <a:off x="4955884" y="2382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3746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58"/>
        <p:cNvGrpSpPr/>
        <p:nvPr/>
      </p:nvGrpSpPr>
      <p:grpSpPr>
        <a:xfrm>
          <a:off x="0" y="0"/>
          <a:ext cx="0" cy="0"/>
          <a:chOff x="0" y="0"/>
          <a:chExt cx="0" cy="0"/>
        </a:xfrm>
      </p:grpSpPr>
      <p:grpSp>
        <p:nvGrpSpPr>
          <p:cNvPr id="23" name="Google Shape;205;p15">
            <a:extLst>
              <a:ext uri="{FF2B5EF4-FFF2-40B4-BE49-F238E27FC236}">
                <a16:creationId xmlns:a16="http://schemas.microsoft.com/office/drawing/2014/main" id="{CCBBD92B-DC5E-49C4-A2E1-B77140AAEE32}"/>
              </a:ext>
            </a:extLst>
          </p:cNvPr>
          <p:cNvGrpSpPr/>
          <p:nvPr userDrawn="1"/>
        </p:nvGrpSpPr>
        <p:grpSpPr>
          <a:xfrm rot="10800000" flipH="1">
            <a:off x="9715534" y="4597888"/>
            <a:ext cx="3297732" cy="2772865"/>
            <a:chOff x="7286650" y="-440676"/>
            <a:chExt cx="2473299" cy="2079649"/>
          </a:xfrm>
        </p:grpSpPr>
        <p:sp>
          <p:nvSpPr>
            <p:cNvPr id="24" name="Google Shape;206;p15">
              <a:extLst>
                <a:ext uri="{FF2B5EF4-FFF2-40B4-BE49-F238E27FC236}">
                  <a16:creationId xmlns:a16="http://schemas.microsoft.com/office/drawing/2014/main" id="{C54ABDA6-E753-452E-817A-E1E9EECF9AA8}"/>
                </a:ext>
              </a:extLst>
            </p:cNvPr>
            <p:cNvSpPr/>
            <p:nvPr/>
          </p:nvSpPr>
          <p:spPr>
            <a:xfrm rot="-5400000" flipH="1">
              <a:off x="7653475" y="-5815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07;p15">
              <a:extLst>
                <a:ext uri="{FF2B5EF4-FFF2-40B4-BE49-F238E27FC236}">
                  <a16:creationId xmlns:a16="http://schemas.microsoft.com/office/drawing/2014/main" id="{7075E435-5859-4EC0-96E0-D4C8C7B70E8F}"/>
                </a:ext>
              </a:extLst>
            </p:cNvPr>
            <p:cNvGrpSpPr/>
            <p:nvPr/>
          </p:nvGrpSpPr>
          <p:grpSpPr>
            <a:xfrm>
              <a:off x="7286650" y="-440676"/>
              <a:ext cx="2473299" cy="2079649"/>
              <a:chOff x="7026475" y="-616411"/>
              <a:chExt cx="2473299" cy="2079649"/>
            </a:xfrm>
          </p:grpSpPr>
          <p:sp>
            <p:nvSpPr>
              <p:cNvPr id="27" name="Google Shape;208;p15">
                <a:extLst>
                  <a:ext uri="{FF2B5EF4-FFF2-40B4-BE49-F238E27FC236}">
                    <a16:creationId xmlns:a16="http://schemas.microsoft.com/office/drawing/2014/main" id="{2CDF4293-3242-4C5A-A6BE-F2F7CA50E217}"/>
                  </a:ext>
                </a:extLst>
              </p:cNvPr>
              <p:cNvSpPr/>
              <p:nvPr/>
            </p:nvSpPr>
            <p:spPr>
              <a:xfrm rot="2699366" flipH="1">
                <a:off x="8424928" y="83242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9;p15">
                <a:extLst>
                  <a:ext uri="{FF2B5EF4-FFF2-40B4-BE49-F238E27FC236}">
                    <a16:creationId xmlns:a16="http://schemas.microsoft.com/office/drawing/2014/main" id="{0D410238-E3A4-4EE7-9E9F-42B6064A6824}"/>
                  </a:ext>
                </a:extLst>
              </p:cNvPr>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10;p15">
                <a:extLst>
                  <a:ext uri="{FF2B5EF4-FFF2-40B4-BE49-F238E27FC236}">
                    <a16:creationId xmlns:a16="http://schemas.microsoft.com/office/drawing/2014/main" id="{2C719458-CA2D-4AFE-9F70-AE521EE9DC1A}"/>
                  </a:ext>
                </a:extLst>
              </p:cNvPr>
              <p:cNvSpPr/>
              <p:nvPr/>
            </p:nvSpPr>
            <p:spPr>
              <a:xfrm rot="2699336" flipH="1">
                <a:off x="6937059" y="-2576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11;p15">
              <a:extLst>
                <a:ext uri="{FF2B5EF4-FFF2-40B4-BE49-F238E27FC236}">
                  <a16:creationId xmlns:a16="http://schemas.microsoft.com/office/drawing/2014/main" id="{17FFB392-A80D-46FA-9C1F-71C0D728B2A3}"/>
                </a:ext>
              </a:extLst>
            </p:cNvPr>
            <p:cNvSpPr/>
            <p:nvPr/>
          </p:nvSpPr>
          <p:spPr>
            <a:xfrm rot="2700000">
              <a:off x="7775558" y="-183425"/>
              <a:ext cx="770464" cy="12770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 name="Picture 9">
            <a:extLst>
              <a:ext uri="{FF2B5EF4-FFF2-40B4-BE49-F238E27FC236}">
                <a16:creationId xmlns:a16="http://schemas.microsoft.com/office/drawing/2014/main" id="{E8E13852-8AD7-42E9-A2CC-424E63FA1868}"/>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824520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731915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08"/>
        <p:cNvGrpSpPr/>
        <p:nvPr/>
      </p:nvGrpSpPr>
      <p:grpSpPr>
        <a:xfrm>
          <a:off x="0" y="0"/>
          <a:ext cx="0" cy="0"/>
          <a:chOff x="0" y="0"/>
          <a:chExt cx="0" cy="0"/>
        </a:xfrm>
      </p:grpSpPr>
      <p:grpSp>
        <p:nvGrpSpPr>
          <p:cNvPr id="409" name="Google Shape;409;p25"/>
          <p:cNvGrpSpPr/>
          <p:nvPr/>
        </p:nvGrpSpPr>
        <p:grpSpPr>
          <a:xfrm>
            <a:off x="9689734" y="-499300"/>
            <a:ext cx="3275265" cy="6851581"/>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64EFD5F5-6FEE-421A-AF2F-0E3DBFDFD73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203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6"/>
        <p:cNvGrpSpPr/>
        <p:nvPr/>
      </p:nvGrpSpPr>
      <p:grpSpPr>
        <a:xfrm>
          <a:off x="0" y="0"/>
          <a:ext cx="0" cy="0"/>
          <a:chOff x="0" y="0"/>
          <a:chExt cx="0" cy="0"/>
        </a:xfrm>
      </p:grpSpPr>
      <p:grpSp>
        <p:nvGrpSpPr>
          <p:cNvPr id="427" name="Google Shape;427;p26"/>
          <p:cNvGrpSpPr/>
          <p:nvPr/>
        </p:nvGrpSpPr>
        <p:grpSpPr>
          <a:xfrm>
            <a:off x="9689734" y="516700"/>
            <a:ext cx="3275265" cy="6851581"/>
            <a:chOff x="7267300" y="387525"/>
            <a:chExt cx="2456449" cy="5138686"/>
          </a:xfrm>
        </p:grpSpPr>
        <p:grpSp>
          <p:nvGrpSpPr>
            <p:cNvPr id="428" name="Google Shape;428;p26"/>
            <p:cNvGrpSpPr/>
            <p:nvPr/>
          </p:nvGrpSpPr>
          <p:grpSpPr>
            <a:xfrm rot="10800000" flipH="1">
              <a:off x="7432804" y="387525"/>
              <a:ext cx="1309796" cy="257750"/>
              <a:chOff x="-6337521" y="4362225"/>
              <a:chExt cx="1309796" cy="257750"/>
            </a:xfrm>
          </p:grpSpPr>
          <p:sp>
            <p:nvSpPr>
              <p:cNvPr id="429" name="Google Shape;429;p2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26"/>
            <p:cNvGrpSpPr/>
            <p:nvPr/>
          </p:nvGrpSpPr>
          <p:grpSpPr>
            <a:xfrm rot="10800000" flipH="1">
              <a:off x="7267300" y="3608800"/>
              <a:ext cx="2456449" cy="1917411"/>
              <a:chOff x="7267300" y="-366311"/>
              <a:chExt cx="2456449" cy="1917411"/>
            </a:xfrm>
          </p:grpSpPr>
          <p:sp>
            <p:nvSpPr>
              <p:cNvPr id="440" name="Google Shape;440;p2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04B6DCCF-17BA-4B4D-8757-B60E3DBA5C4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52088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8583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8" r:id="rId8"/>
    <p:sldLayoutId id="2147483656" r:id="rId9"/>
    <p:sldLayoutId id="2147483657" r:id="rId10"/>
    <p:sldLayoutId id="2147483658" r:id="rId11"/>
    <p:sldLayoutId id="2147483659" r:id="rId12"/>
    <p:sldLayoutId id="2147483660" r:id="rId13"/>
    <p:sldLayoutId id="2147483737" r:id="rId14"/>
    <p:sldLayoutId id="2147483740" r:id="rId15"/>
    <p:sldLayoutId id="214748383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54380921"/>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73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D4665-11A9-4E0E-A644-EA87C86EF86E}" type="datetimeFigureOut">
              <a:rPr lang="en-US" smtClean="0"/>
              <a:t>10/14/2024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EC92-DFC6-4135-8F2E-315155C144FA}" type="slidenum">
              <a:rPr lang="en-US" smtClean="0"/>
              <a:t>‹#›</a:t>
            </a:fld>
            <a:endParaRPr lang="en-US"/>
          </a:p>
        </p:txBody>
      </p:sp>
    </p:spTree>
    <p:extLst>
      <p:ext uri="{BB962C8B-B14F-4D97-AF65-F5344CB8AC3E}">
        <p14:creationId xmlns:p14="http://schemas.microsoft.com/office/powerpoint/2010/main" val="24865351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04854725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B35CE-544E-46DC-B1A4-FFC5EAB86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Text Placeholder 2">
            <a:extLst>
              <a:ext uri="{FF2B5EF4-FFF2-40B4-BE49-F238E27FC236}">
                <a16:creationId xmlns:a16="http://schemas.microsoft.com/office/drawing/2014/main" id="{C3191455-2141-4445-86B6-9857DFCB1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ms-MY" dirty="0" err="1"/>
              <a:t>Click</a:t>
            </a:r>
            <a:r>
              <a:rPr lang="ms-MY" dirty="0"/>
              <a:t> to edit </a:t>
            </a:r>
            <a:r>
              <a:rPr lang="ms-MY" dirty="0" err="1"/>
              <a:t>Master</a:t>
            </a:r>
            <a:r>
              <a:rPr lang="ms-MY" dirty="0"/>
              <a:t> </a:t>
            </a:r>
            <a:r>
              <a:rPr lang="ms-MY" dirty="0" err="1"/>
              <a:t>text</a:t>
            </a:r>
            <a:r>
              <a:rPr lang="ms-MY" dirty="0"/>
              <a:t> </a:t>
            </a:r>
            <a:r>
              <a:rPr lang="ms-MY" dirty="0" err="1"/>
              <a:t>styles</a:t>
            </a:r>
            <a:endParaRPr lang="ms-MY" dirty="0"/>
          </a:p>
          <a:p>
            <a:pPr lvl="1"/>
            <a:r>
              <a:rPr lang="ms-MY" dirty="0" err="1"/>
              <a:t>Second</a:t>
            </a:r>
            <a:r>
              <a:rPr lang="ms-MY" dirty="0"/>
              <a:t> </a:t>
            </a:r>
            <a:r>
              <a:rPr lang="ms-MY" dirty="0" err="1"/>
              <a:t>level</a:t>
            </a:r>
            <a:endParaRPr lang="ms-MY" dirty="0"/>
          </a:p>
          <a:p>
            <a:pPr lvl="2"/>
            <a:r>
              <a:rPr lang="ms-MY" dirty="0" err="1"/>
              <a:t>Third</a:t>
            </a:r>
            <a:r>
              <a:rPr lang="ms-MY" dirty="0"/>
              <a:t> </a:t>
            </a:r>
            <a:r>
              <a:rPr lang="ms-MY" dirty="0" err="1"/>
              <a:t>level</a:t>
            </a:r>
            <a:endParaRPr lang="ms-MY" dirty="0"/>
          </a:p>
          <a:p>
            <a:pPr lvl="3"/>
            <a:r>
              <a:rPr lang="ms-MY" dirty="0" err="1"/>
              <a:t>Fourth</a:t>
            </a:r>
            <a:r>
              <a:rPr lang="ms-MY" dirty="0"/>
              <a:t> </a:t>
            </a:r>
            <a:r>
              <a:rPr lang="ms-MY" dirty="0" err="1"/>
              <a:t>level</a:t>
            </a:r>
            <a:endParaRPr lang="ms-MY" dirty="0"/>
          </a:p>
          <a:p>
            <a:pPr lvl="4"/>
            <a:r>
              <a:rPr lang="ms-MY" dirty="0" err="1"/>
              <a:t>Fifth</a:t>
            </a:r>
            <a:r>
              <a:rPr lang="ms-MY" dirty="0"/>
              <a:t> </a:t>
            </a:r>
            <a:r>
              <a:rPr lang="ms-MY" dirty="0" err="1"/>
              <a:t>level</a:t>
            </a:r>
            <a:endParaRPr lang="ms-MY" dirty="0"/>
          </a:p>
        </p:txBody>
      </p:sp>
      <p:sp>
        <p:nvSpPr>
          <p:cNvPr id="4" name="Date Placeholder 3">
            <a:extLst>
              <a:ext uri="{FF2B5EF4-FFF2-40B4-BE49-F238E27FC236}">
                <a16:creationId xmlns:a16="http://schemas.microsoft.com/office/drawing/2014/main" id="{91C8C2F3-7B0E-45A5-BC9B-6FBDACB32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08636-39EF-498E-B65A-9EBEDB146792}" type="datetimeFigureOut">
              <a:rPr lang="ms-MY" smtClean="0"/>
              <a:t>14/10/2024</a:t>
            </a:fld>
            <a:endParaRPr lang="ms-MY" dirty="0"/>
          </a:p>
        </p:txBody>
      </p:sp>
      <p:sp>
        <p:nvSpPr>
          <p:cNvPr id="5" name="Footer Placeholder 4">
            <a:extLst>
              <a:ext uri="{FF2B5EF4-FFF2-40B4-BE49-F238E27FC236}">
                <a16:creationId xmlns:a16="http://schemas.microsoft.com/office/drawing/2014/main" id="{B2346BCE-2BC7-4D63-98B7-E007B9F51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dirty="0"/>
          </a:p>
        </p:txBody>
      </p:sp>
      <p:sp>
        <p:nvSpPr>
          <p:cNvPr id="6" name="Slide Number Placeholder 5">
            <a:extLst>
              <a:ext uri="{FF2B5EF4-FFF2-40B4-BE49-F238E27FC236}">
                <a16:creationId xmlns:a16="http://schemas.microsoft.com/office/drawing/2014/main" id="{6021162A-04BA-46EE-A805-4489AEB88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3EADB-D124-4CDF-BAE8-4130DC449969}" type="slidenum">
              <a:rPr lang="ms-MY" smtClean="0"/>
              <a:t>‹#›</a:t>
            </a:fld>
            <a:endParaRPr lang="ms-MY" dirty="0"/>
          </a:p>
        </p:txBody>
      </p:sp>
    </p:spTree>
    <p:extLst>
      <p:ext uri="{BB962C8B-B14F-4D97-AF65-F5344CB8AC3E}">
        <p14:creationId xmlns:p14="http://schemas.microsoft.com/office/powerpoint/2010/main" val="222017799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0202150"/>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73360644"/>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96.xml"/><Relationship Id="rId1" Type="http://schemas.openxmlformats.org/officeDocument/2006/relationships/slideLayout" Target="../slideLayouts/slideLayout18.xml"/><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7.xml"/><Relationship Id="rId1" Type="http://schemas.openxmlformats.org/officeDocument/2006/relationships/slideLayout" Target="../slideLayouts/slideLayout18.xml"/><Relationship Id="rId4" Type="http://schemas.openxmlformats.org/officeDocument/2006/relationships/image" Target="../media/image9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slide" Target="slide98.xml"/><Relationship Id="rId4" Type="http://schemas.openxmlformats.org/officeDocument/2006/relationships/slide" Target="slide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80.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3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80.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hyperlink" Target="https://www.opengroup.org/sites/default/files/docs/downloads/n190p_5.pdf" TargetMode="External"/><Relationship Id="rId2" Type="http://schemas.openxmlformats.org/officeDocument/2006/relationships/notesSlide" Target="../notesSlides/notesSlide28.xml"/><Relationship Id="rId1" Type="http://schemas.openxmlformats.org/officeDocument/2006/relationships/slideLayout" Target="../slideLayouts/slideLayout80.xml"/><Relationship Id="rId5" Type="http://schemas.openxmlformats.org/officeDocument/2006/relationships/image" Target="../media/image33.emf"/><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7.jpeg"/><Relationship Id="rId18" Type="http://schemas.openxmlformats.org/officeDocument/2006/relationships/image" Target="../media/image50.wmf"/><Relationship Id="rId26" Type="http://schemas.openxmlformats.org/officeDocument/2006/relationships/image" Target="../media/image52.jpeg"/><Relationship Id="rId3" Type="http://schemas.openxmlformats.org/officeDocument/2006/relationships/notesSlide" Target="../notesSlides/notesSlide31.xml"/><Relationship Id="rId21" Type="http://schemas.openxmlformats.org/officeDocument/2006/relationships/oleObject" Target="../embeddings/oleObject6.bin"/><Relationship Id="rId7" Type="http://schemas.openxmlformats.org/officeDocument/2006/relationships/image" Target="../media/image38.png"/><Relationship Id="rId12" Type="http://schemas.openxmlformats.org/officeDocument/2006/relationships/image" Target="../media/image46.wmf"/><Relationship Id="rId17" Type="http://schemas.openxmlformats.org/officeDocument/2006/relationships/image" Target="../media/image40.wmf"/><Relationship Id="rId25" Type="http://schemas.openxmlformats.org/officeDocument/2006/relationships/oleObject" Target="../embeddings/oleObject8.bin"/><Relationship Id="rId2" Type="http://schemas.openxmlformats.org/officeDocument/2006/relationships/slideLayout" Target="../slideLayouts/slideLayout70.xml"/><Relationship Id="rId16" Type="http://schemas.openxmlformats.org/officeDocument/2006/relationships/oleObject" Target="../embeddings/oleObject3.bin"/><Relationship Id="rId20" Type="http://schemas.openxmlformats.org/officeDocument/2006/relationships/oleObject" Target="../embeddings/oleObject5.bin"/><Relationship Id="rId29" Type="http://schemas.openxmlformats.org/officeDocument/2006/relationships/image" Target="../media/image53.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5.jpeg"/><Relationship Id="rId24" Type="http://schemas.openxmlformats.org/officeDocument/2006/relationships/oleObject" Target="../embeddings/oleObject7.bin"/><Relationship Id="rId5" Type="http://schemas.openxmlformats.org/officeDocument/2006/relationships/image" Target="../media/image43.jpeg"/><Relationship Id="rId15" Type="http://schemas.openxmlformats.org/officeDocument/2006/relationships/image" Target="../media/image49.wmf"/><Relationship Id="rId23" Type="http://schemas.openxmlformats.org/officeDocument/2006/relationships/image" Target="../media/image51.wmf"/><Relationship Id="rId28" Type="http://schemas.openxmlformats.org/officeDocument/2006/relationships/oleObject" Target="../embeddings/oleObject10.bin"/><Relationship Id="rId10" Type="http://schemas.openxmlformats.org/officeDocument/2006/relationships/image" Target="../media/image44.jpeg"/><Relationship Id="rId19" Type="http://schemas.openxmlformats.org/officeDocument/2006/relationships/oleObject" Target="../embeddings/oleObject4.bin"/><Relationship Id="rId31" Type="http://schemas.openxmlformats.org/officeDocument/2006/relationships/oleObject" Target="../embeddings/oleObject11.bin"/><Relationship Id="rId4" Type="http://schemas.openxmlformats.org/officeDocument/2006/relationships/image" Target="../media/image42.jpeg"/><Relationship Id="rId9" Type="http://schemas.openxmlformats.org/officeDocument/2006/relationships/image" Target="../media/image39.png"/><Relationship Id="rId14" Type="http://schemas.openxmlformats.org/officeDocument/2006/relationships/image" Target="../media/image48.wmf"/><Relationship Id="rId22" Type="http://schemas.openxmlformats.org/officeDocument/2006/relationships/image" Target="../media/image41.wmf"/><Relationship Id="rId27" Type="http://schemas.openxmlformats.org/officeDocument/2006/relationships/oleObject" Target="../embeddings/oleObject9.bin"/><Relationship Id="rId30"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7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7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40.xml"/><Relationship Id="rId5" Type="http://schemas.openxmlformats.org/officeDocument/2006/relationships/image" Target="../media/image24.emf"/><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88.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31BB70-BBCC-4B62-91AB-C88974FD0A5D}"/>
              </a:ext>
            </a:extLst>
          </p:cNvPr>
          <p:cNvGrpSpPr/>
          <p:nvPr/>
        </p:nvGrpSpPr>
        <p:grpSpPr>
          <a:xfrm>
            <a:off x="0" y="0"/>
            <a:ext cx="4974219" cy="6638191"/>
            <a:chOff x="-69975" y="0"/>
            <a:chExt cx="5158855" cy="6858000"/>
          </a:xfrm>
        </p:grpSpPr>
        <p:pic>
          <p:nvPicPr>
            <p:cNvPr id="4" name="Picture 3">
              <a:extLst>
                <a:ext uri="{FF2B5EF4-FFF2-40B4-BE49-F238E27FC236}">
                  <a16:creationId xmlns:a16="http://schemas.microsoft.com/office/drawing/2014/main" id="{6F1A6952-3ACC-48EE-89D0-787CFFB42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5" y="0"/>
              <a:ext cx="5143500" cy="6858000"/>
            </a:xfrm>
            <a:prstGeom prst="rect">
              <a:avLst/>
            </a:prstGeom>
          </p:spPr>
        </p:pic>
        <p:sp>
          <p:nvSpPr>
            <p:cNvPr id="5" name="Rectangle 4">
              <a:extLst>
                <a:ext uri="{FF2B5EF4-FFF2-40B4-BE49-F238E27FC236}">
                  <a16:creationId xmlns:a16="http://schemas.microsoft.com/office/drawing/2014/main" id="{1679D2C0-E88C-4324-8EA3-5008AD97CD24}"/>
                </a:ext>
              </a:extLst>
            </p:cNvPr>
            <p:cNvSpPr/>
            <p:nvPr/>
          </p:nvSpPr>
          <p:spPr>
            <a:xfrm>
              <a:off x="2780246" y="0"/>
              <a:ext cx="2308634" cy="6858000"/>
            </a:xfrm>
            <a:prstGeom prst="rect">
              <a:avLst/>
            </a:prstGeom>
            <a:gradFill flip="none" rotWithShape="1">
              <a:gsLst>
                <a:gs pos="0">
                  <a:schemeClr val="bg1"/>
                </a:gs>
                <a:gs pos="100000">
                  <a:srgbClr val="FFFFFF">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grpSp>
      <p:sp>
        <p:nvSpPr>
          <p:cNvPr id="2" name="Title 1">
            <a:extLst>
              <a:ext uri="{FF2B5EF4-FFF2-40B4-BE49-F238E27FC236}">
                <a16:creationId xmlns:a16="http://schemas.microsoft.com/office/drawing/2014/main" id="{1D6699C2-E0F5-4DEF-9718-1FEE4BFDB0CA}"/>
              </a:ext>
            </a:extLst>
          </p:cNvPr>
          <p:cNvSpPr txBox="1">
            <a:spLocks/>
          </p:cNvSpPr>
          <p:nvPr/>
        </p:nvSpPr>
        <p:spPr>
          <a:xfrm>
            <a:off x="5322709" y="2017483"/>
            <a:ext cx="6205591" cy="992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noProof="1">
                <a:latin typeface="Arial Black" panose="020B0A04020102020204" pitchFamily="34" charset="0"/>
                <a:cs typeface="Arial" panose="020B0604020202020204" pitchFamily="34" charset="0"/>
              </a:rPr>
              <a:t>PANDUAN PENGISIAN TEMPLAT</a:t>
            </a:r>
          </a:p>
          <a:p>
            <a:pPr algn="l"/>
            <a:r>
              <a:rPr lang="en-US" sz="3200" b="1" noProof="1">
                <a:latin typeface="Arial Black" panose="020B0A04020102020204" pitchFamily="34" charset="0"/>
                <a:cs typeface="Arial" panose="020B0604020202020204" pitchFamily="34" charset="0"/>
              </a:rPr>
              <a:t>PERMOHONAN KELULUSAN TEKNIKAL PROJEK ICT</a:t>
            </a:r>
          </a:p>
          <a:p>
            <a:pPr algn="l"/>
            <a:r>
              <a:rPr lang="en-US" sz="2400" b="1" noProof="1">
                <a:latin typeface="Arial Black" panose="020B0A04020102020204" pitchFamily="34" charset="0"/>
                <a:cs typeface="Arial" panose="020B0604020202020204" pitchFamily="34" charset="0"/>
              </a:rPr>
              <a:t>(TEMPLAT PERMOHONAN JTISA) </a:t>
            </a:r>
            <a:endParaRPr lang="en-US" sz="1050" noProof="1">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6D4C93-0544-4F12-9CB2-29C392FAB7AD}"/>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3.00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21 Ogos 2024</a:t>
            </a:r>
          </a:p>
        </p:txBody>
      </p:sp>
    </p:spTree>
    <p:extLst>
      <p:ext uri="{BB962C8B-B14F-4D97-AF65-F5344CB8AC3E}">
        <p14:creationId xmlns:p14="http://schemas.microsoft.com/office/powerpoint/2010/main" val="386472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6464492"/>
              </p:ext>
            </p:extLst>
          </p:nvPr>
        </p:nvGraphicFramePr>
        <p:xfrm>
          <a:off x="334777" y="354202"/>
          <a:ext cx="5761225" cy="6467542"/>
        </p:xfrm>
        <a:graphic>
          <a:graphicData uri="http://schemas.openxmlformats.org/drawingml/2006/table">
            <a:tbl>
              <a:tblPr firstRow="1" bandRow="1">
                <a:tableStyleId>{5940675A-B579-460E-94D1-54222C63F5DA}</a:tableStyleId>
              </a:tblPr>
              <a:tblGrid>
                <a:gridCol w="339452">
                  <a:extLst>
                    <a:ext uri="{9D8B030D-6E8A-4147-A177-3AD203B41FA5}">
                      <a16:colId xmlns:a16="http://schemas.microsoft.com/office/drawing/2014/main" val="2869875357"/>
                    </a:ext>
                  </a:extLst>
                </a:gridCol>
                <a:gridCol w="4195483">
                  <a:extLst>
                    <a:ext uri="{9D8B030D-6E8A-4147-A177-3AD203B41FA5}">
                      <a16:colId xmlns:a16="http://schemas.microsoft.com/office/drawing/2014/main" val="1793385040"/>
                    </a:ext>
                  </a:extLst>
                </a:gridCol>
                <a:gridCol w="1226290">
                  <a:extLst>
                    <a:ext uri="{9D8B030D-6E8A-4147-A177-3AD203B41FA5}">
                      <a16:colId xmlns:a16="http://schemas.microsoft.com/office/drawing/2014/main" val="2557630183"/>
                    </a:ext>
                  </a:extLst>
                </a:gridCol>
              </a:tblGrid>
              <a:tr h="55615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1890789885"/>
                  </a:ext>
                </a:extLst>
              </a:tr>
              <a:tr h="337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Tajuk Permohonan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0371626"/>
                  </a:ext>
                </a:extLst>
              </a:tr>
              <a:tr h="373786">
                <a:tc>
                  <a:txBody>
                    <a:bodyPr/>
                    <a:lstStyle/>
                    <a:p>
                      <a:r>
                        <a:rPr lang="ms-MY" sz="1300" noProof="0">
                          <a:latin typeface="Arial" panose="020B0604020202020204" pitchFamily="34" charset="0"/>
                          <a:cs typeface="Arial" panose="020B0604020202020204" pitchFamily="34" charset="0"/>
                        </a:rPr>
                        <a:t>2.</a:t>
                      </a:r>
                    </a:p>
                  </a:txBody>
                  <a:tcPr/>
                </a:tc>
                <a:tc>
                  <a:txBody>
                    <a:bodyPr/>
                    <a:lstStyle/>
                    <a:p>
                      <a:r>
                        <a:rPr lang="ms-MY" sz="1300" noProof="0">
                          <a:latin typeface="Arial" panose="020B0604020202020204" pitchFamily="34" charset="0"/>
                          <a:cs typeface="Arial" panose="020B0604020202020204" pitchFamily="34" charset="0"/>
                        </a:rPr>
                        <a:t>Tujuan Pembentangan</a:t>
                      </a:r>
                    </a:p>
                  </a:txBody>
                  <a:tcPr/>
                </a:tc>
                <a:tc>
                  <a:txBody>
                    <a:bodyPr/>
                    <a:lstStyle/>
                    <a:p>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373786">
                <a:tc>
                  <a:txBody>
                    <a:bodyPr/>
                    <a:lstStyle/>
                    <a:p>
                      <a:r>
                        <a:rPr lang="ms-MY" sz="1300" noProof="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Profil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93526">
                <a:tc>
                  <a:txBody>
                    <a:bodyPr/>
                    <a:lstStyle/>
                    <a:p>
                      <a:r>
                        <a:rPr lang="ms-MY" sz="13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Ringkasan Projek (Keterangan projek, objektif, skop)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293526">
                <a:tc>
                  <a:txBody>
                    <a:bodyPr/>
                    <a:lstStyle/>
                    <a:p>
                      <a:r>
                        <a:rPr lang="ms-MY" sz="1300" noProof="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Justifikasi Keperluan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73786">
                <a:tc>
                  <a:txBody>
                    <a:bodyPr/>
                    <a:lstStyle/>
                    <a:p>
                      <a:r>
                        <a:rPr lang="ms-MY" sz="13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Kronologi/Evolusi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23641">
                <a:tc rowSpan="7">
                  <a:txBody>
                    <a:bodyPr/>
                    <a:lstStyle/>
                    <a:p>
                      <a:r>
                        <a:rPr lang="ms-MY" sz="1300" noProof="0" dirty="0">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noProof="0" dirty="0">
                          <a:latin typeface="Arial" panose="020B0604020202020204" pitchFamily="34" charset="0"/>
                          <a:cs typeface="Arial" panose="020B0604020202020204" pitchFamily="34" charset="0"/>
                        </a:rPr>
                        <a:t>Maklumat Arkitektur Organisasi dan Projek ICT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57405721"/>
                  </a:ext>
                </a:extLst>
              </a:tr>
              <a:tr h="363283">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a. </a:t>
                      </a:r>
                      <a:r>
                        <a:rPr lang="ms-MY" sz="1300" i="1" noProof="0">
                          <a:latin typeface="Arial" panose="020B0604020202020204" pitchFamily="34" charset="0"/>
                          <a:cs typeface="Arial" panose="020B0604020202020204" pitchFamily="34" charset="0"/>
                        </a:rPr>
                        <a:t>Organizational Landscape Map View (OLMV)</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a:t>
                      </a:r>
                      <a:r>
                        <a:rPr lang="ms-MY" sz="1300" i="0" noProof="0">
                          <a:solidFill>
                            <a:schemeClr val="tx1"/>
                          </a:solidFill>
                          <a:latin typeface="Arial" panose="020B0604020202020204" pitchFamily="34" charset="0"/>
                          <a:cs typeface="Arial" panose="020B0604020202020204" pitchFamily="34" charset="0"/>
                        </a:rPr>
                        <a:t>Aliran Proses Kerja</a:t>
                      </a:r>
                      <a:endParaRPr lang="ms-MY" sz="1300" i="0" noProof="0">
                        <a:solidFill>
                          <a:srgbClr val="FF0000"/>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0" noProof="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c. </a:t>
                      </a:r>
                      <a:r>
                        <a:rPr lang="ms-MY" sz="1300" i="1" noProof="0">
                          <a:solidFill>
                            <a:schemeClr val="tx1"/>
                          </a:solidFill>
                          <a:latin typeface="Arial" panose="020B0604020202020204" pitchFamily="34" charset="0"/>
                          <a:cs typeface="Arial" panose="020B0604020202020204" pitchFamily="34" charset="0"/>
                        </a:rPr>
                        <a:t>Technology View (TV)</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92087">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d. </a:t>
                      </a:r>
                      <a:r>
                        <a:rPr lang="en-US" sz="14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ms-MY" sz="1300" i="1" noProof="0" dirty="0">
                        <a:solidFill>
                          <a:schemeClr val="tx1"/>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75259">
                <a:tc vMerge="1">
                  <a:txBody>
                    <a:bodyPr/>
                    <a:lstStyle/>
                    <a:p>
                      <a:endParaRPr lang="en-US" sz="1600" dirty="0"/>
                    </a:p>
                  </a:txBody>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e. </a:t>
                      </a:r>
                      <a:r>
                        <a:rPr lang="en-MY" sz="1300" kern="1200" dirty="0" err="1">
                          <a:solidFill>
                            <a:schemeClr val="tx1"/>
                          </a:solidFill>
                          <a:latin typeface="Arial" panose="020B0604020202020204" pitchFamily="34" charset="0"/>
                          <a:ea typeface="+mn-ea"/>
                          <a:cs typeface="Arial" panose="020B0604020202020204" pitchFamily="34" charset="0"/>
                        </a:rPr>
                        <a:t>Fungsi</a:t>
                      </a:r>
                      <a:r>
                        <a:rPr lang="en-MY" sz="1300" kern="1200" dirty="0">
                          <a:solidFill>
                            <a:schemeClr val="tx1"/>
                          </a:solidFill>
                          <a:latin typeface="Arial" panose="020B0604020202020204" pitchFamily="34" charset="0"/>
                          <a:ea typeface="+mn-ea"/>
                          <a:cs typeface="Arial" panose="020B0604020202020204" pitchFamily="34" charset="0"/>
                        </a:rPr>
                        <a:t> </a:t>
                      </a:r>
                      <a:r>
                        <a:rPr lang="en-MY" sz="1300" kern="1200" dirty="0" err="1">
                          <a:solidFill>
                            <a:schemeClr val="tx1"/>
                          </a:solidFill>
                          <a:latin typeface="Arial" panose="020B0604020202020204" pitchFamily="34" charset="0"/>
                          <a:ea typeface="+mn-ea"/>
                          <a:cs typeface="Arial" panose="020B0604020202020204" pitchFamily="34" charset="0"/>
                        </a:rPr>
                        <a:t>Hierarki</a:t>
                      </a:r>
                      <a:r>
                        <a:rPr lang="en-MY" sz="1300" kern="1200" dirty="0">
                          <a:solidFill>
                            <a:schemeClr val="tx1"/>
                          </a:solidFill>
                          <a:latin typeface="Arial" panose="020B0604020202020204" pitchFamily="34" charset="0"/>
                          <a:ea typeface="+mn-ea"/>
                          <a:cs typeface="Arial" panose="020B0604020202020204" pitchFamily="34" charset="0"/>
                        </a:rPr>
                        <a:t> </a:t>
                      </a:r>
                      <a:r>
                        <a:rPr lang="en-US" sz="1300" i="1" kern="1200" noProof="0" dirty="0">
                          <a:solidFill>
                            <a:schemeClr val="tx1"/>
                          </a:solidFill>
                          <a:latin typeface="Arial" panose="020B0604020202020204" pitchFamily="34" charset="0"/>
                          <a:ea typeface="+mn-ea"/>
                          <a:cs typeface="Arial" panose="020B0604020202020204" pitchFamily="34" charset="0"/>
                        </a:rPr>
                        <a:t>Business</a:t>
                      </a:r>
                      <a:endParaRPr lang="ms-MY" sz="1300" i="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494359">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527510"/>
                  </a:ext>
                </a:extLst>
              </a:tr>
              <a:tr h="381873">
                <a:tc rowSpan="3">
                  <a:txBody>
                    <a:bodyPr/>
                    <a:lstStyle/>
                    <a:p>
                      <a:r>
                        <a:rPr lang="ms-MY" sz="1300" noProof="0">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kern="1200" noProof="0">
                          <a:solidFill>
                            <a:schemeClr val="tx1"/>
                          </a:solidFill>
                          <a:latin typeface="Arial" panose="020B0604020202020204" pitchFamily="34" charset="0"/>
                          <a:ea typeface="+mn-ea"/>
                          <a:cs typeface="Arial" panose="020B0604020202020204" pitchFamily="34" charset="0"/>
                        </a:rPr>
                        <a:t>Maklumat/ Fakta/ Statistik Sokongan</a:t>
                      </a:r>
                    </a:p>
                  </a:txBody>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7556730"/>
                  </a:ext>
                </a:extLst>
              </a:tr>
              <a:tr h="293526">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a. Norma Agihan dan Ringkasan Agihan (Sewaan)</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494359">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noProof="0">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ms-MY" sz="1300" b="0" noProof="0">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7684741"/>
              </p:ext>
            </p:extLst>
          </p:nvPr>
        </p:nvGraphicFramePr>
        <p:xfrm>
          <a:off x="6221669" y="350393"/>
          <a:ext cx="5846284" cy="6414268"/>
        </p:xfrm>
        <a:graphic>
          <a:graphicData uri="http://schemas.openxmlformats.org/drawingml/2006/table">
            <a:tbl>
              <a:tblPr firstRow="1" bandRow="1">
                <a:tableStyleId>{5940675A-B579-460E-94D1-54222C63F5DA}</a:tableStyleId>
              </a:tblPr>
              <a:tblGrid>
                <a:gridCol w="537830">
                  <a:extLst>
                    <a:ext uri="{9D8B030D-6E8A-4147-A177-3AD203B41FA5}">
                      <a16:colId xmlns:a16="http://schemas.microsoft.com/office/drawing/2014/main" val="2869875357"/>
                    </a:ext>
                  </a:extLst>
                </a:gridCol>
                <a:gridCol w="4096343">
                  <a:extLst>
                    <a:ext uri="{9D8B030D-6E8A-4147-A177-3AD203B41FA5}">
                      <a16:colId xmlns:a16="http://schemas.microsoft.com/office/drawing/2014/main" val="1793385040"/>
                    </a:ext>
                  </a:extLst>
                </a:gridCol>
                <a:gridCol w="1212111">
                  <a:extLst>
                    <a:ext uri="{9D8B030D-6E8A-4147-A177-3AD203B41FA5}">
                      <a16:colId xmlns:a16="http://schemas.microsoft.com/office/drawing/2014/main" val="884832834"/>
                    </a:ext>
                  </a:extLst>
                </a:gridCol>
              </a:tblGrid>
              <a:tr h="36499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3712651707"/>
                  </a:ext>
                </a:extLst>
              </a:tr>
              <a:tr h="347779">
                <a:tc>
                  <a:txBody>
                    <a:bodyPr/>
                    <a:lstStyle/>
                    <a:p>
                      <a:r>
                        <a:rPr lang="ms-MY" sz="1300" noProof="0">
                          <a:latin typeface="Arial" panose="020B0604020202020204" pitchFamily="34" charset="0"/>
                          <a:cs typeface="Arial" panose="020B0604020202020204" pitchFamily="34" charset="0"/>
                        </a:rPr>
                        <a:t>9.</a:t>
                      </a:r>
                    </a:p>
                  </a:txBody>
                  <a:tcPr/>
                </a:tc>
                <a:tc>
                  <a:txBody>
                    <a:bodyPr/>
                    <a:lstStyle/>
                    <a:p>
                      <a:pPr marL="0" indent="0" algn="l">
                        <a:buFont typeface="+mj-lt"/>
                        <a:buNone/>
                      </a:pPr>
                      <a:r>
                        <a:rPr lang="ms-MY" sz="1300" noProof="0" dirty="0">
                          <a:latin typeface="Arial" panose="020B0604020202020204" pitchFamily="34" charset="0"/>
                          <a:cs typeface="Arial" panose="020B0604020202020204" pitchFamily="34" charset="0"/>
                        </a:rPr>
                        <a:t>Ciri-Ciri Keselamatan ICT</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0789885"/>
                  </a:ext>
                </a:extLst>
              </a:tr>
              <a:tr h="382483">
                <a:tc>
                  <a:txBody>
                    <a:bodyPr/>
                    <a:lstStyle/>
                    <a:p>
                      <a:r>
                        <a:rPr lang="ms-MY" sz="13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Tadbir Urus Projek</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382483">
                <a:tc>
                  <a:txBody>
                    <a:bodyPr/>
                    <a:lstStyle/>
                    <a:p>
                      <a:r>
                        <a:rPr lang="ms-MY" sz="1300" noProof="0">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Jadual Pelaksanaan</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82483">
                <a:tc rowSpan="10">
                  <a:txBody>
                    <a:bodyPr/>
                    <a:lstStyle/>
                    <a:p>
                      <a:r>
                        <a:rPr lang="ms-MY" sz="1300" noProof="0" dirty="0">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u="sng" noProof="0">
                          <a:latin typeface="Arial" panose="020B0604020202020204" pitchFamily="34" charset="0"/>
                          <a:cs typeface="Arial" panose="020B0604020202020204" pitchFamily="34" charset="0"/>
                        </a:rPr>
                        <a:t>Maklumat Kos Projek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u="sng"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ms-MY" sz="1300" noProof="0">
                          <a:latin typeface="Arial" panose="020B0604020202020204" pitchFamily="34" charset="0"/>
                          <a:cs typeface="Arial" panose="020B0604020202020204" pitchFamily="34" charset="0"/>
                        </a:rPr>
                        <a:t>a. Ringkasan </a:t>
                      </a:r>
                      <a:r>
                        <a:rPr lang="ms-MY" sz="1300" noProof="0">
                          <a:solidFill>
                            <a:schemeClr val="tx1"/>
                          </a:solidFill>
                          <a:latin typeface="Arial" panose="020B0604020202020204" pitchFamily="34" charset="0"/>
                          <a:cs typeface="Arial" panose="020B0604020202020204" pitchFamily="34" charset="0"/>
                        </a:rPr>
                        <a:t>Kos Keseluruhan</a:t>
                      </a:r>
                    </a:p>
                  </a:txBody>
                  <a:tcPr/>
                </a:tc>
                <a:tc>
                  <a:txBody>
                    <a:bodyPr/>
                    <a:lstStyle/>
                    <a:p>
                      <a:pPr algn="l"/>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Perincian Kos: (A) Perkakasan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405721"/>
                  </a:ext>
                </a:extLst>
              </a:tr>
              <a:tr h="721617">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  Pengiraan Berdasarkan </a:t>
                      </a:r>
                      <a:r>
                        <a:rPr lang="ms-MY" sz="1300" i="1" noProof="0">
                          <a:latin typeface="Arial" panose="020B0604020202020204" pitchFamily="34" charset="0"/>
                          <a:ea typeface="ＭＳ Ｐゴシック" panose="020B0600070205080204" pitchFamily="34" charset="-128"/>
                          <a:cs typeface="Arial" panose="020B0604020202020204" pitchFamily="34" charset="0"/>
                        </a:rPr>
                        <a:t>Man-Day</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2334695641"/>
                  </a:ext>
                </a:extLst>
              </a:tr>
              <a:tr h="34202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d. Perincian Kos : (C) Perisian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e. Perincian Kos : (D) Rangkaian </a:t>
                      </a:r>
                      <a:r>
                        <a:rPr lang="ms-MY" sz="1300" noProof="0" dirty="0">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                            Peralatan Rangkaian</a:t>
                      </a:r>
                      <a:endParaRPr lang="ms-MY" sz="13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f.  Perincian Kos : (E) Perkhidmatan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g. Perincian Kos : (F) Lain-Lain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382483">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h. </a:t>
                      </a:r>
                      <a:r>
                        <a:rPr lang="ms-MY" sz="1200" noProof="0" dirty="0">
                          <a:latin typeface="Arial" panose="020B0604020202020204" pitchFamily="34" charset="0"/>
                          <a:cs typeface="Arial" panose="020B0604020202020204" pitchFamily="34" charset="0"/>
                        </a:rPr>
                        <a:t>Perincian Kos : (G) </a:t>
                      </a:r>
                      <a:r>
                        <a:rPr lang="ms-MY" altLang="ko-KR" sz="1200" kern="1200" noProof="0" dirty="0">
                          <a:solidFill>
                            <a:schemeClr val="tx1"/>
                          </a:solidFill>
                          <a:latin typeface="Arial" panose="020B0604020202020204" pitchFamily="34" charset="0"/>
                          <a:ea typeface="+mn-ea"/>
                          <a:cs typeface="Arial" panose="020B0604020202020204" pitchFamily="34" charset="0"/>
                        </a:rPr>
                        <a:t>Perkhidmatan Pengkomputeran Awan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195627"/>
                  </a:ext>
                </a:extLst>
              </a:tr>
              <a:tr h="382483">
                <a:tc>
                  <a:txBody>
                    <a:bodyPr/>
                    <a:lstStyle/>
                    <a:p>
                      <a:r>
                        <a:rPr lang="ms-MY" sz="1300" noProof="0">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Syor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911400"/>
                  </a:ext>
                </a:extLst>
              </a:tr>
            </a:tbl>
          </a:graphicData>
        </a:graphic>
      </p:graphicFrame>
      <p:sp>
        <p:nvSpPr>
          <p:cNvPr id="7" name="Title 1">
            <a:extLst>
              <a:ext uri="{FF2B5EF4-FFF2-40B4-BE49-F238E27FC236}">
                <a16:creationId xmlns:a16="http://schemas.microsoft.com/office/drawing/2014/main" id="{0EF62248-10CB-45A3-875B-7CE1C2EA1583}"/>
              </a:ext>
            </a:extLst>
          </p:cNvPr>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PERMOHONAN KELULUSAN TEKNIKAL PROJEK ICT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(DIISI OLEH AGENSI)</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A5B46C18-7B26-4872-826A-5A833342956A}"/>
              </a:ext>
            </a:extLst>
          </p:cNvPr>
          <p:cNvSpPr txBox="1">
            <a:spLocks/>
          </p:cNvSpPr>
          <p:nvPr/>
        </p:nvSpPr>
        <p:spPr>
          <a:xfrm>
            <a:off x="9324753" y="6442886"/>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29595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3195848"/>
              </p:ext>
            </p:extLst>
          </p:nvPr>
        </p:nvGraphicFramePr>
        <p:xfrm>
          <a:off x="394636" y="1484314"/>
          <a:ext cx="11232684" cy="3758907"/>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1.</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12 modul (FPA)</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2.</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AI Chatbot</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3.</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Aplikasi Mobil</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4.</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Modul GIS</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kern="1200" dirty="0">
                          <a:effectLst/>
                          <a:latin typeface="Arial" panose="020B0604020202020204" pitchFamily="34" charset="0"/>
                          <a:cs typeface="Arial" panose="020B0604020202020204" pitchFamily="34" charset="0"/>
                        </a:rPr>
                        <a:t>5.</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Integrasi Sistem (SSM/JPN/DigitalID/PBTPay)</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Menggunakan MyGDX</a:t>
                      </a:r>
                    </a:p>
                  </a:txBody>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6.</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Penerimaan Sistem</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34184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7.</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Keselamatan SPA (</a:t>
                      </a:r>
                      <a:r>
                        <a:rPr lang="ms-MY" sz="1400" i="1" dirty="0">
                          <a:effectLst/>
                          <a:latin typeface="Arial" panose="020B0604020202020204" pitchFamily="34" charset="0"/>
                          <a:cs typeface="Arial" panose="020B0604020202020204" pitchFamily="34" charset="0"/>
                        </a:rPr>
                        <a:t>Pentest, Performance and Stress</a:t>
                      </a:r>
                      <a:r>
                        <a:rPr lang="ms-MY" sz="1400" dirty="0">
                          <a:effectLst/>
                          <a:latin typeface="Arial" panose="020B0604020202020204" pitchFamily="34" charset="0"/>
                          <a:cs typeface="Arial" panose="020B0604020202020204" pitchFamily="34" charset="0"/>
                        </a:rPr>
                        <a:t>)</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056182"/>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100</a:t>
            </a:fld>
            <a:endParaRPr lang="ms-MY"/>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91075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8661" y="613804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graphicFrame>
        <p:nvGraphicFramePr>
          <p:cNvPr id="8" name="Table 7"/>
          <p:cNvGraphicFramePr>
            <a:graphicFrameLocks noGrp="1"/>
          </p:cNvGraphicFramePr>
          <p:nvPr>
            <p:extLst>
              <p:ext uri="{D42A27DB-BD31-4B8C-83A1-F6EECF244321}">
                <p14:modId xmlns:p14="http://schemas.microsoft.com/office/powerpoint/2010/main" val="1337954819"/>
              </p:ext>
            </p:extLst>
          </p:nvPr>
        </p:nvGraphicFramePr>
        <p:xfrm>
          <a:off x="216535" y="918648"/>
          <a:ext cx="11982450" cy="5364609"/>
        </p:xfrm>
        <a:graphic>
          <a:graphicData uri="http://schemas.openxmlformats.org/drawingml/2006/table">
            <a:tbl>
              <a:tblPr/>
              <a:tblGrid>
                <a:gridCol w="634995">
                  <a:extLst>
                    <a:ext uri="{9D8B030D-6E8A-4147-A177-3AD203B41FA5}">
                      <a16:colId xmlns:a16="http://schemas.microsoft.com/office/drawing/2014/main" val="20000"/>
                    </a:ext>
                  </a:extLst>
                </a:gridCol>
                <a:gridCol w="3893374">
                  <a:extLst>
                    <a:ext uri="{9D8B030D-6E8A-4147-A177-3AD203B41FA5}">
                      <a16:colId xmlns:a16="http://schemas.microsoft.com/office/drawing/2014/main" val="20001"/>
                    </a:ext>
                  </a:extLst>
                </a:gridCol>
                <a:gridCol w="1309409">
                  <a:extLst>
                    <a:ext uri="{9D8B030D-6E8A-4147-A177-3AD203B41FA5}">
                      <a16:colId xmlns:a16="http://schemas.microsoft.com/office/drawing/2014/main" val="20002"/>
                    </a:ext>
                  </a:extLst>
                </a:gridCol>
                <a:gridCol w="1473085">
                  <a:extLst>
                    <a:ext uri="{9D8B030D-6E8A-4147-A177-3AD203B41FA5}">
                      <a16:colId xmlns:a16="http://schemas.microsoft.com/office/drawing/2014/main" val="20003"/>
                    </a:ext>
                  </a:extLst>
                </a:gridCol>
                <a:gridCol w="1473085">
                  <a:extLst>
                    <a:ext uri="{9D8B030D-6E8A-4147-A177-3AD203B41FA5}">
                      <a16:colId xmlns:a16="http://schemas.microsoft.com/office/drawing/2014/main" val="20004"/>
                    </a:ext>
                  </a:extLst>
                </a:gridCol>
                <a:gridCol w="1534461">
                  <a:extLst>
                    <a:ext uri="{9D8B030D-6E8A-4147-A177-3AD203B41FA5}">
                      <a16:colId xmlns:a16="http://schemas.microsoft.com/office/drawing/2014/main" val="20007"/>
                    </a:ext>
                  </a:extLst>
                </a:gridCol>
                <a:gridCol w="1664041">
                  <a:extLst>
                    <a:ext uri="{9D8B030D-6E8A-4147-A177-3AD203B41FA5}">
                      <a16:colId xmlns:a16="http://schemas.microsoft.com/office/drawing/2014/main" val="20008"/>
                    </a:ext>
                  </a:extLst>
                </a:gridCol>
              </a:tblGrid>
              <a:tr h="51657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br>
                        <a:rPr lang="ms-MY" sz="1200" b="0" i="0" u="none" strike="noStrike" noProof="0">
                          <a:solidFill>
                            <a:srgbClr val="000000"/>
                          </a:solidFill>
                          <a:effectLst/>
                          <a:latin typeface="Arial" panose="020B0604020202020204" pitchFamily="34" charset="0"/>
                          <a:cs typeface="Arial" panose="020B0604020202020204" pitchFamily="34" charset="0"/>
                        </a:rPr>
                      </a:br>
                      <a:r>
                        <a:rPr lang="ms-MY" sz="1200" b="0" i="0" u="none" strike="noStrike" noProof="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1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TP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accent5"/>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 lot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255971">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JUMLAH</a:t>
                      </a:r>
                      <a:r>
                        <a:rPr lang="en-MY" sz="1400" b="1" i="0" u="none" strike="noStrike" baseline="0" dirty="0">
                          <a:solidFill>
                            <a:schemeClr val="tx1"/>
                          </a:solidFill>
                          <a:effectLst/>
                          <a:latin typeface="Arial" panose="020B0604020202020204" pitchFamily="34" charset="0"/>
                          <a:cs typeface="Arial" panose="020B0604020202020204" pitchFamily="34" charset="0"/>
                        </a:rPr>
                        <a:t> KOS</a:t>
                      </a:r>
                      <a:endParaRPr lang="en-MY"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XXX,XXX.XX</a:t>
                      </a: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39941" y="6257836"/>
            <a:ext cx="6809499"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b="1"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216535" y="218468"/>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 BAGI PAKAR TEMPATAN)</a:t>
            </a:r>
            <a:endParaRPr lang="en-MY" sz="2400" dirty="0"/>
          </a:p>
        </p:txBody>
      </p:sp>
      <p:sp>
        <p:nvSpPr>
          <p:cNvPr id="9" name="Slide Number Placeholder 2">
            <a:extLst>
              <a:ext uri="{FF2B5EF4-FFF2-40B4-BE49-F238E27FC236}">
                <a16:creationId xmlns:a16="http://schemas.microsoft.com/office/drawing/2014/main" id="{D6EA1DCD-E08E-44B0-BAD9-42BEC7E70A0F}"/>
              </a:ext>
            </a:extLst>
          </p:cNvPr>
          <p:cNvSpPr txBox="1">
            <a:spLocks/>
          </p:cNvSpPr>
          <p:nvPr/>
        </p:nvSpPr>
        <p:spPr>
          <a:xfrm>
            <a:off x="9448800" y="6484213"/>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556952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2703398"/>
              </p:ext>
            </p:extLst>
          </p:nvPr>
        </p:nvGraphicFramePr>
        <p:xfrm>
          <a:off x="203200" y="948098"/>
          <a:ext cx="11991976" cy="5210208"/>
        </p:xfrm>
        <a:graphic>
          <a:graphicData uri="http://schemas.openxmlformats.org/drawingml/2006/table">
            <a:tbl>
              <a:tblPr/>
              <a:tblGrid>
                <a:gridCol w="635500">
                  <a:extLst>
                    <a:ext uri="{9D8B030D-6E8A-4147-A177-3AD203B41FA5}">
                      <a16:colId xmlns:a16="http://schemas.microsoft.com/office/drawing/2014/main" val="20000"/>
                    </a:ext>
                  </a:extLst>
                </a:gridCol>
                <a:gridCol w="3896469">
                  <a:extLst>
                    <a:ext uri="{9D8B030D-6E8A-4147-A177-3AD203B41FA5}">
                      <a16:colId xmlns:a16="http://schemas.microsoft.com/office/drawing/2014/main" val="20001"/>
                    </a:ext>
                  </a:extLst>
                </a:gridCol>
                <a:gridCol w="1310450">
                  <a:extLst>
                    <a:ext uri="{9D8B030D-6E8A-4147-A177-3AD203B41FA5}">
                      <a16:colId xmlns:a16="http://schemas.microsoft.com/office/drawing/2014/main" val="20002"/>
                    </a:ext>
                  </a:extLst>
                </a:gridCol>
                <a:gridCol w="1474256">
                  <a:extLst>
                    <a:ext uri="{9D8B030D-6E8A-4147-A177-3AD203B41FA5}">
                      <a16:colId xmlns:a16="http://schemas.microsoft.com/office/drawing/2014/main" val="20003"/>
                    </a:ext>
                  </a:extLst>
                </a:gridCol>
                <a:gridCol w="1474256">
                  <a:extLst>
                    <a:ext uri="{9D8B030D-6E8A-4147-A177-3AD203B41FA5}">
                      <a16:colId xmlns:a16="http://schemas.microsoft.com/office/drawing/2014/main" val="20004"/>
                    </a:ext>
                  </a:extLst>
                </a:gridCol>
                <a:gridCol w="1535681">
                  <a:extLst>
                    <a:ext uri="{9D8B030D-6E8A-4147-A177-3AD203B41FA5}">
                      <a16:colId xmlns:a16="http://schemas.microsoft.com/office/drawing/2014/main" val="20007"/>
                    </a:ext>
                  </a:extLst>
                </a:gridCol>
                <a:gridCol w="1665364">
                  <a:extLst>
                    <a:ext uri="{9D8B030D-6E8A-4147-A177-3AD203B41FA5}">
                      <a16:colId xmlns:a16="http://schemas.microsoft.com/office/drawing/2014/main" val="20008"/>
                    </a:ext>
                  </a:extLst>
                </a:gridCol>
              </a:tblGrid>
              <a:tr h="39962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br>
                        <a:rPr lang="en-MY" sz="1200" b="0" i="0" u="none" strike="noStrike" dirty="0">
                          <a:solidFill>
                            <a:srgbClr val="000000"/>
                          </a:solidFill>
                          <a:effectLst/>
                          <a:latin typeface="Arial" panose="020B0604020202020204" pitchFamily="34" charset="0"/>
                          <a:cs typeface="Arial" panose="020B0604020202020204" pitchFamily="34" charset="0"/>
                        </a:rPr>
                      </a:br>
                      <a:r>
                        <a:rPr lang="en-MY" sz="1200" b="0" i="0" u="none" strike="noStrike" dirty="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172192">
                <a:tc>
                  <a:txBody>
                    <a:bodyPr/>
                    <a:lstStyle/>
                    <a:p>
                      <a:pPr algn="ctr" rtl="0" fontAlgn="ctr"/>
                      <a:endParaRPr lang="en-MY"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ms-MY" sz="1400" b="1" i="0" u="none" strike="noStrike" noProof="0">
                          <a:solidFill>
                            <a:schemeClr val="tx1"/>
                          </a:solidFill>
                          <a:effectLst/>
                          <a:latin typeface="Arial" panose="020B0604020202020204" pitchFamily="34" charset="0"/>
                          <a:cs typeface="Arial" panose="020B0604020202020204" pitchFamily="34" charset="0"/>
                        </a:rPr>
                        <a:t>JUMLAH</a:t>
                      </a:r>
                      <a:r>
                        <a:rPr lang="ms-MY" sz="1400" b="1" i="0" u="none" strike="noStrike" baseline="0" noProof="0">
                          <a:solidFill>
                            <a:schemeClr val="tx1"/>
                          </a:solidFill>
                          <a:effectLst/>
                          <a:latin typeface="Arial" panose="020B0604020202020204" pitchFamily="34" charset="0"/>
                          <a:cs typeface="Arial" panose="020B0604020202020204" pitchFamily="34" charset="0"/>
                        </a:rPr>
                        <a:t> KOS</a:t>
                      </a:r>
                      <a:endParaRPr lang="ms-MY" sz="14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ms-MY" sz="1400" b="1" i="0" u="none" strike="noStrike" noProof="0" dirty="0">
                          <a:solidFill>
                            <a:schemeClr val="tx1"/>
                          </a:solidFill>
                          <a:effectLst/>
                          <a:latin typeface="Arial" panose="020B0604020202020204" pitchFamily="34" charset="0"/>
                          <a:cs typeface="Arial" panose="020B0604020202020204" pitchFamily="34" charset="0"/>
                        </a:rPr>
                        <a:t>XXX,XXX.XX</a:t>
                      </a:r>
                      <a:endParaRPr lang="ms-MY" sz="16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21920" y="6294544"/>
            <a:ext cx="9985753"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dirty="0">
                <a:latin typeface="Arial" panose="020B0604020202020204" pitchFamily="34" charset="0"/>
                <a:cs typeface="Arial" panose="020B0604020202020204" pitchFamily="34" charset="0"/>
              </a:rPr>
              <a:t>            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121920" y="239110"/>
            <a:ext cx="1207008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11.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MAN-DAYS BAGI PAKAR LUAR NEGARA)</a:t>
            </a:r>
            <a:endParaRPr lang="en-US" sz="2600" b="1" dirty="0">
              <a:solidFill>
                <a:srgbClr val="000000"/>
              </a:solidFill>
              <a:latin typeface="Arial" panose="020B0604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960781AB-5AB7-B6D3-18BB-344DF7376FC8}"/>
              </a:ext>
            </a:extLst>
          </p:cNvPr>
          <p:cNvSpPr txBox="1"/>
          <p:nvPr/>
        </p:nvSpPr>
        <p:spPr>
          <a:xfrm>
            <a:off x="6665962" y="6088559"/>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sp>
        <p:nvSpPr>
          <p:cNvPr id="9" name="Slide Number Placeholder 2">
            <a:extLst>
              <a:ext uri="{FF2B5EF4-FFF2-40B4-BE49-F238E27FC236}">
                <a16:creationId xmlns:a16="http://schemas.microsoft.com/office/drawing/2014/main" id="{9F3FEC25-92E1-49D8-8340-B384C73ADC1C}"/>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102</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403173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015761" y="63855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MODUL XXX</a:t>
            </a:r>
          </a:p>
        </p:txBody>
      </p:sp>
      <p:graphicFrame>
        <p:nvGraphicFramePr>
          <p:cNvPr id="4" name="Table 3">
            <a:extLst>
              <a:ext uri="{FF2B5EF4-FFF2-40B4-BE49-F238E27FC236}">
                <a16:creationId xmlns:a16="http://schemas.microsoft.com/office/drawing/2014/main" id="{4F2E1FFF-45CD-4ADD-AE00-8A0D31F77BC3}"/>
              </a:ext>
            </a:extLst>
          </p:cNvPr>
          <p:cNvGraphicFramePr>
            <a:graphicFrameLocks noGrp="1"/>
          </p:cNvGraphicFramePr>
          <p:nvPr>
            <p:extLst>
              <p:ext uri="{D42A27DB-BD31-4B8C-83A1-F6EECF244321}">
                <p14:modId xmlns:p14="http://schemas.microsoft.com/office/powerpoint/2010/main" val="1976245200"/>
              </p:ext>
            </p:extLst>
          </p:nvPr>
        </p:nvGraphicFramePr>
        <p:xfrm>
          <a:off x="263398" y="1052736"/>
          <a:ext cx="6489699" cy="3860030"/>
        </p:xfrm>
        <a:graphic>
          <a:graphicData uri="http://schemas.openxmlformats.org/drawingml/2006/table">
            <a:tbl>
              <a:tblPr/>
              <a:tblGrid>
                <a:gridCol w="2008504">
                  <a:extLst>
                    <a:ext uri="{9D8B030D-6E8A-4147-A177-3AD203B41FA5}">
                      <a16:colId xmlns:a16="http://schemas.microsoft.com/office/drawing/2014/main" val="3277614232"/>
                    </a:ext>
                  </a:extLst>
                </a:gridCol>
                <a:gridCol w="1606803">
                  <a:extLst>
                    <a:ext uri="{9D8B030D-6E8A-4147-A177-3AD203B41FA5}">
                      <a16:colId xmlns:a16="http://schemas.microsoft.com/office/drawing/2014/main" val="2818382899"/>
                    </a:ext>
                  </a:extLst>
                </a:gridCol>
                <a:gridCol w="1606803">
                  <a:extLst>
                    <a:ext uri="{9D8B030D-6E8A-4147-A177-3AD203B41FA5}">
                      <a16:colId xmlns:a16="http://schemas.microsoft.com/office/drawing/2014/main" val="985301098"/>
                    </a:ext>
                  </a:extLst>
                </a:gridCol>
                <a:gridCol w="1267589">
                  <a:extLst>
                    <a:ext uri="{9D8B030D-6E8A-4147-A177-3AD203B41FA5}">
                      <a16:colId xmlns:a16="http://schemas.microsoft.com/office/drawing/2014/main" val="390347146"/>
                    </a:ext>
                  </a:extLst>
                </a:gridCol>
              </a:tblGrid>
              <a:tr h="415290">
                <a:tc>
                  <a:txBody>
                    <a:bodyPr/>
                    <a:lstStyle/>
                    <a:p>
                      <a:pPr algn="l" fontAlgn="ctr"/>
                      <a:r>
                        <a:rPr lang="ms-MY" sz="1100" b="0"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ms-MY" sz="1000" b="1" i="0" u="none" strike="noStrike" noProof="0">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98133"/>
                  </a:ext>
                </a:extLst>
              </a:tr>
              <a:tr h="175260">
                <a:tc>
                  <a:txBody>
                    <a:bodyPr/>
                    <a:lstStyle/>
                    <a:p>
                      <a:pPr algn="ctr" fontAlgn="ctr"/>
                      <a:r>
                        <a:rPr lang="ms-MY" sz="1100" b="1"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1" i="0" u="none" strike="noStrike" noProof="0">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504644"/>
                  </a:ext>
                </a:extLst>
              </a:tr>
              <a:tr h="335280">
                <a:tc>
                  <a:txBody>
                    <a:bodyPr/>
                    <a:lstStyle/>
                    <a:p>
                      <a:pPr algn="l" fontAlgn="ctr"/>
                      <a:r>
                        <a:rPr lang="ms-MY" sz="1000" b="0" i="0" u="none" strike="noStrike" noProof="0">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429.0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0524"/>
                  </a:ext>
                </a:extLst>
              </a:tr>
              <a:tr h="502920">
                <a:tc>
                  <a:txBody>
                    <a:bodyPr/>
                    <a:lstStyle/>
                    <a:p>
                      <a:pPr algn="l" fontAlgn="ctr"/>
                      <a:r>
                        <a:rPr lang="ms-MY" sz="1000" b="0" i="0" u="none" strike="noStrike" noProof="0">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1512.3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1643.8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1741.6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53956"/>
                  </a:ext>
                </a:extLst>
              </a:tr>
              <a:tr h="175260">
                <a:tc>
                  <a:txBody>
                    <a:bodyPr/>
                    <a:lstStyle/>
                    <a:p>
                      <a:pPr algn="l" fontAlgn="ctr"/>
                      <a:r>
                        <a:rPr lang="ms-MY" sz="1000" b="0" i="0" u="none" strike="noStrike" noProof="0">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99616"/>
                  </a:ext>
                </a:extLst>
              </a:tr>
              <a:tr h="175260">
                <a:tc>
                  <a:txBody>
                    <a:bodyPr/>
                    <a:lstStyle/>
                    <a:p>
                      <a:pPr algn="l" fontAlgn="ctr"/>
                      <a:r>
                        <a:rPr lang="ms-MY" sz="1100" b="0" i="0" u="none" strike="noStrike" noProof="0">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497"/>
                  </a:ext>
                </a:extLst>
              </a:tr>
              <a:tr h="227195">
                <a:tc>
                  <a:txBody>
                    <a:bodyPr/>
                    <a:lstStyle/>
                    <a:p>
                      <a:pPr algn="l" fontAlgn="ctr"/>
                      <a:r>
                        <a:rPr lang="ms-MY" sz="1000" b="1" i="0" u="none" strike="noStrike" noProof="0">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dirty="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7140126"/>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9249623"/>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131883316"/>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6180550"/>
                  </a:ext>
                </a:extLst>
              </a:tr>
              <a:tr h="175260">
                <a:tc>
                  <a:txBody>
                    <a:bodyPr/>
                    <a:lstStyle/>
                    <a:p>
                      <a:pPr algn="ctr" fontAlgn="ctr"/>
                      <a:r>
                        <a:rPr lang="en-US" sz="1000" b="0" i="0" u="none" strike="noStrike">
                          <a:solidFill>
                            <a:srgbClr val="000000"/>
                          </a:solidFill>
                          <a:effectLst/>
                          <a:latin typeface="Arial" panose="020B0604020202020204" pitchFamily="34" charset="0"/>
                        </a:rPr>
                        <a:t>RM2,237,160.00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RM2,434,560.00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RM2,604,720.00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3713"/>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5262957"/>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57561500"/>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36014"/>
                  </a:ext>
                </a:extLst>
              </a:tr>
              <a:tr h="175260">
                <a:tc>
                  <a:txBody>
                    <a:bodyPr/>
                    <a:lstStyle/>
                    <a:p>
                      <a:pPr algn="ctr" fontAlgn="ctr"/>
                      <a:r>
                        <a:rPr lang="en-US" sz="1000" b="0" i="0" u="none" strike="noStrike">
                          <a:solidFill>
                            <a:srgbClr val="000000"/>
                          </a:solidFill>
                          <a:effectLst/>
                          <a:latin typeface="Arial" panose="020B0604020202020204" pitchFamily="34" charset="0"/>
                        </a:rPr>
                        <a:t>2330.38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2713.25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67986"/>
                  </a:ext>
                </a:extLst>
              </a:tr>
            </a:tbl>
          </a:graphicData>
        </a:graphic>
      </p:graphicFrame>
      <p:graphicFrame>
        <p:nvGraphicFramePr>
          <p:cNvPr id="6" name="Table 5">
            <a:extLst>
              <a:ext uri="{FF2B5EF4-FFF2-40B4-BE49-F238E27FC236}">
                <a16:creationId xmlns:a16="http://schemas.microsoft.com/office/drawing/2014/main" id="{BBE29C2B-D1DB-480D-9203-432CA9692068}"/>
              </a:ext>
            </a:extLst>
          </p:cNvPr>
          <p:cNvGraphicFramePr>
            <a:graphicFrameLocks noGrp="1"/>
          </p:cNvGraphicFramePr>
          <p:nvPr>
            <p:extLst>
              <p:ext uri="{D42A27DB-BD31-4B8C-83A1-F6EECF244321}">
                <p14:modId xmlns:p14="http://schemas.microsoft.com/office/powerpoint/2010/main" val="3912881074"/>
              </p:ext>
            </p:extLst>
          </p:nvPr>
        </p:nvGraphicFramePr>
        <p:xfrm>
          <a:off x="5702301" y="3080440"/>
          <a:ext cx="6489699" cy="3808095"/>
        </p:xfrm>
        <a:graphic>
          <a:graphicData uri="http://schemas.openxmlformats.org/drawingml/2006/table">
            <a:tbl>
              <a:tblPr/>
              <a:tblGrid>
                <a:gridCol w="2008504">
                  <a:extLst>
                    <a:ext uri="{9D8B030D-6E8A-4147-A177-3AD203B41FA5}">
                      <a16:colId xmlns:a16="http://schemas.microsoft.com/office/drawing/2014/main" val="1543380364"/>
                    </a:ext>
                  </a:extLst>
                </a:gridCol>
                <a:gridCol w="1606803">
                  <a:extLst>
                    <a:ext uri="{9D8B030D-6E8A-4147-A177-3AD203B41FA5}">
                      <a16:colId xmlns:a16="http://schemas.microsoft.com/office/drawing/2014/main" val="2280512362"/>
                    </a:ext>
                  </a:extLst>
                </a:gridCol>
                <a:gridCol w="1606803">
                  <a:extLst>
                    <a:ext uri="{9D8B030D-6E8A-4147-A177-3AD203B41FA5}">
                      <a16:colId xmlns:a16="http://schemas.microsoft.com/office/drawing/2014/main" val="1430248252"/>
                    </a:ext>
                  </a:extLst>
                </a:gridCol>
                <a:gridCol w="1267589">
                  <a:extLst>
                    <a:ext uri="{9D8B030D-6E8A-4147-A177-3AD203B41FA5}">
                      <a16:colId xmlns:a16="http://schemas.microsoft.com/office/drawing/2014/main" val="3862581221"/>
                    </a:ext>
                  </a:extLst>
                </a:gridCol>
              </a:tblGrid>
              <a:tr h="415290">
                <a:tc>
                  <a:txBody>
                    <a:bodyPr/>
                    <a:lstStyle/>
                    <a:p>
                      <a:pPr algn="l" fontAlgn="ctr"/>
                      <a:r>
                        <a:rPr lang="en-US" sz="1100" b="0"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00" b="1" i="0" u="none" strike="noStrike">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840712"/>
                  </a:ext>
                </a:extLst>
              </a:tr>
              <a:tr h="175260">
                <a:tc>
                  <a:txBody>
                    <a:bodyPr/>
                    <a:lstStyle/>
                    <a:p>
                      <a:pPr algn="ctr" fontAlgn="ctr"/>
                      <a:r>
                        <a:rPr lang="en-US" sz="11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9442239"/>
                  </a:ext>
                </a:extLst>
              </a:tr>
              <a:tr h="335280">
                <a:tc>
                  <a:txBody>
                    <a:bodyPr/>
                    <a:lstStyle/>
                    <a:p>
                      <a:pPr algn="l" fontAlgn="ctr"/>
                      <a:r>
                        <a:rPr lang="en-US" sz="1000" b="0" i="0" u="none" strike="noStrike">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003309"/>
                  </a:ext>
                </a:extLst>
              </a:tr>
              <a:tr h="502920">
                <a:tc>
                  <a:txBody>
                    <a:bodyPr/>
                    <a:lstStyle/>
                    <a:p>
                      <a:pPr algn="l" fontAlgn="ctr"/>
                      <a:r>
                        <a:rPr lang="en-US" sz="1000" b="0" i="0" u="none" strike="noStrike">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37478"/>
                  </a:ext>
                </a:extLst>
              </a:tr>
              <a:tr h="175260">
                <a:tc>
                  <a:txBody>
                    <a:bodyPr/>
                    <a:lstStyle/>
                    <a:p>
                      <a:pPr algn="l" fontAlgn="ctr"/>
                      <a:r>
                        <a:rPr lang="en-US" sz="1000" b="0" i="0" u="none" strike="noStrike">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23196"/>
                  </a:ext>
                </a:extLst>
              </a:tr>
              <a:tr h="175260">
                <a:tc>
                  <a:txBody>
                    <a:bodyPr/>
                    <a:lstStyle/>
                    <a:p>
                      <a:pPr algn="l" fontAlgn="ctr"/>
                      <a:r>
                        <a:rPr lang="en-US" sz="1100" b="0" i="0" u="none" strike="noStrike">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30732"/>
                  </a:ext>
                </a:extLst>
              </a:tr>
              <a:tr h="175260">
                <a:tc>
                  <a:txBody>
                    <a:bodyPr/>
                    <a:lstStyle/>
                    <a:p>
                      <a:pPr algn="l" fontAlgn="ctr"/>
                      <a:r>
                        <a:rPr lang="en-US" sz="1000" b="1" i="0" u="none" strike="noStrike">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60453248"/>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99368"/>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25122444"/>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5332086"/>
                  </a:ext>
                </a:extLst>
              </a:tr>
              <a:tr h="175260">
                <a:tc>
                  <a:txBody>
                    <a:bodyPr/>
                    <a:lstStyle/>
                    <a:p>
                      <a:pPr algn="ctr" fontAlgn="ctr"/>
                      <a:r>
                        <a:rPr lang="en-US" sz="1000" b="0" i="0" u="none" strike="noStrike">
                          <a:solidFill>
                            <a:srgbClr val="000000"/>
                          </a:solidFill>
                          <a:effectLst/>
                          <a:latin typeface="Arial" panose="020B0604020202020204" pitchFamily="34" charset="0"/>
                        </a:rPr>
                        <a:t>RM38,640.00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RM47,760.00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RM56,400.00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7869027"/>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004961515"/>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881407"/>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5580669"/>
                  </a:ext>
                </a:extLst>
              </a:tr>
              <a:tr h="175260">
                <a:tc>
                  <a:txBody>
                    <a:bodyPr/>
                    <a:lstStyle/>
                    <a:p>
                      <a:pPr algn="ctr" fontAlgn="ctr"/>
                      <a:r>
                        <a:rPr lang="en-US" sz="1000" b="0" i="0" u="none" strike="noStrike">
                          <a:solidFill>
                            <a:srgbClr val="000000"/>
                          </a:solidFill>
                          <a:effectLst/>
                          <a:latin typeface="Arial" panose="020B0604020202020204" pitchFamily="34" charset="0"/>
                        </a:rPr>
                        <a:t>40.25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0678713"/>
                  </a:ext>
                </a:extLst>
              </a:tr>
            </a:tbl>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103</a:t>
            </a:fld>
            <a:endParaRPr lang="ms-MY"/>
          </a:p>
        </p:txBody>
      </p:sp>
      <p:sp>
        <p:nvSpPr>
          <p:cNvPr id="10" name="Title 1">
            <a:extLst>
              <a:ext uri="{FF2B5EF4-FFF2-40B4-BE49-F238E27FC236}">
                <a16:creationId xmlns:a16="http://schemas.microsoft.com/office/drawing/2014/main" id="{A90A8D5B-F81D-4351-9C92-B8CA599DB542}"/>
              </a:ext>
            </a:extLst>
          </p:cNvPr>
          <p:cNvSpPr txBox="1">
            <a:spLocks/>
          </p:cNvSpPr>
          <p:nvPr/>
        </p:nvSpPr>
        <p:spPr>
          <a:xfrm>
            <a:off x="327223" y="170297"/>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dirty="0">
                <a:solidFill>
                  <a:srgbClr val="000000"/>
                </a:solidFill>
                <a:latin typeface="Arial" panose="020B0604020202020204" pitchFamily="34" charset="0"/>
                <a:ea typeface="MS PGothic" panose="020B0600070205080204" pitchFamily="34" charset="-128"/>
              </a:rPr>
              <a:t>PEMBANGUNAN SISTEM APLIKASI (FPA)</a:t>
            </a:r>
            <a:endParaRPr lang="en-MY" sz="2800" dirty="0"/>
          </a:p>
        </p:txBody>
      </p:sp>
      <p:sp>
        <p:nvSpPr>
          <p:cNvPr id="7" name="TextBox 6">
            <a:extLst>
              <a:ext uri="{FF2B5EF4-FFF2-40B4-BE49-F238E27FC236}">
                <a16:creationId xmlns:a16="http://schemas.microsoft.com/office/drawing/2014/main" id="{31821E67-4A5E-4686-9AB4-738D0681E6B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466457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(C) PERISIAN </a:t>
                      </a:r>
                      <a:r>
                        <a:rPr lang="en-US" sz="1600" b="1" dirty="0">
                          <a:solidFill>
                            <a:schemeClr val="tx1"/>
                          </a:solidFill>
                          <a:latin typeface="Arial" panose="020B0604020202020204" pitchFamily="34" charset="0"/>
                          <a:cs typeface="Arial" panose="020B0604020202020204" pitchFamily="34" charset="0"/>
                        </a:rPr>
                        <a:t>(TERMASUK PERISIAN KESELAMATAN)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(C) </a:t>
                      </a:r>
                      <a:r>
                        <a:rPr lang="en-MY" sz="1700" b="1" kern="1200" dirty="0">
                          <a:effectLst/>
                          <a:latin typeface="Arial" panose="020B0604020202020204" pitchFamily="34" charset="0"/>
                          <a:cs typeface="Arial" panose="020B0604020202020204" pitchFamily="34" charset="0"/>
                        </a:rPr>
                        <a:t>PERISIAN </a:t>
                      </a:r>
                      <a:r>
                        <a:rPr lang="en-US" sz="1700" b="1" dirty="0">
                          <a:solidFill>
                            <a:schemeClr val="tx1"/>
                          </a:solidFill>
                          <a:latin typeface="Arial" panose="020B0604020202020204" pitchFamily="34" charset="0"/>
                          <a:cs typeface="Arial" panose="020B0604020202020204" pitchFamily="34" charset="0"/>
                        </a:rPr>
                        <a:t>(TERMASUK PERISIAN KESELAMATAN)</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620125" y="5373686"/>
            <a:ext cx="10959164"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300" b="1" dirty="0">
                <a:latin typeface="Arial" panose="020B0604020202020204" pitchFamily="34" charset="0"/>
                <a:cs typeface="Arial" panose="020B0604020202020204" pitchFamily="34" charset="0"/>
              </a:rPr>
              <a:t>Nota:</a:t>
            </a:r>
          </a:p>
          <a:p>
            <a:pPr marL="342900" indent="-342900">
              <a:buFontTx/>
              <a:buAutoNum type="arabicPeriod"/>
            </a:pPr>
            <a:r>
              <a:rPr lang="ms-MY" altLang="ms-MY" sz="1300" dirty="0">
                <a:latin typeface="Arial" panose="020B0604020202020204" pitchFamily="34" charset="0"/>
                <a:cs typeface="Arial" panose="020B0604020202020204" pitchFamily="34" charset="0"/>
              </a:rPr>
              <a:t>Termasuk perisian keselamatan</a:t>
            </a:r>
          </a:p>
          <a:p>
            <a:pPr marL="342900" indent="-342900">
              <a:buFontTx/>
              <a:buAutoNum type="arabicPeriod"/>
            </a:pPr>
            <a:r>
              <a:rPr lang="ms-MY" altLang="ms-MY" sz="1300" dirty="0">
                <a:latin typeface="Arial" panose="020B0604020202020204" pitchFamily="34" charset="0"/>
                <a:cs typeface="Arial" panose="020B0604020202020204" pitchFamily="34" charset="0"/>
              </a:rPr>
              <a:t>Bilangan perisian hendaklah sama dengan bilangan pada </a:t>
            </a:r>
            <a:r>
              <a:rPr lang="ms-MY" altLang="ms-MY" sz="1300" i="1" dirty="0">
                <a:latin typeface="Arial" panose="020B0604020202020204" pitchFamily="34" charset="0"/>
                <a:cs typeface="Arial" panose="020B0604020202020204" pitchFamily="34" charset="0"/>
              </a:rPr>
              <a:t>Technology View</a:t>
            </a:r>
            <a:endParaRPr lang="ms-MY" altLang="ms-MY" sz="1300" dirty="0">
              <a:latin typeface="Arial" panose="020B0604020202020204" pitchFamily="34" charset="0"/>
              <a:cs typeface="Arial" panose="020B0604020202020204" pitchFamily="34" charset="0"/>
            </a:endParaRPr>
          </a:p>
          <a:p>
            <a:pPr marL="342900" indent="-342900" algn="just">
              <a:buFont typeface="Arial" pitchFamily="34" charset="0"/>
              <a:buAutoNum type="arabicPeriod"/>
            </a:pPr>
            <a:r>
              <a:rPr lang="ms-MY" altLang="ms-MY" sz="1300" dirty="0">
                <a:latin typeface="Arial" panose="020B0604020202020204" pitchFamily="34" charset="0"/>
                <a:cs typeface="Arial" panose="020B0604020202020204" pitchFamily="34" charset="0"/>
              </a:rPr>
              <a:t>Nyatakan </a:t>
            </a:r>
            <a:r>
              <a:rPr lang="ms-MY" altLang="ms-MY" sz="1300" i="1" dirty="0">
                <a:latin typeface="Arial" panose="020B0604020202020204" pitchFamily="34" charset="0"/>
                <a:cs typeface="Arial" panose="020B0604020202020204" pitchFamily="34" charset="0"/>
              </a:rPr>
              <a:t>perpetual</a:t>
            </a:r>
            <a:r>
              <a:rPr lang="ms-MY" altLang="ms-MY" sz="1300" dirty="0">
                <a:latin typeface="Arial" panose="020B0604020202020204" pitchFamily="34" charset="0"/>
                <a:cs typeface="Arial" panose="020B0604020202020204" pitchFamily="34" charset="0"/>
              </a:rPr>
              <a:t> atau </a:t>
            </a:r>
            <a:r>
              <a:rPr lang="ms-MY" altLang="ms-MY" sz="1300" i="1" dirty="0">
                <a:latin typeface="Arial" panose="020B0604020202020204" pitchFamily="34" charset="0"/>
                <a:cs typeface="Arial" panose="020B0604020202020204" pitchFamily="34" charset="0"/>
              </a:rPr>
              <a:t>subscription</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(C) PERISIAN </a:t>
            </a:r>
            <a:r>
              <a:rPr lang="en-US" sz="2600" b="1" dirty="0">
                <a:solidFill>
                  <a:schemeClr val="tx1"/>
                </a:solidFill>
                <a:latin typeface="Arial" panose="020B0604020202020204" pitchFamily="34" charset="0"/>
                <a:cs typeface="Arial" panose="020B0604020202020204" pitchFamily="34" charset="0"/>
              </a:rPr>
              <a:t>(TERMASUK PERISIAN KESELAMATAN)</a:t>
            </a:r>
            <a:endParaRPr lang="ms-MY" sz="26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3748C1B7-5A34-41BC-875D-CF642E9767A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104</a:t>
            </a:fld>
            <a:endParaRPr lang="ms-MY">
              <a:solidFill>
                <a:prstClr val="black">
                  <a:tint val="75000"/>
                </a:prstClr>
              </a:solidFill>
            </a:endParaRPr>
          </a:p>
        </p:txBody>
      </p:sp>
    </p:spTree>
    <p:extLst>
      <p:ext uri="{BB962C8B-B14F-4D97-AF65-F5344CB8AC3E}">
        <p14:creationId xmlns:p14="http://schemas.microsoft.com/office/powerpoint/2010/main" val="33673433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4576535"/>
              </p:ext>
            </p:extLst>
          </p:nvPr>
        </p:nvGraphicFramePr>
        <p:xfrm>
          <a:off x="394636" y="1484314"/>
          <a:ext cx="11232684" cy="305405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117279">
                  <a:extLst>
                    <a:ext uri="{9D8B030D-6E8A-4147-A177-3AD203B41FA5}">
                      <a16:colId xmlns:a16="http://schemas.microsoft.com/office/drawing/2014/main" val="20002"/>
                    </a:ext>
                  </a:extLst>
                </a:gridCol>
                <a:gridCol w="1588168">
                  <a:extLst>
                    <a:ext uri="{9D8B030D-6E8A-4147-A177-3AD203B41FA5}">
                      <a16:colId xmlns:a16="http://schemas.microsoft.com/office/drawing/2014/main" val="3545507069"/>
                    </a:ext>
                  </a:extLst>
                </a:gridCol>
                <a:gridCol w="1751798">
                  <a:extLst>
                    <a:ext uri="{9D8B030D-6E8A-4147-A177-3AD203B41FA5}">
                      <a16:colId xmlns:a16="http://schemas.microsoft.com/office/drawing/2014/main" val="3577712718"/>
                    </a:ext>
                  </a:extLst>
                </a:gridCol>
                <a:gridCol w="2704701">
                  <a:extLst>
                    <a:ext uri="{9D8B030D-6E8A-4147-A177-3AD203B41FA5}">
                      <a16:colId xmlns:a16="http://schemas.microsoft.com/office/drawing/2014/main" val="2831647093"/>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(D) </a:t>
                      </a:r>
                      <a:r>
                        <a:rPr lang="en-US" sz="1600" b="1" dirty="0">
                          <a:solidFill>
                            <a:srgbClr val="000000"/>
                          </a:solidFill>
                          <a:latin typeface="Arial" panose="020B0604020202020204" pitchFamily="34" charset="0"/>
                          <a:ea typeface="MS PGothic" panose="020B0600070205080204" pitchFamily="34" charset="-128"/>
                        </a:rPr>
                        <a:t>RANGKAIAN DAN PERALATAN RANGKAIAN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(D) RANGKAIAN </a:t>
                      </a:r>
                      <a:r>
                        <a:rPr lang="en-US" sz="1700" b="1" dirty="0">
                          <a:solidFill>
                            <a:srgbClr val="000000"/>
                          </a:solidFill>
                          <a:latin typeface="Arial" panose="020B0604020202020204" pitchFamily="34" charset="0"/>
                          <a:ea typeface="MS PGothic" panose="020B0600070205080204" pitchFamily="34" charset="-128"/>
                        </a:rPr>
                        <a:t>DAN PERALATAN RANGKAIAN</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XXX,XXX.XX</a:t>
                      </a:r>
                      <a:endParaRPr lang="ms-MY" sz="17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20125" y="101540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37560" y="133970"/>
            <a:ext cx="12328759"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(D) </a:t>
            </a:r>
            <a:r>
              <a:rPr lang="en-US" sz="2700" b="1" dirty="0">
                <a:solidFill>
                  <a:srgbClr val="000000"/>
                </a:solidFill>
                <a:latin typeface="Arial" panose="020B0604020202020204" pitchFamily="34" charset="0"/>
                <a:ea typeface="MS PGothic" panose="020B0600070205080204" pitchFamily="34" charset="-128"/>
              </a:rPr>
              <a:t>RANGKAIAN DAN PERALATAN RANGKAIAN</a:t>
            </a:r>
            <a:endParaRPr lang="ms-MY" sz="27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832CD422-A425-45A5-8080-DD207DCBA65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105</a:t>
            </a:fld>
            <a:endParaRPr lang="ms-MY">
              <a:solidFill>
                <a:prstClr val="black">
                  <a:tint val="75000"/>
                </a:prstClr>
              </a:solidFill>
            </a:endParaRPr>
          </a:p>
        </p:txBody>
      </p:sp>
    </p:spTree>
    <p:extLst>
      <p:ext uri="{BB962C8B-B14F-4D97-AF65-F5344CB8AC3E}">
        <p14:creationId xmlns:p14="http://schemas.microsoft.com/office/powerpoint/2010/main" val="574291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36794230"/>
              </p:ext>
            </p:extLst>
          </p:nvPr>
        </p:nvGraphicFramePr>
        <p:xfrm>
          <a:off x="580719" y="1619537"/>
          <a:ext cx="11415810" cy="3626585"/>
        </p:xfrm>
        <a:graphic>
          <a:graphicData uri="http://schemas.openxmlformats.org/drawingml/2006/table">
            <a:tbl>
              <a:tblPr firstRow="1" firstCol="1" bandRow="1">
                <a:tableStyleId>{5940675A-B579-460E-94D1-54222C63F5DA}</a:tableStyleId>
              </a:tblPr>
              <a:tblGrid>
                <a:gridCol w="760401">
                  <a:extLst>
                    <a:ext uri="{9D8B030D-6E8A-4147-A177-3AD203B41FA5}">
                      <a16:colId xmlns:a16="http://schemas.microsoft.com/office/drawing/2014/main" val="20000"/>
                    </a:ext>
                  </a:extLst>
                </a:gridCol>
                <a:gridCol w="2124751">
                  <a:extLst>
                    <a:ext uri="{9D8B030D-6E8A-4147-A177-3AD203B41FA5}">
                      <a16:colId xmlns:a16="http://schemas.microsoft.com/office/drawing/2014/main" val="439172136"/>
                    </a:ext>
                  </a:extLst>
                </a:gridCol>
                <a:gridCol w="974764">
                  <a:extLst>
                    <a:ext uri="{9D8B030D-6E8A-4147-A177-3AD203B41FA5}">
                      <a16:colId xmlns:a16="http://schemas.microsoft.com/office/drawing/2014/main" val="20002"/>
                    </a:ext>
                  </a:extLst>
                </a:gridCol>
                <a:gridCol w="1090911">
                  <a:extLst>
                    <a:ext uri="{9D8B030D-6E8A-4147-A177-3AD203B41FA5}">
                      <a16:colId xmlns:a16="http://schemas.microsoft.com/office/drawing/2014/main" val="1416810509"/>
                    </a:ext>
                  </a:extLst>
                </a:gridCol>
                <a:gridCol w="1090911">
                  <a:extLst>
                    <a:ext uri="{9D8B030D-6E8A-4147-A177-3AD203B41FA5}">
                      <a16:colId xmlns:a16="http://schemas.microsoft.com/office/drawing/2014/main" val="3274531977"/>
                    </a:ext>
                  </a:extLst>
                </a:gridCol>
                <a:gridCol w="1468251">
                  <a:extLst>
                    <a:ext uri="{9D8B030D-6E8A-4147-A177-3AD203B41FA5}">
                      <a16:colId xmlns:a16="http://schemas.microsoft.com/office/drawing/2014/main" val="2589531443"/>
                    </a:ext>
                  </a:extLst>
                </a:gridCol>
                <a:gridCol w="1470049">
                  <a:extLst>
                    <a:ext uri="{9D8B030D-6E8A-4147-A177-3AD203B41FA5}">
                      <a16:colId xmlns:a16="http://schemas.microsoft.com/office/drawing/2014/main" val="20006"/>
                    </a:ext>
                  </a:extLst>
                </a:gridCol>
                <a:gridCol w="2435772">
                  <a:extLst>
                    <a:ext uri="{9D8B030D-6E8A-4147-A177-3AD203B41FA5}">
                      <a16:colId xmlns:a16="http://schemas.microsoft.com/office/drawing/2014/main" val="2796925678"/>
                    </a:ext>
                  </a:extLst>
                </a:gridCol>
              </a:tblGrid>
              <a:tr h="3600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 HARI</a:t>
                      </a:r>
                    </a:p>
                  </a:txBody>
                  <a:tcPr marL="0" marR="0" marT="0" marB="0" anchor="ctr"/>
                </a:tc>
                <a:tc>
                  <a:txBody>
                    <a:bodyPr/>
                    <a:lstStyle/>
                    <a:p>
                      <a:pPr marL="26670"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a:t>
                      </a:r>
                      <a:r>
                        <a:rPr lang="ms-MY" sz="1600" b="1" baseline="0" noProof="0">
                          <a:solidFill>
                            <a:schemeClr val="tx1"/>
                          </a:solidFill>
                          <a:effectLst/>
                          <a:latin typeface="Arial" panose="020B0604020202020204" pitchFamily="34" charset="0"/>
                          <a:ea typeface="Times New Roman"/>
                          <a:cs typeface="Arial" panose="020B0604020202020204" pitchFamily="34" charset="0"/>
                        </a:rPr>
                        <a:t> Orang X Bil. hari)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7">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(E) PERKHIDMATAN ICT</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en-MY"/>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i="1" noProof="0">
                          <a:effectLst/>
                          <a:latin typeface="Arial" panose="020B0604020202020204" pitchFamily="34" charset="0"/>
                          <a:cs typeface="Arial" panose="020B0604020202020204" pitchFamily="34" charset="0"/>
                        </a:rPr>
                        <a:t>Conversion</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ms-MY" sz="1600" baseline="0" noProof="0">
                          <a:effectLst/>
                          <a:latin typeface="Arial" panose="020B0604020202020204" pitchFamily="34" charset="0"/>
                          <a:ea typeface="Times New Roman"/>
                          <a:cs typeface="Arial" panose="020B0604020202020204" pitchFamily="34" charset="0"/>
                        </a:rPr>
                        <a:t>X orang</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 </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kerja/aktiviti utama terlibat </a:t>
                      </a:r>
                    </a:p>
                  </a:txBody>
                  <a:tcPr/>
                </a:tc>
                <a:extLst>
                  <a:ext uri="{0D108BD9-81ED-4DB2-BD59-A6C34878D82A}">
                    <a16:rowId xmlns:a16="http://schemas.microsoft.com/office/drawing/2014/main" val="10003"/>
                  </a:ext>
                </a:extLst>
              </a:tr>
              <a:tr h="486799">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Pemasangan dan Konfigurasi</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Migrasi</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607325"/>
                  </a:ext>
                </a:extLst>
              </a:tr>
              <a:tr h="269018">
                <a:tc>
                  <a:txBody>
                    <a:bodyPr/>
                    <a:lstStyle/>
                    <a:p>
                      <a:pPr algn="ctr" fontAlgn="ctr">
                        <a:lnSpc>
                          <a:spcPts val="1570"/>
                        </a:lnSpc>
                        <a:spcAft>
                          <a:spcPts val="0"/>
                        </a:spcAft>
                      </a:pPr>
                      <a:r>
                        <a:rPr lang="ms-MY" sz="1600" noProof="0">
                          <a:effectLst/>
                          <a:latin typeface="Arial" panose="020B0604020202020204" pitchFamily="34" charset="0"/>
                          <a:ea typeface="Times New Roman"/>
                          <a:cs typeface="Arial" panose="020B0604020202020204" pitchFamily="34" charset="0"/>
                        </a:rPr>
                        <a:t>4.</a:t>
                      </a:r>
                    </a:p>
                  </a:txBody>
                  <a:tcPr marL="9523" marR="9523" marT="9524" marB="0" anchor="ctr"/>
                </a:tc>
                <a:tc>
                  <a:txBody>
                    <a:bodyPr/>
                    <a:lstStyle/>
                    <a:p>
                      <a:pPr fontAlgn="ctr">
                        <a:lnSpc>
                          <a:spcPts val="1570"/>
                        </a:lnSpc>
                        <a:spcAft>
                          <a:spcPts val="0"/>
                        </a:spcAft>
                      </a:pPr>
                      <a:r>
                        <a:rPr lang="ms-MY" sz="1600" i="1" u="none" noProof="0">
                          <a:effectLst/>
                          <a:latin typeface="Arial" panose="020B0604020202020204" pitchFamily="34" charset="0"/>
                          <a:ea typeface="Times New Roman"/>
                          <a:cs typeface="Arial" panose="020B0604020202020204" pitchFamily="34" charset="0"/>
                        </a:rPr>
                        <a:t>Resident Engineer</a:t>
                      </a:r>
                    </a:p>
                  </a:txBody>
                  <a:tcPr marL="9523" marR="9523" marT="9524"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6015009"/>
                  </a:ext>
                </a:extLst>
              </a:tr>
              <a:tr h="356693">
                <a:tc>
                  <a:txBody>
                    <a:bodyPr/>
                    <a:lstStyle/>
                    <a:p>
                      <a:pPr algn="r">
                        <a:spcAft>
                          <a:spcPts val="0"/>
                        </a:spcAft>
                      </a:pPr>
                      <a:endParaRPr lang="ms-MY" sz="1600" b="1" noProof="0">
                        <a:effectLst/>
                        <a:latin typeface="Arial" panose="020B0604020202020204" pitchFamily="34" charset="0"/>
                        <a:ea typeface="Times New Roman"/>
                        <a:cs typeface="Arial" panose="020B0604020202020204" pitchFamily="34" charset="0"/>
                      </a:endParaRPr>
                    </a:p>
                  </a:txBody>
                  <a:tcPr marL="9523" marR="9523" marT="9525" marB="0" anchor="ctr"/>
                </a:tc>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800" b="1" kern="1200" noProof="0">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ms-MY" sz="1800" b="1" kern="1200" noProof="0">
                          <a:effectLst/>
                          <a:latin typeface="Arial" panose="020B0604020202020204" pitchFamily="34" charset="0"/>
                          <a:cs typeface="Arial" panose="020B0604020202020204" pitchFamily="34" charset="0"/>
                        </a:rPr>
                        <a:t>JUMLAH (E) PERKHIDMATAN ICT</a:t>
                      </a:r>
                      <a:endParaRPr lang="ms-MY" sz="1800" b="1" noProof="0">
                        <a:solidFill>
                          <a:schemeClr val="tx1"/>
                        </a:solidFill>
                        <a:effectLst/>
                        <a:latin typeface="Arial" panose="020B0604020202020204" pitchFamily="34" charset="0"/>
                        <a:ea typeface="Times New Roman"/>
                        <a:cs typeface="Arial" panose="020B0604020202020204" pitchFamily="34" charset="0"/>
                      </a:endParaRPr>
                    </a:p>
                    <a:p>
                      <a:endParaRPr lang="ms-MY" sz="2000" noProof="0"/>
                    </a:p>
                  </a:txBody>
                  <a:tcPr marL="9523" marR="9523" marT="9525"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700" b="1"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TextBox 2"/>
          <p:cNvSpPr txBox="1"/>
          <p:nvPr/>
        </p:nvSpPr>
        <p:spPr>
          <a:xfrm>
            <a:off x="783754" y="5326032"/>
            <a:ext cx="10644027" cy="129266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Peruntukan Belanja Pembangunan bagi perkhidmatan sokongan hanya bagi tempoh 3 bulan. Kementerian/agensi hendaklah menggunakan peruntukan Belanja Mengurus bagi perkhidmatan sokongan.</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gaji/upah pekerja,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Bilangan hari bekerja = 22 hari sebulan</a:t>
            </a:r>
          </a:p>
          <a:p>
            <a:pPr marL="342900" indent="-342900">
              <a:buAutoNum type="arabicPeriod"/>
            </a:pPr>
            <a:r>
              <a:rPr lang="ms-MY" sz="1300" dirty="0">
                <a:latin typeface="Arial" panose="020B0604020202020204" pitchFamily="34" charset="0"/>
                <a:cs typeface="Arial" panose="020B0604020202020204" pitchFamily="34" charset="0"/>
              </a:rPr>
              <a:t>Aktiviti bagi setiap perkhidmatan dikemaskini pada ruangan catatan</a:t>
            </a:r>
          </a:p>
        </p:txBody>
      </p:sp>
      <p:sp>
        <p:nvSpPr>
          <p:cNvPr id="8" name="Title 1">
            <a:extLst>
              <a:ext uri="{FF2B5EF4-FFF2-40B4-BE49-F238E27FC236}">
                <a16:creationId xmlns:a16="http://schemas.microsoft.com/office/drawing/2014/main" id="{512C70DD-EF8E-4F07-9FE4-2096CF1E4E16}"/>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66EC9F33-1DAE-4AF3-BA38-387F1C38926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106</a:t>
            </a:fld>
            <a:endParaRPr lang="ms-MY">
              <a:solidFill>
                <a:prstClr val="black">
                  <a:tint val="75000"/>
                </a:prstClr>
              </a:solidFill>
            </a:endParaRPr>
          </a:p>
        </p:txBody>
      </p:sp>
    </p:spTree>
    <p:extLst>
      <p:ext uri="{BB962C8B-B14F-4D97-AF65-F5344CB8AC3E}">
        <p14:creationId xmlns:p14="http://schemas.microsoft.com/office/powerpoint/2010/main" val="965929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2706195"/>
              </p:ext>
            </p:extLst>
          </p:nvPr>
        </p:nvGraphicFramePr>
        <p:xfrm>
          <a:off x="580719" y="1181939"/>
          <a:ext cx="11190979" cy="4088704"/>
        </p:xfrm>
        <a:graphic>
          <a:graphicData uri="http://schemas.openxmlformats.org/drawingml/2006/table">
            <a:tbl>
              <a:tblPr firstRow="1" firstCol="1" bandRow="1">
                <a:tableStyleId>{5940675A-B579-460E-94D1-54222C63F5DA}</a:tableStyleId>
              </a:tblPr>
              <a:tblGrid>
                <a:gridCol w="596885">
                  <a:extLst>
                    <a:ext uri="{9D8B030D-6E8A-4147-A177-3AD203B41FA5}">
                      <a16:colId xmlns:a16="http://schemas.microsoft.com/office/drawing/2014/main" val="20000"/>
                    </a:ext>
                  </a:extLst>
                </a:gridCol>
                <a:gridCol w="3236050">
                  <a:extLst>
                    <a:ext uri="{9D8B030D-6E8A-4147-A177-3AD203B41FA5}">
                      <a16:colId xmlns:a16="http://schemas.microsoft.com/office/drawing/2014/main" val="20001"/>
                    </a:ext>
                  </a:extLst>
                </a:gridCol>
                <a:gridCol w="1962055">
                  <a:extLst>
                    <a:ext uri="{9D8B030D-6E8A-4147-A177-3AD203B41FA5}">
                      <a16:colId xmlns:a16="http://schemas.microsoft.com/office/drawing/2014/main" val="20002"/>
                    </a:ext>
                  </a:extLst>
                </a:gridCol>
                <a:gridCol w="1994995">
                  <a:extLst>
                    <a:ext uri="{9D8B030D-6E8A-4147-A177-3AD203B41FA5}">
                      <a16:colId xmlns:a16="http://schemas.microsoft.com/office/drawing/2014/main" val="20003"/>
                    </a:ext>
                  </a:extLst>
                </a:gridCol>
                <a:gridCol w="1576997">
                  <a:extLst>
                    <a:ext uri="{9D8B030D-6E8A-4147-A177-3AD203B41FA5}">
                      <a16:colId xmlns:a16="http://schemas.microsoft.com/office/drawing/2014/main" val="20004"/>
                    </a:ext>
                  </a:extLst>
                </a:gridCol>
                <a:gridCol w="1823997">
                  <a:extLst>
                    <a:ext uri="{9D8B030D-6E8A-4147-A177-3AD203B41FA5}">
                      <a16:colId xmlns:a16="http://schemas.microsoft.com/office/drawing/2014/main" val="20005"/>
                    </a:ext>
                  </a:extLst>
                </a:gridCol>
              </a:tblGrid>
              <a:tr h="504709">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319663">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kern="1200" noProof="0">
                          <a:effectLst/>
                          <a:latin typeface="Arial" panose="020B0604020202020204" pitchFamily="34" charset="0"/>
                          <a:cs typeface="Arial" panose="020B0604020202020204" pitchFamily="34" charset="0"/>
                        </a:rPr>
                        <a:t>(E) PERKHIDMATAN ICT</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1.</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i="1" kern="1200" noProof="0">
                          <a:latin typeface="Arial" panose="020B0604020202020204" pitchFamily="34" charset="0"/>
                          <a:cs typeface="Arial" panose="020B0604020202020204" pitchFamily="34" charset="0"/>
                        </a:rPr>
                        <a:t>Security Posture Assessment</a:t>
                      </a:r>
                      <a:r>
                        <a:rPr lang="ms-MY" sz="1600" i="1" kern="1200" baseline="0" noProof="0">
                          <a:latin typeface="Arial" panose="020B0604020202020204" pitchFamily="34" charset="0"/>
                          <a:cs typeface="Arial" panose="020B0604020202020204" pitchFamily="34" charset="0"/>
                        </a:rPr>
                        <a:t> </a:t>
                      </a:r>
                      <a:r>
                        <a:rPr lang="ms-MY" sz="1600" kern="1200" baseline="0" noProof="0">
                          <a:latin typeface="Arial" panose="020B0604020202020204" pitchFamily="34" charset="0"/>
                          <a:cs typeface="Arial" panose="020B0604020202020204" pitchFamily="34" charset="0"/>
                        </a:rPr>
                        <a:t>(</a:t>
                      </a:r>
                      <a:r>
                        <a:rPr lang="ms-MY" sz="1600" kern="1200" noProof="0">
                          <a:latin typeface="Arial" panose="020B0604020202020204" pitchFamily="34" charset="0"/>
                          <a:cs typeface="Arial" panose="020B0604020202020204" pitchFamily="34" charset="0"/>
                        </a:rPr>
                        <a:t>SPA</a:t>
                      </a:r>
                      <a:r>
                        <a:rPr lang="ms-MY" sz="1600" kern="1200" baseline="0" noProof="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baseline="0" noProof="0">
                          <a:latin typeface="Arial" panose="020B0604020202020204" pitchFamily="34" charset="0"/>
                          <a:cs typeface="Arial" panose="020B0604020202020204" pitchFamily="34" charset="0"/>
                        </a:rPr>
                        <a:t>(senaraikan aktiviti utama)</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51435" marR="51435" marT="0" marB="0"/>
                </a:tc>
                <a:extLst>
                  <a:ext uri="{0D108BD9-81ED-4DB2-BD59-A6C34878D82A}">
                    <a16:rowId xmlns:a16="http://schemas.microsoft.com/office/drawing/2014/main" val="10002"/>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2.</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Program </a:t>
                      </a:r>
                      <a:r>
                        <a:rPr lang="ms-MY" sz="1600" i="1" kern="1200" noProof="0">
                          <a:latin typeface="Arial" panose="020B0604020202020204" pitchFamily="34" charset="0"/>
                          <a:cs typeface="Arial" panose="020B0604020202020204" pitchFamily="34" charset="0"/>
                        </a:rPr>
                        <a:t>Change Management </a:t>
                      </a:r>
                      <a:r>
                        <a:rPr lang="ms-MY" sz="1600" kern="1200" noProof="0">
                          <a:latin typeface="Arial" panose="020B0604020202020204" pitchFamily="34" charset="0"/>
                          <a:cs typeface="Arial" panose="020B0604020202020204" pitchFamily="34" charset="0"/>
                        </a:rPr>
                        <a:t>(termasuk latihan)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noProof="0">
                          <a:latin typeface="Arial" panose="020B0604020202020204" pitchFamily="34" charset="0"/>
                          <a:cs typeface="Arial" panose="020B0604020202020204" pitchFamily="34" charset="0"/>
                        </a:rPr>
                        <a:t>Program </a:t>
                      </a:r>
                      <a:r>
                        <a:rPr lang="ms-MY" sz="1600" i="1" kern="1200" baseline="0" noProof="0">
                          <a:latin typeface="Arial" panose="020B0604020202020204" pitchFamily="34" charset="0"/>
                          <a:cs typeface="Arial" panose="020B0604020202020204" pitchFamily="34" charset="0"/>
                        </a:rPr>
                        <a:t>Change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baseline="0" noProof="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Latihan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noProof="0">
                        <a:latin typeface="Arial" panose="020B0604020202020204" pitchFamily="34" charset="0"/>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val="10003"/>
                  </a:ext>
                </a:extLst>
              </a:tr>
              <a:tr h="27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gridSpan="3">
                  <a:txBody>
                    <a:bodyPr/>
                    <a:lstStyle/>
                    <a:p>
                      <a:pPr algn="r"/>
                      <a:r>
                        <a:rPr lang="ms-MY" sz="1800" b="1" noProof="0" dirty="0">
                          <a:latin typeface="Arial" panose="020B0604020202020204" pitchFamily="34" charset="0"/>
                          <a:cs typeface="Arial" panose="020B0604020202020204" pitchFamily="34" charset="0"/>
                        </a:rPr>
                        <a:t>JUMLAH (E) PERKHIDMATAN ICT</a:t>
                      </a:r>
                    </a:p>
                  </a:txBody>
                  <a:tcPr marL="51435" marR="51435" marT="0"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MY" sz="1400"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tc hMerge="1">
                  <a:txBody>
                    <a:bodyPr/>
                    <a:lstStyle/>
                    <a:p>
                      <a:pPr algn="r"/>
                      <a:r>
                        <a:rPr lang="ms-MY" sz="1600" b="1" dirty="0">
                          <a:latin typeface="Arial" panose="020B0604020202020204" pitchFamily="34" charset="0"/>
                          <a:cs typeface="Arial" panose="020B0604020202020204" pitchFamily="34" charset="0"/>
                        </a:rPr>
                        <a:t>JUMLAH PERKHIDMATAN ICT</a:t>
                      </a: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kern="1200" noProof="0">
                          <a:latin typeface="Arial" panose="020B0604020202020204" pitchFamily="34" charset="0"/>
                          <a:cs typeface="Arial" panose="020B0604020202020204" pitchFamily="34" charset="0"/>
                        </a:rPr>
                        <a:t>XXX,XXX.XX</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bwMode="auto">
          <a:xfrm>
            <a:off x="783754" y="69099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6" name="TextBox 5"/>
          <p:cNvSpPr txBox="1"/>
          <p:nvPr/>
        </p:nvSpPr>
        <p:spPr>
          <a:xfrm>
            <a:off x="644727" y="5799857"/>
            <a:ext cx="10644027" cy="89255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kepada kerja dan aktiviti,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Sekiranya harga dalam 1 lot, perlu menyenaraikan aktiviti utama yang dilaksanakan</a:t>
            </a:r>
          </a:p>
          <a:p>
            <a:pPr marL="342900" indent="-342900">
              <a:buAutoNum type="arabicPeriod"/>
            </a:pPr>
            <a:endParaRPr lang="en-MY" sz="13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BB0135-B1BB-4214-8126-C2C69297A6A2}"/>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5498733F-717E-469F-A25B-D32AF9B8B898}"/>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107</a:t>
            </a:fld>
            <a:endParaRPr lang="ms-MY">
              <a:solidFill>
                <a:prstClr val="black">
                  <a:tint val="75000"/>
                </a:prstClr>
              </a:solidFill>
            </a:endParaRPr>
          </a:p>
        </p:txBody>
      </p:sp>
    </p:spTree>
    <p:extLst>
      <p:ext uri="{BB962C8B-B14F-4D97-AF65-F5344CB8AC3E}">
        <p14:creationId xmlns:p14="http://schemas.microsoft.com/office/powerpoint/2010/main" val="13335408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75456712"/>
              </p:ext>
            </p:extLst>
          </p:nvPr>
        </p:nvGraphicFramePr>
        <p:xfrm>
          <a:off x="642581" y="1423124"/>
          <a:ext cx="10844466" cy="3353146"/>
        </p:xfrm>
        <a:graphic>
          <a:graphicData uri="http://schemas.openxmlformats.org/drawingml/2006/table">
            <a:tbl>
              <a:tblPr firstRow="1" firstCol="1" bandRow="1">
                <a:tableStyleId>{5940675A-B579-460E-94D1-54222C63F5DA}</a:tableStyleId>
              </a:tblPr>
              <a:tblGrid>
                <a:gridCol w="548232">
                  <a:extLst>
                    <a:ext uri="{9D8B030D-6E8A-4147-A177-3AD203B41FA5}">
                      <a16:colId xmlns:a16="http://schemas.microsoft.com/office/drawing/2014/main" val="20000"/>
                    </a:ext>
                  </a:extLst>
                </a:gridCol>
                <a:gridCol w="2268163">
                  <a:extLst>
                    <a:ext uri="{9D8B030D-6E8A-4147-A177-3AD203B41FA5}">
                      <a16:colId xmlns:a16="http://schemas.microsoft.com/office/drawing/2014/main" val="20001"/>
                    </a:ext>
                  </a:extLst>
                </a:gridCol>
                <a:gridCol w="1536498">
                  <a:extLst>
                    <a:ext uri="{9D8B030D-6E8A-4147-A177-3AD203B41FA5}">
                      <a16:colId xmlns:a16="http://schemas.microsoft.com/office/drawing/2014/main" val="20002"/>
                    </a:ext>
                  </a:extLst>
                </a:gridCol>
                <a:gridCol w="1538778">
                  <a:extLst>
                    <a:ext uri="{9D8B030D-6E8A-4147-A177-3AD203B41FA5}">
                      <a16:colId xmlns:a16="http://schemas.microsoft.com/office/drawing/2014/main" val="20003"/>
                    </a:ext>
                  </a:extLst>
                </a:gridCol>
                <a:gridCol w="1733465">
                  <a:extLst>
                    <a:ext uri="{9D8B030D-6E8A-4147-A177-3AD203B41FA5}">
                      <a16:colId xmlns:a16="http://schemas.microsoft.com/office/drawing/2014/main" val="20005"/>
                    </a:ext>
                  </a:extLst>
                </a:gridCol>
                <a:gridCol w="1609665">
                  <a:extLst>
                    <a:ext uri="{9D8B030D-6E8A-4147-A177-3AD203B41FA5}">
                      <a16:colId xmlns:a16="http://schemas.microsoft.com/office/drawing/2014/main" val="20006"/>
                    </a:ext>
                  </a:extLst>
                </a:gridCol>
                <a:gridCol w="1609665">
                  <a:extLst>
                    <a:ext uri="{9D8B030D-6E8A-4147-A177-3AD203B41FA5}">
                      <a16:colId xmlns:a16="http://schemas.microsoft.com/office/drawing/2014/main" val="691171336"/>
                    </a:ext>
                  </a:extLst>
                </a:gridCol>
              </a:tblGrid>
              <a:tr h="792088">
                <a:tc>
                  <a:txBody>
                    <a:bodyPr/>
                    <a:lstStyle/>
                    <a:p>
                      <a:pPr marL="90170" algn="l">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BILANGAN</a:t>
                      </a:r>
                      <a:r>
                        <a:rPr lang="ms-MY" sz="1600" b="1" baseline="0" noProof="0">
                          <a:effectLst/>
                          <a:latin typeface="Arial" panose="020B0604020202020204" pitchFamily="34" charset="0"/>
                          <a:cs typeface="Arial" panose="020B0604020202020204" pitchFamily="34" charset="0"/>
                        </a:rPr>
                        <a:t> </a:t>
                      </a:r>
                      <a:r>
                        <a:rPr lang="ms-MY" sz="1600" b="1" noProof="0">
                          <a:effectLst/>
                          <a:latin typeface="Arial" panose="020B0604020202020204" pitchFamily="34" charset="0"/>
                          <a:cs typeface="Arial" panose="020B0604020202020204" pitchFamily="34" charset="0"/>
                        </a:rPr>
                        <a:t>PESERTA </a:t>
                      </a:r>
                      <a:r>
                        <a:rPr lang="ms-MY" sz="1600" b="1" baseline="0" noProof="0">
                          <a:effectLst/>
                          <a:latin typeface="Arial" panose="020B0604020202020204" pitchFamily="34" charset="0"/>
                          <a:cs typeface="Arial" panose="020B0604020202020204" pitchFamily="34" charset="0"/>
                        </a:rPr>
                        <a:t> (PER </a:t>
                      </a:r>
                      <a:r>
                        <a:rPr lang="ms-MY" sz="1600" b="1" noProof="0">
                          <a:effectLst/>
                          <a:latin typeface="Arial" panose="020B0604020202020204" pitchFamily="34" charset="0"/>
                          <a:cs typeface="Arial" panose="020B0604020202020204" pitchFamily="34" charset="0"/>
                        </a:rPr>
                        <a:t>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(PER 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PER PAX</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baseline="0" noProof="0">
                          <a:effectLst/>
                          <a:latin typeface="Arial" panose="020B0604020202020204" pitchFamily="34" charset="0"/>
                          <a:cs typeface="Arial" panose="020B0604020202020204" pitchFamily="34" charset="0"/>
                        </a:rPr>
                        <a:t>d = a * 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(2b(i)) LATIHAN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r>
                        <a:rPr lang="ms-MY" sz="1600" u="none" strike="noStrike" noProof="0">
                          <a:solidFill>
                            <a:schemeClr val="tx1"/>
                          </a:solidFill>
                          <a:effectLst/>
                          <a:latin typeface="Arial" panose="020B0604020202020204" pitchFamily="34" charset="0"/>
                          <a:cs typeface="Arial" panose="020B0604020202020204" pitchFamily="34" charset="0"/>
                        </a:rPr>
                        <a:t>Nyatakan</a:t>
                      </a:r>
                      <a:r>
                        <a:rPr lang="ms-MY" sz="1600" u="none" strike="noStrike" baseline="0" noProof="0">
                          <a:solidFill>
                            <a:schemeClr val="tx1"/>
                          </a:solidFill>
                          <a:effectLst/>
                          <a:latin typeface="Arial" panose="020B0604020202020204" pitchFamily="34" charset="0"/>
                          <a:cs typeface="Arial" panose="020B0604020202020204" pitchFamily="34" charset="0"/>
                        </a:rPr>
                        <a:t> bilangan hari bagi setiap sesi</a:t>
                      </a:r>
                      <a:endParaRPr lang="ms-MY" sz="1600" b="0" i="0" u="none" strike="noStrike" noProof="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4.</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69018">
                <a:tc gridSpan="5">
                  <a:txBody>
                    <a:bodyPr/>
                    <a:lstStyle/>
                    <a:p>
                      <a:pPr algn="r"/>
                      <a:r>
                        <a:rPr lang="ms-MY" sz="1600" b="1" noProof="0">
                          <a:latin typeface="Arial" panose="020B0604020202020204" pitchFamily="34" charset="0"/>
                          <a:cs typeface="Arial" panose="020B0604020202020204" pitchFamily="34" charset="0"/>
                        </a:rPr>
                        <a:t>JUMLAH</a:t>
                      </a:r>
                    </a:p>
                  </a:txBody>
                  <a:tcPr marL="9523" marR="9523" marT="9524" marB="0" anchor="ctr"/>
                </a:tc>
                <a:tc hMerge="1">
                  <a:txBody>
                    <a:bodyPr/>
                    <a:lstStyle/>
                    <a:p>
                      <a:pPr algn="r"/>
                      <a:r>
                        <a:rPr lang="ms-MY" sz="1600" b="1" dirty="0">
                          <a:latin typeface="Arial" panose="020B0604020202020204" pitchFamily="34" charset="0"/>
                          <a:cs typeface="Arial" panose="020B0604020202020204" pitchFamily="34" charset="0"/>
                        </a:rPr>
                        <a:t>JUMLAH</a:t>
                      </a:r>
                    </a:p>
                  </a:txBody>
                  <a:tcPr marL="9523" marR="9523" marT="9524" marB="0" anchor="ctr"/>
                </a:tc>
                <a:tc hMerge="1">
                  <a:txBody>
                    <a:bodyPr/>
                    <a:lstStyle/>
                    <a:p>
                      <a:pPr algn="l"/>
                      <a:endParaRPr lang="ms-MY" sz="1400" dirty="0"/>
                    </a:p>
                  </a:txBody>
                  <a:tcPr marL="9523" marR="9523" marT="9525" marB="0" anchor="ctr"/>
                </a:tc>
                <a:tc hMerge="1">
                  <a:txBody>
                    <a:bodyPr/>
                    <a:lstStyle/>
                    <a:p>
                      <a:pPr algn="l"/>
                      <a:endParaRPr lang="ms-MY" sz="1400"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b="1"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4110152"/>
                  </a:ext>
                </a:extLst>
              </a:tr>
            </a:tbl>
          </a:graphicData>
        </a:graphic>
      </p:graphicFrame>
      <p:sp>
        <p:nvSpPr>
          <p:cNvPr id="9" name="TextBox 8"/>
          <p:cNvSpPr txBox="1"/>
          <p:nvPr/>
        </p:nvSpPr>
        <p:spPr>
          <a:xfrm>
            <a:off x="783754" y="5589057"/>
            <a:ext cx="10789920"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melibatkan persijilan atau dikira secara per pax </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8" name="Text Placeholder 10">
            <a:extLst>
              <a:ext uri="{FF2B5EF4-FFF2-40B4-BE49-F238E27FC236}">
                <a16:creationId xmlns:a16="http://schemas.microsoft.com/office/drawing/2014/main" id="{2A6FF01B-F632-4812-B606-6EBF9ADA5735}"/>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02CBE051-7C90-484C-88C5-9830358E4E2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108</a:t>
            </a:fld>
            <a:endParaRPr lang="ms-MY">
              <a:solidFill>
                <a:prstClr val="black">
                  <a:tint val="75000"/>
                </a:prstClr>
              </a:solidFill>
            </a:endParaRPr>
          </a:p>
        </p:txBody>
      </p:sp>
    </p:spTree>
    <p:extLst>
      <p:ext uri="{BB962C8B-B14F-4D97-AF65-F5344CB8AC3E}">
        <p14:creationId xmlns:p14="http://schemas.microsoft.com/office/powerpoint/2010/main" val="2590591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96067511"/>
              </p:ext>
            </p:extLst>
          </p:nvPr>
        </p:nvGraphicFramePr>
        <p:xfrm>
          <a:off x="542262" y="1540375"/>
          <a:ext cx="10951532" cy="2976767"/>
        </p:xfrm>
        <a:graphic>
          <a:graphicData uri="http://schemas.openxmlformats.org/drawingml/2006/table">
            <a:tbl>
              <a:tblPr firstRow="1" firstCol="1" bandRow="1">
                <a:tableStyleId>{5940675A-B579-460E-94D1-54222C63F5DA}</a:tableStyleId>
              </a:tblPr>
              <a:tblGrid>
                <a:gridCol w="564127">
                  <a:extLst>
                    <a:ext uri="{9D8B030D-6E8A-4147-A177-3AD203B41FA5}">
                      <a16:colId xmlns:a16="http://schemas.microsoft.com/office/drawing/2014/main" val="20000"/>
                    </a:ext>
                  </a:extLst>
                </a:gridCol>
                <a:gridCol w="2333930">
                  <a:extLst>
                    <a:ext uri="{9D8B030D-6E8A-4147-A177-3AD203B41FA5}">
                      <a16:colId xmlns:a16="http://schemas.microsoft.com/office/drawing/2014/main" val="20001"/>
                    </a:ext>
                  </a:extLst>
                </a:gridCol>
                <a:gridCol w="1581049">
                  <a:extLst>
                    <a:ext uri="{9D8B030D-6E8A-4147-A177-3AD203B41FA5}">
                      <a16:colId xmlns:a16="http://schemas.microsoft.com/office/drawing/2014/main" val="20002"/>
                    </a:ext>
                  </a:extLst>
                </a:gridCol>
                <a:gridCol w="1376025">
                  <a:extLst>
                    <a:ext uri="{9D8B030D-6E8A-4147-A177-3AD203B41FA5}">
                      <a16:colId xmlns:a16="http://schemas.microsoft.com/office/drawing/2014/main" val="20004"/>
                    </a:ext>
                  </a:extLst>
                </a:gridCol>
                <a:gridCol w="1783727">
                  <a:extLst>
                    <a:ext uri="{9D8B030D-6E8A-4147-A177-3AD203B41FA5}">
                      <a16:colId xmlns:a16="http://schemas.microsoft.com/office/drawing/2014/main" val="20005"/>
                    </a:ext>
                  </a:extLst>
                </a:gridCol>
                <a:gridCol w="1656337">
                  <a:extLst>
                    <a:ext uri="{9D8B030D-6E8A-4147-A177-3AD203B41FA5}">
                      <a16:colId xmlns:a16="http://schemas.microsoft.com/office/drawing/2014/main" val="20006"/>
                    </a:ext>
                  </a:extLst>
                </a:gridCol>
                <a:gridCol w="1656337">
                  <a:extLst>
                    <a:ext uri="{9D8B030D-6E8A-4147-A177-3AD203B41FA5}">
                      <a16:colId xmlns:a16="http://schemas.microsoft.com/office/drawing/2014/main" val="1730332795"/>
                    </a:ext>
                  </a:extLst>
                </a:gridCol>
              </a:tblGrid>
              <a:tr h="92367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a:t>
                      </a:r>
                      <a:r>
                        <a:rPr lang="ms-MY" sz="1600" b="1" baseline="0" dirty="0">
                          <a:effectLst/>
                          <a:latin typeface="Arial" panose="020B0604020202020204" pitchFamily="34" charset="0"/>
                          <a:cs typeface="Arial" panose="020B0604020202020204" pitchFamily="34" charset="0"/>
                        </a:rPr>
                        <a:t> </a:t>
                      </a:r>
                      <a:r>
                        <a:rPr lang="ms-MY" sz="1600" b="1" dirty="0">
                          <a:effectLst/>
                          <a:latin typeface="Arial" panose="020B0604020202020204" pitchFamily="34" charset="0"/>
                          <a:cs typeface="Arial" panose="020B0604020202020204" pitchFamily="34" charset="0"/>
                        </a:rPr>
                        <a:t>PESERTA </a:t>
                      </a:r>
                      <a:r>
                        <a:rPr lang="ms-MY" sz="1600" b="1" baseline="0" dirty="0">
                          <a:effectLst/>
                          <a:latin typeface="Arial" panose="020B0604020202020204" pitchFamily="34" charset="0"/>
                          <a:cs typeface="Arial" panose="020B0604020202020204" pitchFamily="34" charset="0"/>
                        </a:rPr>
                        <a:t> (PER </a:t>
                      </a:r>
                      <a:r>
                        <a:rPr lang="ms-MY" sz="1600" b="1" dirty="0">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 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(b)</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PER SESI</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d = b * 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306223">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(2b(ii)) LATIHAN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326242">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292995"/>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4845"/>
                  </a:ext>
                </a:extLst>
              </a:tr>
              <a:tr h="344540">
                <a:tc>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4">
                  <a:txBody>
                    <a:bodyPr/>
                    <a:lstStyle/>
                    <a:p>
                      <a:pPr algn="r">
                        <a:spcAft>
                          <a:spcPts val="0"/>
                        </a:spcAft>
                      </a:pPr>
                      <a:r>
                        <a:rPr lang="ms-MY" sz="1600"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231901"/>
                  </a:ext>
                </a:extLst>
              </a:tr>
              <a:tr h="293617">
                <a:tc gridSpan="5">
                  <a:txBody>
                    <a:bodyPr/>
                    <a:lstStyle/>
                    <a:p>
                      <a:pPr algn="r">
                        <a:spcAft>
                          <a:spcPts val="0"/>
                        </a:spcAft>
                      </a:pPr>
                      <a:r>
                        <a:rPr lang="ms-MY" sz="1600" b="1" dirty="0">
                          <a:effectLst/>
                          <a:latin typeface="Arial" panose="020B0604020202020204" pitchFamily="34" charset="0"/>
                          <a:cs typeface="Arial" panose="020B0604020202020204" pitchFamily="34" charset="0"/>
                        </a:rPr>
                        <a:t>JUMLAH KESELURUHAN (2b) LATIHAN </a:t>
                      </a:r>
                    </a:p>
                  </a:txBody>
                  <a:tcPr marL="9523" marR="9523" marT="9525" marB="0" anchor="ctr"/>
                </a:tc>
                <a:tc hMerge="1">
                  <a:txBody>
                    <a:bodyPr/>
                    <a:lstStyle/>
                    <a:p>
                      <a:pPr algn="r">
                        <a:spcAft>
                          <a:spcPts val="0"/>
                        </a:spcAft>
                      </a:pPr>
                      <a:endParaRPr lang="ms-MY" sz="1600" b="1" dirty="0">
                        <a:effectLst/>
                        <a:latin typeface="Arial" panose="020B0604020202020204" pitchFamily="34" charset="0"/>
                        <a:cs typeface="Arial" panose="020B0604020202020204" pitchFamily="34" charset="0"/>
                      </a:endParaRPr>
                    </a:p>
                    <a:p>
                      <a:pPr algn="r">
                        <a:spcAft>
                          <a:spcPts val="0"/>
                        </a:spcAft>
                      </a:pPr>
                      <a:r>
                        <a:rPr lang="ms-MY" sz="1600" b="1"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342333"/>
                  </a:ext>
                </a:extLst>
              </a:tr>
            </a:tbl>
          </a:graphicData>
        </a:graphic>
      </p:graphicFrame>
      <p:sp>
        <p:nvSpPr>
          <p:cNvPr id="9" name="TextBox 8"/>
          <p:cNvSpPr txBox="1"/>
          <p:nvPr/>
        </p:nvSpPr>
        <p:spPr>
          <a:xfrm>
            <a:off x="783754" y="5317625"/>
            <a:ext cx="10414533"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mengikut sesi seperti Taklimat / Bengkel</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10" name="Text Placeholder 10">
            <a:extLst>
              <a:ext uri="{FF2B5EF4-FFF2-40B4-BE49-F238E27FC236}">
                <a16:creationId xmlns:a16="http://schemas.microsoft.com/office/drawing/2014/main" id="{4223C0AA-CD32-4006-BEEC-8E562C2780A5}"/>
              </a:ext>
            </a:extLst>
          </p:cNvPr>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12" name="Text Placeholder 10">
            <a:extLst>
              <a:ext uri="{FF2B5EF4-FFF2-40B4-BE49-F238E27FC236}">
                <a16:creationId xmlns:a16="http://schemas.microsoft.com/office/drawing/2014/main" id="{68A00E41-45AD-4646-A47C-A4B7799EB3EF}"/>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3" name="Slide Number Placeholder 2">
            <a:extLst>
              <a:ext uri="{FF2B5EF4-FFF2-40B4-BE49-F238E27FC236}">
                <a16:creationId xmlns:a16="http://schemas.microsoft.com/office/drawing/2014/main" id="{D787A993-96C3-4453-901F-887172AC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109</a:t>
            </a:fld>
            <a:endParaRPr lang="ms-MY">
              <a:solidFill>
                <a:prstClr val="black">
                  <a:tint val="75000"/>
                </a:prstClr>
              </a:solidFill>
            </a:endParaRPr>
          </a:p>
        </p:txBody>
      </p:sp>
    </p:spTree>
    <p:extLst>
      <p:ext uri="{BB962C8B-B14F-4D97-AF65-F5344CB8AC3E}">
        <p14:creationId xmlns:p14="http://schemas.microsoft.com/office/powerpoint/2010/main" val="359465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extLst>
              <p:ext uri="{D42A27DB-BD31-4B8C-83A1-F6EECF244321}">
                <p14:modId xmlns:p14="http://schemas.microsoft.com/office/powerpoint/2010/main" val="2570970846"/>
              </p:ext>
            </p:extLst>
          </p:nvPr>
        </p:nvGraphicFramePr>
        <p:xfrm>
          <a:off x="223561" y="320498"/>
          <a:ext cx="11924372" cy="6542983"/>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a:solidFill>
                            <a:schemeClr val="tx1"/>
                          </a:solidFill>
                          <a:latin typeface="Arial" panose="020B0604020202020204" pitchFamily="34" charset="0"/>
                          <a:ea typeface="+mn-ea"/>
                          <a:cs typeface="Arial" panose="020B0604020202020204" pitchFamily="34" charset="0"/>
                        </a:rPr>
                        <a:t>Commercial off-the-shelf </a:t>
                      </a:r>
                      <a:r>
                        <a:rPr lang="ms-MY" sz="1100" noProof="0">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indent="0" algn="l">
                        <a:buFont typeface="+mj-lt"/>
                        <a:buNone/>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dirty="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endParaRPr lang="ms-MY" sz="11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 peningkatan/ pembangunan semula sistem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434FABAE-5BBD-4DD4-90D3-AFE2A78693B6}"/>
              </a:ext>
            </a:extLst>
          </p:cNvPr>
          <p:cNvSpPr txBox="1">
            <a:spLocks/>
          </p:cNvSpPr>
          <p:nvPr/>
        </p:nvSpPr>
        <p:spPr>
          <a:xfrm>
            <a:off x="9404733" y="646955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3668210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74174335"/>
              </p:ext>
            </p:extLst>
          </p:nvPr>
        </p:nvGraphicFramePr>
        <p:xfrm>
          <a:off x="316831" y="1110162"/>
          <a:ext cx="11661809" cy="324357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dirty="0">
                          <a:effectLst/>
                          <a:latin typeface="Arial" panose="020B0604020202020204" pitchFamily="34" charset="0"/>
                          <a:cs typeface="Arial" panose="020B0604020202020204" pitchFamily="34" charset="0"/>
                        </a:rPr>
                        <a:t>KUANTITI </a:t>
                      </a:r>
                      <a:r>
                        <a:rPr lang="ms-MY" sz="1400" dirty="0">
                          <a:solidFill>
                            <a:schemeClr val="tx1"/>
                          </a:solidFill>
                          <a:effectLst/>
                          <a:latin typeface="Arial" panose="020B0604020202020204" pitchFamily="34" charset="0"/>
                          <a:cs typeface="Arial" panose="020B0604020202020204" pitchFamily="34" charset="0"/>
                        </a:rPr>
                        <a:t>[a]</a:t>
                      </a:r>
                      <a:endParaRPr lang="en-MY" sz="1400" dirty="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[c]=[a]x[b]x12</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dirty="0">
                          <a:solidFill>
                            <a:schemeClr val="tx1"/>
                          </a:solidFill>
                          <a:effectLst/>
                          <a:latin typeface="Arial" panose="020B0604020202020204" pitchFamily="34" charset="0"/>
                          <a:cs typeface="Arial" panose="020B0604020202020204" pitchFamily="34" charset="0"/>
                        </a:rPr>
                        <a:t>[d]=[a]x[b]</a:t>
                      </a:r>
                      <a:r>
                        <a:rPr lang="ms-MY" sz="1200" dirty="0">
                          <a:solidFill>
                            <a:schemeClr val="tx1"/>
                          </a:solidFill>
                          <a:effectLst/>
                          <a:latin typeface="Arial" panose="020B0604020202020204" pitchFamily="34" charset="0"/>
                          <a:cs typeface="Arial" panose="020B0604020202020204" pitchFamily="34" charset="0"/>
                        </a:rPr>
                        <a:t>x[XX bulan]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kern="1200" noProof="0" dirty="0">
                          <a:solidFill>
                            <a:schemeClr val="dk1"/>
                          </a:solidFill>
                          <a:effectLst/>
                          <a:latin typeface="Arial" panose="020B0604020202020204" pitchFamily="34" charset="0"/>
                          <a:ea typeface="+mn-ea"/>
                          <a:cs typeface="Arial" panose="020B0604020202020204" pitchFamily="34" charset="0"/>
                        </a:rPr>
                        <a:t>XXXXXXX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dirty="0">
                          <a:effectLst/>
                          <a:latin typeface="Arial" panose="020B0604020202020204" pitchFamily="34" charset="0"/>
                          <a:cs typeface="Arial" panose="020B0604020202020204" pitchFamily="34" charset="0"/>
                        </a:rPr>
                        <a:t>JUMLAH </a:t>
                      </a: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en-MY" sz="140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Slide Number Placeholder 2">
            <a:extLst>
              <a:ext uri="{FF2B5EF4-FFF2-40B4-BE49-F238E27FC236}">
                <a16:creationId xmlns:a16="http://schemas.microsoft.com/office/drawing/2014/main" id="{1E681D97-39D0-40EC-896E-BDCD915FB8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110</a:t>
            </a:fld>
            <a:endParaRPr lang="ms-MY">
              <a:solidFill>
                <a:prstClr val="black">
                  <a:tint val="75000"/>
                </a:prstClr>
              </a:solidFill>
            </a:endParaRPr>
          </a:p>
        </p:txBody>
      </p:sp>
    </p:spTree>
    <p:extLst>
      <p:ext uri="{BB962C8B-B14F-4D97-AF65-F5344CB8AC3E}">
        <p14:creationId xmlns:p14="http://schemas.microsoft.com/office/powerpoint/2010/main" val="3296601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852793585"/>
              </p:ext>
            </p:extLst>
          </p:nvPr>
        </p:nvGraphicFramePr>
        <p:xfrm>
          <a:off x="316831" y="1110162"/>
          <a:ext cx="11661809" cy="367029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noProof="0">
                          <a:effectLst/>
                          <a:latin typeface="Arial" panose="020B0604020202020204" pitchFamily="34" charset="0"/>
                          <a:cs typeface="Arial" panose="020B0604020202020204" pitchFamily="34" charset="0"/>
                        </a:rPr>
                        <a:t>KUANTITI </a:t>
                      </a:r>
                      <a:r>
                        <a:rPr lang="ms-MY" sz="1400" noProof="0">
                          <a:solidFill>
                            <a:schemeClr val="tx1"/>
                          </a:solidFill>
                          <a:effectLst/>
                          <a:latin typeface="Arial" panose="020B0604020202020204" pitchFamily="34" charset="0"/>
                          <a:cs typeface="Arial" panose="020B0604020202020204" pitchFamily="34" charset="0"/>
                        </a:rPr>
                        <a:t>[a]</a:t>
                      </a:r>
                      <a:endParaRPr lang="ms-MY" sz="1400" noProof="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[b]</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[c]=[a]x[b]x12</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solidFill>
                            <a:schemeClr val="tx1"/>
                          </a:solidFill>
                          <a:effectLst/>
                          <a:latin typeface="Arial" panose="020B0604020202020204" pitchFamily="34" charset="0"/>
                          <a:cs typeface="Arial" panose="020B0604020202020204" pitchFamily="34" charset="0"/>
                        </a:rPr>
                        <a:t>[d]=[a]x[b]</a:t>
                      </a:r>
                      <a:r>
                        <a:rPr lang="ms-MY" sz="1200" noProof="0">
                          <a:solidFill>
                            <a:schemeClr val="tx1"/>
                          </a:solidFill>
                          <a:effectLst/>
                          <a:latin typeface="Arial" panose="020B0604020202020204" pitchFamily="34" charset="0"/>
                          <a:cs typeface="Arial" panose="020B0604020202020204" pitchFamily="34" charset="0"/>
                        </a:rPr>
                        <a:t>x[XX bulan]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p>
                      <a:pPr marL="96837" indent="0" algn="just" fontAlgn="ctr">
                        <a:buFont typeface="+mj-lt"/>
                        <a:buNone/>
                      </a:pPr>
                      <a:r>
                        <a:rPr lang="ms-MY" sz="1400" u="sng" strike="noStrike" noProof="0" dirty="0">
                          <a:solidFill>
                            <a:schemeClr val="tx1"/>
                          </a:solidFill>
                          <a:effectLst/>
                          <a:latin typeface="Arial" panose="020B0604020202020204" pitchFamily="34" charset="0"/>
                          <a:cs typeface="Arial" panose="020B0604020202020204" pitchFamily="34" charset="0"/>
                        </a:rPr>
                        <a:t>Maklumat Perisian</a:t>
                      </a:r>
                    </a:p>
                    <a:p>
                      <a:pPr marL="96837" indent="0" algn="just" fontAlgn="ctr">
                        <a:buFont typeface="+mj-lt"/>
                        <a:buNone/>
                      </a:pPr>
                      <a:r>
                        <a:rPr lang="ms-MY" sz="1400" u="none" strike="noStrike" noProof="0" dirty="0">
                          <a:solidFill>
                            <a:schemeClr val="tx1"/>
                          </a:solidFill>
                          <a:effectLst/>
                          <a:latin typeface="Arial" panose="020B0604020202020204" pitchFamily="34" charset="0"/>
                          <a:cs typeface="Arial" panose="020B0604020202020204" pitchFamily="34" charset="0"/>
                        </a:rPr>
                        <a:t>xxxx</a:t>
                      </a: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a:effectLst/>
                          <a:latin typeface="Arial" panose="020B0604020202020204" pitchFamily="34" charset="0"/>
                          <a:cs typeface="Arial" panose="020B0604020202020204" pitchFamily="34" charset="0"/>
                        </a:rPr>
                        <a:t>JUMLAH </a:t>
                      </a: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111</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TextBox 7">
            <a:extLst>
              <a:ext uri="{FF2B5EF4-FFF2-40B4-BE49-F238E27FC236}">
                <a16:creationId xmlns:a16="http://schemas.microsoft.com/office/drawing/2014/main" id="{4FC34684-A889-4266-8AE2-BF61A6AF044D}"/>
              </a:ext>
            </a:extLst>
          </p:cNvPr>
          <p:cNvSpPr txBox="1"/>
          <p:nvPr/>
        </p:nvSpPr>
        <p:spPr>
          <a:xfrm>
            <a:off x="8596491" y="21901"/>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23514935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487340"/>
              </p:ext>
            </p:extLst>
          </p:nvPr>
        </p:nvGraphicFramePr>
        <p:xfrm>
          <a:off x="808522" y="1484314"/>
          <a:ext cx="10545279" cy="3935713"/>
        </p:xfrm>
        <a:graphic>
          <a:graphicData uri="http://schemas.openxmlformats.org/drawingml/2006/table">
            <a:tbl>
              <a:tblPr firstRow="1" firstCol="1" bandRow="1">
                <a:tableStyleId>{5940675A-B579-460E-94D1-54222C63F5DA}</a:tableStyleId>
              </a:tblPr>
              <a:tblGrid>
                <a:gridCol w="562444">
                  <a:extLst>
                    <a:ext uri="{9D8B030D-6E8A-4147-A177-3AD203B41FA5}">
                      <a16:colId xmlns:a16="http://schemas.microsoft.com/office/drawing/2014/main" val="20000"/>
                    </a:ext>
                  </a:extLst>
                </a:gridCol>
                <a:gridCol w="3259177">
                  <a:extLst>
                    <a:ext uri="{9D8B030D-6E8A-4147-A177-3AD203B41FA5}">
                      <a16:colId xmlns:a16="http://schemas.microsoft.com/office/drawing/2014/main" val="20001"/>
                    </a:ext>
                  </a:extLst>
                </a:gridCol>
                <a:gridCol w="1225399">
                  <a:extLst>
                    <a:ext uri="{9D8B030D-6E8A-4147-A177-3AD203B41FA5}">
                      <a16:colId xmlns:a16="http://schemas.microsoft.com/office/drawing/2014/main" val="20002"/>
                    </a:ext>
                  </a:extLst>
                </a:gridCol>
                <a:gridCol w="1687331">
                  <a:extLst>
                    <a:ext uri="{9D8B030D-6E8A-4147-A177-3AD203B41FA5}">
                      <a16:colId xmlns:a16="http://schemas.microsoft.com/office/drawing/2014/main" val="20003"/>
                    </a:ext>
                  </a:extLst>
                </a:gridCol>
                <a:gridCol w="1905464">
                  <a:extLst>
                    <a:ext uri="{9D8B030D-6E8A-4147-A177-3AD203B41FA5}">
                      <a16:colId xmlns:a16="http://schemas.microsoft.com/office/drawing/2014/main" val="20004"/>
                    </a:ext>
                  </a:extLst>
                </a:gridCol>
                <a:gridCol w="1905464">
                  <a:extLst>
                    <a:ext uri="{9D8B030D-6E8A-4147-A177-3AD203B41FA5}">
                      <a16:colId xmlns:a16="http://schemas.microsoft.com/office/drawing/2014/main" val="3240951534"/>
                    </a:ext>
                  </a:extLst>
                </a:gridCol>
              </a:tblGrid>
              <a:tr h="74125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7" marB="0" anchor="ctr"/>
                </a:tc>
                <a:extLst>
                  <a:ext uri="{0D108BD9-81ED-4DB2-BD59-A6C34878D82A}">
                    <a16:rowId xmlns:a16="http://schemas.microsoft.com/office/drawing/2014/main" val="10000"/>
                  </a:ext>
                </a:extLst>
              </a:tr>
              <a:tr h="55739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a:t>
                      </a:r>
                      <a:r>
                        <a:rPr lang="ms-MY" sz="1600" b="1" baseline="0" dirty="0">
                          <a:latin typeface="Arial" panose="020B0604020202020204" pitchFamily="34" charset="0"/>
                          <a:cs typeface="Arial" panose="020B0604020202020204" pitchFamily="34" charset="0"/>
                        </a:rPr>
                        <a:t> </a:t>
                      </a:r>
                      <a:r>
                        <a:rPr lang="ms-MY" sz="1600" b="1" dirty="0">
                          <a:latin typeface="Arial" panose="020B0604020202020204" pitchFamily="34" charset="0"/>
                          <a:cs typeface="Arial" panose="020B0604020202020204" pitchFamily="34" charset="0"/>
                        </a:rPr>
                        <a:t>Perkakasan Bukan ICT / fizikal / M&amp;E yang menyokong  projek ICT</a:t>
                      </a:r>
                    </a:p>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7"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extLst>
                  <a:ext uri="{0D108BD9-81ED-4DB2-BD59-A6C34878D82A}">
                    <a16:rowId xmlns:a16="http://schemas.microsoft.com/office/drawing/2014/main" val="10001"/>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2.</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4910">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ii. Perkhidmatan Bukan ICT / fizikal / M&amp;E yang menyokong  projek ICT</a:t>
                      </a:r>
                    </a:p>
                  </a:txBody>
                  <a:tcPr marL="9523" marR="9523" marT="9527" marB="0" anchor="ctr"/>
                </a:tc>
                <a:tc hMerge="1">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523" marR="9523" marT="9527" marB="0" anchor="ctr"/>
                </a:tc>
                <a:extLst>
                  <a:ext uri="{0D108BD9-81ED-4DB2-BD59-A6C34878D82A}">
                    <a16:rowId xmlns:a16="http://schemas.microsoft.com/office/drawing/2014/main" val="1446666338"/>
                  </a:ext>
                </a:extLst>
              </a:tr>
              <a:tr h="258877">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4.</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130">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(F) </a:t>
                      </a:r>
                      <a:r>
                        <a:rPr lang="fi-FI" sz="1700" b="1" dirty="0">
                          <a:solidFill>
                            <a:srgbClr val="000000"/>
                          </a:solidFill>
                          <a:latin typeface="Arial" panose="020B0604020202020204" pitchFamily="34" charset="0"/>
                          <a:ea typeface="MS PGothic" panose="020B0600070205080204" pitchFamily="34" charset="-128"/>
                        </a:rPr>
                        <a:t>PERKAKASAN/ </a:t>
                      </a:r>
                      <a:r>
                        <a:rPr lang="en-US" sz="1700" b="1" dirty="0">
                          <a:solidFill>
                            <a:srgbClr val="000000"/>
                          </a:solidFill>
                          <a:latin typeface="Arial" panose="020B0604020202020204" pitchFamily="34" charset="0"/>
                          <a:ea typeface="MS PGothic" panose="020B0600070205080204" pitchFamily="34" charset="-128"/>
                        </a:rPr>
                        <a:t>PERKHIDMATAN BUKAN ICT </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XXX,XXX.XX</a:t>
                      </a:r>
                      <a:endParaRPr lang="ms-MY" sz="18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838200" y="5686371"/>
            <a:ext cx="8421088" cy="692497"/>
          </a:xfrm>
          <a:prstGeom prst="rect">
            <a:avLst/>
          </a:prstGeom>
          <a:noFill/>
        </p:spPr>
        <p:txBody>
          <a:bodyPr wrap="non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1. Format ini hanya untuk perkakasan dan perkhidmatan bukan ICT / fizikal / M&amp;E yang menyokong  projek ICT</a:t>
            </a:r>
          </a:p>
          <a:p>
            <a:r>
              <a:rPr lang="ms-MY" sz="1300" dirty="0">
                <a:latin typeface="Arial" panose="020B0604020202020204" pitchFamily="34" charset="0"/>
                <a:cs typeface="Arial" panose="020B0604020202020204" pitchFamily="34" charset="0"/>
              </a:rPr>
              <a:t>2. Perkakasan bukan ICT / fizikal / M&amp;E yang tidak menyokong  projek ICT tidak akan dinilai dalam JTISA</a:t>
            </a:r>
          </a:p>
        </p:txBody>
      </p:sp>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261257" y="136525"/>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(F) PERKAKASAN/ </a:t>
            </a:r>
            <a:r>
              <a:rPr lang="en-US" sz="2700" b="1" dirty="0">
                <a:solidFill>
                  <a:srgbClr val="000000"/>
                </a:solidFill>
                <a:latin typeface="Arial" panose="020B0604020202020204" pitchFamily="34" charset="0"/>
                <a:ea typeface="MS PGothic" panose="020B0600070205080204" pitchFamily="34" charset="-128"/>
              </a:rPr>
              <a:t>PERKHIDMATAN BUKAN ICT </a:t>
            </a:r>
            <a:endParaRPr lang="ms-MY" sz="2700" b="1" dirty="0">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5DC98C21-D011-4FAC-8044-FD986693027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112</a:t>
            </a:fld>
            <a:endParaRPr lang="ms-MY">
              <a:solidFill>
                <a:prstClr val="black">
                  <a:tint val="75000"/>
                </a:prstClr>
              </a:solidFill>
            </a:endParaRPr>
          </a:p>
        </p:txBody>
      </p:sp>
    </p:spTree>
    <p:extLst>
      <p:ext uri="{BB962C8B-B14F-4D97-AF65-F5344CB8AC3E}">
        <p14:creationId xmlns:p14="http://schemas.microsoft.com/office/powerpoint/2010/main" val="97431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576944" y="2422525"/>
            <a:ext cx="10515600" cy="1616075"/>
          </a:xfrm>
        </p:spPr>
        <p:txBody>
          <a:bodyPr>
            <a:normAutofit fontScale="90000"/>
          </a:bodyPr>
          <a:lstStyle/>
          <a:p>
            <a:pPr algn="ctr"/>
            <a:r>
              <a:rPr lang="sv-SE" dirty="0">
                <a:latin typeface="Arial" panose="020B0604020202020204" pitchFamily="34" charset="0"/>
                <a:cs typeface="Arial" panose="020B0604020202020204" pitchFamily="34" charset="0"/>
              </a:rPr>
              <a:t>MAKLUMAT PERUNTUKAN LANGGANAN PERKHIDMATAN PENGKOMPUTERAN AWAN</a:t>
            </a:r>
            <a:br>
              <a:rPr lang="sv-SE" i="1" dirty="0"/>
            </a:br>
            <a:br>
              <a:rPr lang="sv-SE" i="1" dirty="0"/>
            </a:br>
            <a:endParaRPr lang="en-MY" i="1" dirty="0">
              <a:solidFill>
                <a:srgbClr val="0070C0"/>
              </a:solidFill>
            </a:endParaRPr>
          </a:p>
        </p:txBody>
      </p:sp>
      <p:sp>
        <p:nvSpPr>
          <p:cNvPr id="3" name="TextBox 2">
            <a:extLst>
              <a:ext uri="{FF2B5EF4-FFF2-40B4-BE49-F238E27FC236}">
                <a16:creationId xmlns:a16="http://schemas.microsoft.com/office/drawing/2014/main" id="{E3E7C633-8C77-4F4F-8230-F19132BBBAEB}"/>
              </a:ext>
            </a:extLst>
          </p:cNvPr>
          <p:cNvSpPr txBox="1"/>
          <p:nvPr/>
        </p:nvSpPr>
        <p:spPr>
          <a:xfrm>
            <a:off x="794327" y="5052291"/>
            <a:ext cx="9671237"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Mohon </a:t>
            </a:r>
            <a:r>
              <a:rPr lang="en-US" sz="1300" dirty="0" err="1">
                <a:latin typeface="Arial" panose="020B0604020202020204" pitchFamily="34" charset="0"/>
                <a:cs typeface="Arial" panose="020B0604020202020204" pitchFamily="34" charset="0"/>
              </a:rPr>
              <a:t>sertakan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minit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mesyuarat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persetujuan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kelulusan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menggunakan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peruntukan</a:t>
            </a:r>
            <a:r>
              <a:rPr lang="en-US" sz="1300" dirty="0">
                <a:latin typeface="Arial" panose="020B0604020202020204" pitchFamily="34" charset="0"/>
                <a:cs typeface="Arial" panose="020B0604020202020204" pitchFamily="34" charset="0"/>
              </a:rPr>
              <a:t> JDN (</a:t>
            </a:r>
            <a:r>
              <a:rPr lang="en-US" sz="1300" dirty="0" err="1">
                <a:latin typeface="Arial" panose="020B0604020202020204" pitchFamily="34" charset="0"/>
                <a:cs typeface="Arial" panose="020B0604020202020204" pitchFamily="34" charset="0"/>
              </a:rPr>
              <a:t>jika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terlibat</a:t>
            </a:r>
            <a:r>
              <a:rPr lang="en-US" sz="1300" dirty="0">
                <a:latin typeface="Arial" panose="020B0604020202020204" pitchFamily="34" charset="0"/>
                <a:cs typeface="Arial" panose="020B0604020202020204" pitchFamily="34" charset="0"/>
              </a:rPr>
              <a:t>) </a:t>
            </a:r>
          </a:p>
        </p:txBody>
      </p:sp>
      <p:sp>
        <p:nvSpPr>
          <p:cNvPr id="5" name="Slide Number Placeholder 2">
            <a:extLst>
              <a:ext uri="{FF2B5EF4-FFF2-40B4-BE49-F238E27FC236}">
                <a16:creationId xmlns:a16="http://schemas.microsoft.com/office/drawing/2014/main" id="{F3569A97-49E1-49C0-A90B-EFD7EFA7B2E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113</a:t>
            </a:fld>
            <a:endParaRPr lang="ms-MY">
              <a:solidFill>
                <a:prstClr val="black">
                  <a:tint val="75000"/>
                </a:prstClr>
              </a:solidFill>
            </a:endParaRPr>
          </a:p>
        </p:txBody>
      </p:sp>
    </p:spTree>
    <p:extLst>
      <p:ext uri="{BB962C8B-B14F-4D97-AF65-F5344CB8AC3E}">
        <p14:creationId xmlns:p14="http://schemas.microsoft.com/office/powerpoint/2010/main" val="2892576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1"/>
          <p:cNvSpPr>
            <a:spLocks noGrp="1"/>
          </p:cNvSpPr>
          <p:nvPr>
            <p:ph type="sldNum" sz="quarter" idx="4294967295"/>
          </p:nvPr>
        </p:nvSpPr>
        <p:spPr>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fld id="{5B152EFD-E38C-4FF9-A1CE-B62A6A2449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Calibri"/>
                <a:cs typeface="Arial" panose="020B0604020202020204" pitchFamily="34" charset="0"/>
                <a:sym typeface="Calibri"/>
              </a:rPr>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t>114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Calibri"/>
              <a:cs typeface="Arial" panose="020B0604020202020204" pitchFamily="34" charset="0"/>
              <a:sym typeface="Calibri"/>
            </a:endParaRPr>
          </a:p>
        </p:txBody>
      </p:sp>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925286" y="2422525"/>
            <a:ext cx="10515600" cy="1616075"/>
          </a:xfrm>
        </p:spPr>
        <p:txBody>
          <a:bodyPr>
            <a:normAutofit fontScale="90000"/>
          </a:bodyPr>
          <a:lstStyle/>
          <a:p>
            <a:pPr algn="ctr"/>
            <a:r>
              <a:rPr lang="sv-SE" dirty="0"/>
              <a:t>MAKLUMAT PERUNTUKAN LANGGANAN PERKHIDMATAN PENGKOMPUTERAN AWAN</a:t>
            </a:r>
            <a:br>
              <a:rPr lang="sv-SE" i="1" dirty="0"/>
            </a:br>
            <a:br>
              <a:rPr lang="sv-SE" i="1" dirty="0"/>
            </a:br>
            <a:r>
              <a:rPr lang="ms-MY" sz="3600" i="1" dirty="0">
                <a:solidFill>
                  <a:srgbClr val="0070C0"/>
                </a:solidFill>
              </a:rPr>
              <a:t>(Ditampung sepenuhnya oleh JDN berdasarkan </a:t>
            </a:r>
            <a:br>
              <a:rPr lang="ms-MY" sz="3600" i="1" dirty="0">
                <a:solidFill>
                  <a:srgbClr val="0070C0"/>
                </a:solidFill>
              </a:rPr>
            </a:br>
            <a:r>
              <a:rPr lang="ms-MY" sz="3600" dirty="0">
                <a:solidFill>
                  <a:srgbClr val="0070C0"/>
                </a:solidFill>
                <a:latin typeface="Arial" panose="020B0604020202020204" pitchFamily="34" charset="0"/>
              </a:rPr>
              <a:t>Minit Mesyuarat Permohonan Perkhidmatan MyGovCloud@PDSA Bagi xxxxxxxx</a:t>
            </a:r>
            <a:br>
              <a:rPr lang="ms-MY" sz="3600" baseline="0" dirty="0">
                <a:solidFill>
                  <a:srgbClr val="0070C0"/>
                </a:solidFill>
                <a:latin typeface="+mn-lt"/>
                <a:cs typeface="+mn-cs"/>
              </a:rPr>
            </a:br>
            <a:r>
              <a:rPr lang="ms-MY" sz="3600" baseline="0" dirty="0">
                <a:solidFill>
                  <a:srgbClr val="0070C0"/>
                </a:solidFill>
                <a:latin typeface="Arial" panose="020B0604020202020204" pitchFamily="34" charset="0"/>
                <a:cs typeface="Arial" panose="020B0604020202020204" pitchFamily="34" charset="0"/>
              </a:rPr>
              <a:t>(Rujuk Lampiran X))</a:t>
            </a:r>
            <a:endParaRPr lang="ms-MY" i="1" dirty="0">
              <a:solidFill>
                <a:srgbClr val="0070C0"/>
              </a:solidFill>
            </a:endParaRPr>
          </a:p>
        </p:txBody>
      </p:sp>
    </p:spTree>
    <p:extLst>
      <p:ext uri="{BB962C8B-B14F-4D97-AF65-F5344CB8AC3E}">
        <p14:creationId xmlns:p14="http://schemas.microsoft.com/office/powerpoint/2010/main" val="2645696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0120395"/>
              </p:ext>
            </p:extLst>
          </p:nvPr>
        </p:nvGraphicFramePr>
        <p:xfrm>
          <a:off x="493406" y="1399684"/>
          <a:ext cx="11400648" cy="4513019"/>
        </p:xfrm>
        <a:graphic>
          <a:graphicData uri="http://schemas.openxmlformats.org/drawingml/2006/table">
            <a:tbl>
              <a:tblPr firstRow="1" bandRow="1">
                <a:tableStyleId>{5940675A-B579-460E-94D1-54222C63F5DA}</a:tableStyleId>
              </a:tblPr>
              <a:tblGrid>
                <a:gridCol w="1008305">
                  <a:extLst>
                    <a:ext uri="{9D8B030D-6E8A-4147-A177-3AD203B41FA5}">
                      <a16:colId xmlns:a16="http://schemas.microsoft.com/office/drawing/2014/main" val="20000"/>
                    </a:ext>
                  </a:extLst>
                </a:gridCol>
                <a:gridCol w="7384033">
                  <a:extLst>
                    <a:ext uri="{9D8B030D-6E8A-4147-A177-3AD203B41FA5}">
                      <a16:colId xmlns:a16="http://schemas.microsoft.com/office/drawing/2014/main" val="20001"/>
                    </a:ext>
                  </a:extLst>
                </a:gridCol>
                <a:gridCol w="3008310">
                  <a:extLst>
                    <a:ext uri="{9D8B030D-6E8A-4147-A177-3AD203B41FA5}">
                      <a16:colId xmlns:a16="http://schemas.microsoft.com/office/drawing/2014/main" val="20002"/>
                    </a:ext>
                  </a:extLst>
                </a:gridCol>
              </a:tblGrid>
              <a:tr h="635616">
                <a:tc>
                  <a:txBody>
                    <a:bodyPr/>
                    <a:lstStyle/>
                    <a:p>
                      <a:pPr algn="ctr"/>
                      <a:r>
                        <a:rPr lang="en-US" sz="1600" b="1" dirty="0">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extLst>
                  <a:ext uri="{0D108BD9-81ED-4DB2-BD59-A6C34878D82A}">
                    <a16:rowId xmlns:a16="http://schemas.microsoft.com/office/drawing/2014/main" val="10000"/>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INFRASTRUKTUR (IaaS)</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mn-lt"/>
                      </a:endParaRPr>
                    </a:p>
                  </a:txBody>
                  <a:tcPr marL="7620" marR="90000" marT="7620" marB="0" anchor="ctr"/>
                </a:tc>
                <a:extLst>
                  <a:ext uri="{0D108BD9-81ED-4DB2-BD59-A6C34878D82A}">
                    <a16:rowId xmlns:a16="http://schemas.microsoft.com/office/drawing/2014/main" val="10001"/>
                  </a:ext>
                </a:extLst>
              </a:tr>
              <a:tr h="379369">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dirty="0">
                          <a:solidFill>
                            <a:schemeClr val="tx1"/>
                          </a:solidFill>
                          <a:latin typeface="Arial" panose="020B0604020202020204" pitchFamily="34" charset="0"/>
                          <a:cs typeface="Arial" panose="020B0604020202020204" pitchFamily="34" charset="0"/>
                        </a:rPr>
                        <a:t>B.</a:t>
                      </a:r>
                    </a:p>
                  </a:txBody>
                  <a:tcPr marL="91448" marR="91448" anchor="ctr"/>
                </a:tc>
                <a:tc>
                  <a:txBody>
                    <a:bodyPr/>
                    <a:lstStyle/>
                    <a:p>
                      <a:r>
                        <a:rPr lang="ms-MY" sz="1600" b="1" dirty="0">
                          <a:solidFill>
                            <a:schemeClr val="tx1"/>
                          </a:solidFill>
                          <a:latin typeface="Arial" panose="020B0604020202020204" pitchFamily="34" charset="0"/>
                          <a:cs typeface="Arial" panose="020B0604020202020204" pitchFamily="34" charset="0"/>
                        </a:rPr>
                        <a:t>PLATFORM (PaaS)</a:t>
                      </a:r>
                    </a:p>
                  </a:txBody>
                  <a:tcPr marL="91448" marR="91448" anchor="ctr"/>
                </a:tc>
                <a:tc>
                  <a:txBody>
                    <a:bodyPr/>
                    <a:lstStyle/>
                    <a:p>
                      <a:pPr algn="r" rtl="0"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2"/>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C.</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3"/>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D1.</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noFill/>
                  </a:tcPr>
                </a:tc>
                <a:extLst>
                  <a:ext uri="{0D108BD9-81ED-4DB2-BD59-A6C34878D82A}">
                    <a16:rowId xmlns:a16="http://schemas.microsoft.com/office/drawing/2014/main" val="395076381"/>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D2.</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solidFill>
                      <a:schemeClr val="bg1"/>
                    </a:solidFill>
                  </a:tcPr>
                </a:tc>
                <a:extLst>
                  <a:ext uri="{0D108BD9-81ED-4DB2-BD59-A6C34878D82A}">
                    <a16:rowId xmlns:a16="http://schemas.microsoft.com/office/drawing/2014/main" val="3693498483"/>
                  </a:ext>
                </a:extLst>
              </a:tr>
              <a:tr h="48886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kern="1200" dirty="0">
                          <a:solidFill>
                            <a:schemeClr val="tx1"/>
                          </a:solidFill>
                          <a:latin typeface="Arial" panose="020B0604020202020204" pitchFamily="34" charset="0"/>
                          <a:ea typeface="+mn-ea"/>
                          <a:cs typeface="Arial" panose="020B0604020202020204" pitchFamily="34" charset="0"/>
                        </a:rPr>
                        <a:t>E.</a:t>
                      </a:r>
                    </a:p>
                  </a:txBody>
                  <a:tcPr marL="91448" marR="9144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PERKHIDMATAN ICT (</a:t>
                      </a:r>
                      <a:r>
                        <a:rPr lang="ms-MY" sz="1600" b="1" dirty="0">
                          <a:solidFill>
                            <a:schemeClr val="tx1"/>
                          </a:solidFill>
                          <a:latin typeface="Arial" panose="020B0604020202020204" pitchFamily="34" charset="0"/>
                          <a:cs typeface="Arial" panose="020B0604020202020204" pitchFamily="34" charset="0"/>
                        </a:rPr>
                        <a:t>PERKHIDMATAN PROFESSIONAL/ MANAGED SERVICES FEE</a:t>
                      </a:r>
                      <a:r>
                        <a:rPr lang="en-US" sz="1600" b="1" kern="1200" dirty="0">
                          <a:solidFill>
                            <a:schemeClr val="tx1"/>
                          </a:solidFill>
                          <a:latin typeface="Arial" panose="020B0604020202020204" pitchFamily="34" charset="0"/>
                          <a:ea typeface="+mn-ea"/>
                          <a:cs typeface="Arial" panose="020B0604020202020204" pitchFamily="34" charset="0"/>
                        </a:rPr>
                        <a:t>)</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9"/>
                  </a:ext>
                </a:extLst>
              </a:tr>
              <a:tr h="358594">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F.</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indent="0" algn="just">
                        <a:spcBef>
                          <a:spcPts val="0"/>
                        </a:spcBef>
                        <a:buFont typeface="+mj-lt"/>
                        <a:buNone/>
                        <a:defRPr/>
                      </a:pPr>
                      <a:r>
                        <a:rPr lang="ms-MY" sz="1600" b="1" dirty="0">
                          <a:solidFill>
                            <a:schemeClr val="tx1"/>
                          </a:solidFill>
                          <a:latin typeface="Arial" panose="020B0604020202020204" pitchFamily="34" charset="0"/>
                          <a:cs typeface="Arial" panose="020B0604020202020204" pitchFamily="34" charset="0"/>
                        </a:rPr>
                        <a:t>LAIN-LAIN</a:t>
                      </a:r>
                      <a:endParaRPr lang="ms-MY" sz="1600" strike="sngStrike"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6"/>
                  </a:ext>
                </a:extLst>
              </a:tr>
              <a:tr h="370840">
                <a:tc>
                  <a:txBody>
                    <a:bodyPr/>
                    <a:lstStyle/>
                    <a:p>
                      <a:pPr algn="ct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solidFill>
                            <a:schemeClr val="tx1"/>
                          </a:solidFill>
                          <a:latin typeface="Arial" panose="020B0604020202020204" pitchFamily="34" charset="0"/>
                          <a:cs typeface="Arial" panose="020B0604020202020204" pitchFamily="34" charset="0"/>
                        </a:rPr>
                        <a:t>JUMLAH</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b"/>
                      <a:endParaRPr lang="en-MY" sz="1600" b="1" i="0" u="none" strike="noStrike" dirty="0">
                        <a:solidFill>
                          <a:srgbClr val="000000"/>
                        </a:solidFill>
                        <a:effectLst/>
                        <a:latin typeface="Arial" panose="020B0604020202020204" pitchFamily="34" charset="0"/>
                      </a:endParaRPr>
                    </a:p>
                  </a:txBody>
                  <a:tcPr marL="0" marR="90000" marT="0" marB="0" anchor="ctr">
                    <a:solidFill>
                      <a:schemeClr val="bg1"/>
                    </a:solidFill>
                  </a:tcPr>
                </a:tc>
                <a:extLst>
                  <a:ext uri="{0D108BD9-81ED-4DB2-BD59-A6C34878D82A}">
                    <a16:rowId xmlns:a16="http://schemas.microsoft.com/office/drawing/2014/main" val="10007"/>
                  </a:ext>
                </a:extLst>
              </a:tr>
              <a:tr h="252276">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a:t>
                      </a:r>
                      <a:r>
                        <a:rPr lang="en-US" sz="1600" b="1" u="none" strike="noStrike" dirty="0">
                          <a:effectLst/>
                          <a:latin typeface="Arial" panose="020B0604020202020204" pitchFamily="34" charset="0"/>
                          <a:cs typeface="Arial" panose="020B0604020202020204" pitchFamily="34" charset="0"/>
                        </a:rPr>
                        <a:t>(SST)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rtl="0"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3378245601"/>
                  </a:ext>
                </a:extLst>
              </a:tr>
              <a:tr h="370840">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326572" y="945297"/>
            <a:ext cx="11542162" cy="74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RINGKASAN PERUNTUKAN</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5" name="Text Placeholder 10">
            <a:extLst>
              <a:ext uri="{FF2B5EF4-FFF2-40B4-BE49-F238E27FC236}">
                <a16:creationId xmlns:a16="http://schemas.microsoft.com/office/drawing/2014/main" id="{12639D4A-47DD-4F3D-BBD2-998D723F6704}"/>
              </a:ext>
            </a:extLst>
          </p:cNvPr>
          <p:cNvSpPr txBox="1">
            <a:spLocks/>
          </p:cNvSpPr>
          <p:nvPr/>
        </p:nvSpPr>
        <p:spPr>
          <a:xfrm>
            <a:off x="261257" y="83967"/>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a:t>
            </a:r>
            <a:r>
              <a:rPr kumimoji="0" lang="fi-FI"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PERINCIAN KOS: (G) </a:t>
            </a:r>
            <a:r>
              <a:rPr kumimoji="0" lang="en-US" altLang="ko-KR" sz="2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PERKHIDMATAN PENGKOMPUTERAN AWAN</a:t>
            </a:r>
            <a:endPar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B768E5A1-E621-4EC8-A653-527B1FA3424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115</a:t>
            </a:fld>
            <a:endParaRPr lang="ms-MY">
              <a:solidFill>
                <a:prstClr val="black">
                  <a:tint val="75000"/>
                </a:prstClr>
              </a:solidFill>
            </a:endParaRPr>
          </a:p>
        </p:txBody>
      </p:sp>
    </p:spTree>
    <p:extLst>
      <p:ext uri="{BB962C8B-B14F-4D97-AF65-F5344CB8AC3E}">
        <p14:creationId xmlns:p14="http://schemas.microsoft.com/office/powerpoint/2010/main" val="1478562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5554438"/>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(G-A) INFRASTRUKTUR (IaaS)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l" fontAlgn="b"/>
                      <a:r>
                        <a:rPr lang="en-US" sz="1400" b="1" i="0" u="none" strike="noStrike" dirty="0">
                          <a:solidFill>
                            <a:srgbClr val="000000"/>
                          </a:solidFill>
                          <a:effectLst/>
                          <a:latin typeface="Arial" panose="020B0604020202020204" pitchFamily="34" charset="0"/>
                        </a:rPr>
                        <a:t>XXXXX</a:t>
                      </a:r>
                      <a:endParaRPr lang="en-MY" sz="14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2348984167"/>
                  </a:ext>
                </a:extLst>
              </a:tr>
              <a:tr h="874305">
                <a:tc>
                  <a:txBody>
                    <a:bodyPr/>
                    <a:lstStyle/>
                    <a:p>
                      <a:pPr algn="ctr" fontAlgn="ctr"/>
                      <a:r>
                        <a:rPr lang="en-MY" sz="1400" b="0" i="0" u="none" strike="noStrike"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2"/>
                  </a:ext>
                </a:extLst>
              </a:tr>
              <a:tr h="874305">
                <a:tc>
                  <a:txBody>
                    <a:bodyPr/>
                    <a:lstStyle/>
                    <a:p>
                      <a:pPr algn="ctr" fontAlgn="ctr"/>
                      <a:r>
                        <a:rPr lang="en-MY" sz="1400" b="0" i="0" u="none" strike="noStrike" dirty="0">
                          <a:solidFill>
                            <a:srgbClr val="000000"/>
                          </a:solidFill>
                          <a:effectLst/>
                          <a:latin typeface="Arial" panose="020B0604020202020204" pitchFamily="34" charset="0"/>
                        </a:rPr>
                        <a:t>2.</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3"/>
                  </a:ext>
                </a:extLst>
              </a:tr>
              <a:tr h="874305">
                <a:tc>
                  <a:txBody>
                    <a:bodyPr/>
                    <a:lstStyle/>
                    <a:p>
                      <a:pPr algn="ctr" fontAlgn="ctr"/>
                      <a:r>
                        <a:rPr lang="en-MY" sz="1400" b="0" i="0" u="none" strike="noStrike"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endParaRPr lang="en-MY" sz="1400" b="0" i="0" u="none" strike="noStrike">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en-MY" sz="1600" b="1" i="0" u="none" strike="noStrike" dirty="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en-MY" sz="1200" b="1" i="0" u="none" strike="noStrike" dirty="0">
                          <a:solidFill>
                            <a:srgbClr val="000000"/>
                          </a:solidFill>
                          <a:effectLst/>
                          <a:latin typeface="+mn-lt"/>
                        </a:rPr>
                        <a:t>X,XXX,XXX.XX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 (G-A)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6B835CF-AE77-41CB-8EBE-C276097D6BA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116</a:t>
            </a:fld>
            <a:endParaRPr lang="ms-MY">
              <a:solidFill>
                <a:prstClr val="black">
                  <a:tint val="75000"/>
                </a:prstClr>
              </a:solidFill>
            </a:endParaRPr>
          </a:p>
        </p:txBody>
      </p:sp>
    </p:spTree>
    <p:extLst>
      <p:ext uri="{BB962C8B-B14F-4D97-AF65-F5344CB8AC3E}">
        <p14:creationId xmlns:p14="http://schemas.microsoft.com/office/powerpoint/2010/main" val="20305688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1308534"/>
              </p:ext>
            </p:extLst>
          </p:nvPr>
        </p:nvGraphicFramePr>
        <p:xfrm>
          <a:off x="342900" y="885599"/>
          <a:ext cx="11506200" cy="4394516"/>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(G-A) INFRASTRUKTUR (IaaS)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l" fontAlgn="b"/>
                      <a:r>
                        <a:rPr lang="ms-MY" sz="1400" b="1" i="0" u="none" strike="noStrike" noProof="0">
                          <a:solidFill>
                            <a:srgbClr val="000000"/>
                          </a:solidFill>
                          <a:effectLst/>
                          <a:latin typeface="Arial" panose="020B0604020202020204" pitchFamily="34" charset="0"/>
                        </a:rPr>
                        <a:t>XXXXX</a:t>
                      </a: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r" fontAlgn="ctr"/>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tc>
                  <a:txBody>
                    <a:bodyPr/>
                    <a:lstStyle/>
                    <a:p>
                      <a:pPr algn="r" fontAlgn="t"/>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extLst>
                  <a:ext uri="{0D108BD9-81ED-4DB2-BD59-A6C34878D82A}">
                    <a16:rowId xmlns:a16="http://schemas.microsoft.com/office/drawing/2014/main" val="2348984167"/>
                  </a:ext>
                </a:extLst>
              </a:tr>
              <a:tr h="874305">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 </a:t>
                      </a:r>
                    </a:p>
                  </a:txBody>
                  <a:tcPr marL="7620" marR="90000" marT="7620" marB="0"/>
                </a:tc>
                <a:tc>
                  <a:txBody>
                    <a:bodyPr/>
                    <a:lstStyle/>
                    <a:p>
                      <a:pPr algn="r" fontAlgn="t"/>
                      <a:r>
                        <a:rPr lang="ms-MY" sz="1400" b="0" i="0" u="none" strike="noStrike" noProof="0" dirty="0">
                          <a:solidFill>
                            <a:srgbClr val="000000"/>
                          </a:solidFill>
                          <a:effectLst/>
                          <a:latin typeface="Arial" panose="020B0604020202020204" pitchFamily="34" charset="0"/>
                        </a:rPr>
                        <a:t>(lampiran Katalog CFA – m/s 4)</a:t>
                      </a:r>
                    </a:p>
                    <a:p>
                      <a:pPr algn="r" fontAlgn="t"/>
                      <a:endParaRPr lang="ms-MY" sz="1400" b="0" i="0" u="none" strike="noStrike" noProof="0" dirty="0">
                        <a:solidFill>
                          <a:srgbClr val="000000"/>
                        </a:solidFill>
                        <a:effectLst/>
                        <a:latin typeface="Arial" panose="020B0604020202020204" pitchFamily="34" charset="0"/>
                      </a:endParaRPr>
                    </a:p>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perkhidmatan pengkomputeran awan</a:t>
                      </a:r>
                    </a:p>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2"/>
                  </a:ext>
                </a:extLst>
              </a:tr>
              <a:tr h="874305">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2</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a:t>
                      </a:r>
                    </a:p>
                  </a:txBody>
                  <a:tcPr marL="7620" marR="90000" marT="7620" marB="0"/>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3"/>
                  </a:ext>
                </a:extLst>
              </a:tr>
              <a:tr h="874305">
                <a:tc>
                  <a:txBody>
                    <a:bodyPr/>
                    <a:lstStyle/>
                    <a:p>
                      <a:pPr algn="ctr" fontAlgn="ctr"/>
                      <a:r>
                        <a:rPr lang="ms-MY" sz="1400" b="0" i="0" u="none" strike="noStrike" noProof="0"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r>
                        <a:rPr lang="ms-MY" sz="1400" b="0" i="1" u="none" strike="noStrike" noProof="0" dirty="0">
                          <a:solidFill>
                            <a:srgbClr val="000000"/>
                          </a:solidFill>
                          <a:effectLst/>
                          <a:latin typeface="Arial" panose="020B0604020202020204" pitchFamily="34" charset="0"/>
                        </a:rPr>
                        <a:t>App Server 3</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Elastic Cloud Server - m6.6xlarge.8 | 24vCPUs</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 192GB | linux</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System Disk - Ultra-High IO | 150 GB</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X.XX/ jam</a:t>
                      </a:r>
                    </a:p>
                  </a:txBody>
                  <a:tcPr marL="7620" marR="7620" marT="7620" marB="0">
                    <a:solidFill>
                      <a:schemeClr val="bg1"/>
                    </a:solidFill>
                  </a:tcPr>
                </a:tc>
                <a:tc>
                  <a:txBody>
                    <a:bodyPr/>
                    <a:lstStyle/>
                    <a:p>
                      <a:pPr algn="r" fontAlgn="ctr"/>
                      <a:r>
                        <a:rPr lang="ms-MY" sz="1400" b="0" i="0" u="none" strike="noStrike" noProof="0" dirty="0">
                          <a:solidFill>
                            <a:srgbClr val="000000"/>
                          </a:solidFill>
                          <a:effectLst/>
                          <a:latin typeface="Arial" panose="020B0604020202020204" pitchFamily="34" charset="0"/>
                        </a:rPr>
                        <a:t>XXX,XXX.XX </a:t>
                      </a:r>
                    </a:p>
                  </a:txBody>
                  <a:tcPr marL="7620" marR="90000" marT="7620" marB="0">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ms-MY" sz="1600" b="1" i="0" u="none" strike="noStrike" noProof="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ms-MY" sz="1200" b="1" i="0" u="none" strike="noStrike" noProof="0">
                          <a:solidFill>
                            <a:srgbClr val="000000"/>
                          </a:solidFill>
                          <a:effectLst/>
                          <a:latin typeface="+mn-lt"/>
                        </a:rPr>
                        <a:t>X,XXX,XXX.XX</a:t>
                      </a:r>
                    </a:p>
                  </a:txBody>
                  <a:tcPr marL="7620" marR="90000" marT="7620" marB="0" anchor="ctr">
                    <a:solidFill>
                      <a:schemeClr val="bg1"/>
                    </a:solidFill>
                  </a:tcPr>
                </a:tc>
                <a:tc>
                  <a:txBody>
                    <a:bodyPr/>
                    <a:lstStyle/>
                    <a:p>
                      <a:pPr algn="r" fontAlgn="t"/>
                      <a:r>
                        <a:rPr lang="ms-MY" sz="1600" b="0" i="0" u="none" strike="noStrike" noProof="0"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117</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636C99DC-E0E5-4331-B0AB-E14C3FE35A2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68423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468942"/>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(G-B) PLATFORM (PaaS)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(G-B) PLATFORM (PAAS)</a:t>
                      </a: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654770C6-C153-4EC9-93F7-92D2AC85586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118</a:t>
            </a:fld>
            <a:endParaRPr lang="ms-MY">
              <a:solidFill>
                <a:prstClr val="black">
                  <a:tint val="75000"/>
                </a:prstClr>
              </a:solidFill>
            </a:endParaRPr>
          </a:p>
        </p:txBody>
      </p:sp>
    </p:spTree>
    <p:extLst>
      <p:ext uri="{BB962C8B-B14F-4D97-AF65-F5344CB8AC3E}">
        <p14:creationId xmlns:p14="http://schemas.microsoft.com/office/powerpoint/2010/main" val="219483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7471590"/>
              </p:ext>
            </p:extLst>
          </p:nvPr>
        </p:nvGraphicFramePr>
        <p:xfrm>
          <a:off x="342900" y="885599"/>
          <a:ext cx="11506200" cy="3634145"/>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dirty="0">
                          <a:effectLst/>
                          <a:latin typeface="Arial" panose="020B0604020202020204" pitchFamily="34" charset="0"/>
                          <a:cs typeface="Arial" panose="020B0604020202020204" pitchFamily="34" charset="0"/>
                        </a:rPr>
                        <a:t>KUANTITI</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(G-B) PLATFORM (PaaS)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DB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Relational Database Service - PG</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Primary/Standby</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Enhance|16xlarge.4|64vCPUs|256GB</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Storage - RDS Single Storage|Ultra-highIO | 40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XXX,XXX.XX </a:t>
                      </a:r>
                    </a:p>
                  </a:txBody>
                  <a:tcPr marL="7620" marR="7620" marT="7620" marB="0"/>
                </a:tc>
                <a:tc>
                  <a:txBody>
                    <a:bodyPr/>
                    <a:lstStyle/>
                    <a:p>
                      <a:pPr algn="r" rtl="0" fontAlgn="b"/>
                      <a:r>
                        <a:rPr lang="ms-MY" sz="1400" b="0" i="0" u="none" strike="noStrike" noProof="0">
                          <a:solidFill>
                            <a:srgbClr val="000000"/>
                          </a:solidFill>
                          <a:effectLst/>
                          <a:latin typeface="Arial" panose="020B0604020202020204" pitchFamily="34" charset="0"/>
                        </a:rPr>
                        <a:t>XXX,XXX.XX</a:t>
                      </a:r>
                    </a:p>
                  </a:txBody>
                  <a:tcPr marL="7620" marR="90000" marT="7620" marB="0"/>
                </a:tc>
                <a:tc>
                  <a:txBody>
                    <a:bodyPr/>
                    <a:lstStyle/>
                    <a:p>
                      <a:pPr algn="r" fontAlgn="t"/>
                      <a:r>
                        <a:rPr lang="ms-MY" sz="1400" b="0" i="0" u="none" strike="noStrike" noProof="0" dirty="0">
                          <a:solidFill>
                            <a:schemeClr val="tx1"/>
                          </a:solidFill>
                          <a:effectLst/>
                          <a:latin typeface="Arial" panose="020B0604020202020204" pitchFamily="34" charset="0"/>
                        </a:rPr>
                        <a:t>Katalog harga bagi 2023 sedang dalam kelulusan pihak CMO, JDN.  </a:t>
                      </a:r>
                    </a:p>
                  </a:txBody>
                  <a:tcPr marL="5439" marR="5439" marT="5439" marB="0"/>
                </a:tc>
                <a:extLst>
                  <a:ext uri="{0D108BD9-81ED-4DB2-BD59-A6C34878D82A}">
                    <a16:rowId xmlns:a16="http://schemas.microsoft.com/office/drawing/2014/main" val="10002"/>
                  </a:ext>
                </a:extLst>
              </a:tr>
              <a:tr h="829626">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RDS Storage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Data Disk - Ultra-High IO | 1000 GB </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 jam</a:t>
                      </a:r>
                    </a:p>
                  </a:txBody>
                  <a:tcPr marL="7620" marR="7620" marT="7620" marB="0"/>
                </a:tc>
                <a:tc>
                  <a:txBody>
                    <a:bodyPr/>
                    <a:lstStyle/>
                    <a:p>
                      <a:pPr algn="r" fontAlgn="b"/>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(per unit x xxx jam/GB)</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*xxx jam (dalam sebulan)</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(lampiran Katalog CFA – m/s 5)</a:t>
                      </a:r>
                    </a:p>
                  </a:txBody>
                  <a:tcPr marL="5439" marR="5439" marT="5439" marB="0"/>
                </a:tc>
                <a:extLst>
                  <a:ext uri="{0D108BD9-81ED-4DB2-BD59-A6C34878D82A}">
                    <a16:rowId xmlns:a16="http://schemas.microsoft.com/office/drawing/2014/main" val="10003"/>
                  </a:ext>
                </a:extLst>
              </a:tr>
              <a:tr h="47843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ms-MY" sz="1600" b="1" i="0" u="none" strike="noStrike" noProof="0" dirty="0">
                          <a:solidFill>
                            <a:srgbClr val="000000"/>
                          </a:solidFill>
                          <a:effectLst/>
                          <a:latin typeface="Arial" panose="020B0604020202020204" pitchFamily="34" charset="0"/>
                        </a:rPr>
                        <a:t>JUMLAH KESELURUHAN (G-B) PLATFORM (PAAS)</a:t>
                      </a:r>
                    </a:p>
                    <a:p>
                      <a:pPr algn="l" fontAlgn="b"/>
                      <a:endParaRPr lang="ms-MY" sz="16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ms-MY" sz="16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ms-MY" sz="1400" b="0" i="0" u="none" strike="noStrike" noProof="0"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119</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DDFFF66-6AD2-432B-9DF2-DD9978333D11}"/>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158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3328" y="2127906"/>
            <a:ext cx="1084687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Pemandu ICT (JPICT) Jabatan Digital Negara (JDN) 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Text Placeholder 10"/>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2. TUJUAN PEMBENTANGAN</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C0938964-4962-41C7-94D0-514355B2FEA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a:t>
            </a:fld>
            <a:endParaRPr lang="ms-MY">
              <a:solidFill>
                <a:prstClr val="black">
                  <a:tint val="75000"/>
                </a:prstClr>
              </a:solidFill>
            </a:endParaRPr>
          </a:p>
        </p:txBody>
      </p:sp>
    </p:spTree>
    <p:extLst>
      <p:ext uri="{BB962C8B-B14F-4D97-AF65-F5344CB8AC3E}">
        <p14:creationId xmlns:p14="http://schemas.microsoft.com/office/powerpoint/2010/main" val="20277012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9941182"/>
              </p:ext>
            </p:extLst>
          </p:nvPr>
        </p:nvGraphicFramePr>
        <p:xfrm>
          <a:off x="342900" y="885599"/>
          <a:ext cx="11506201" cy="2366032"/>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5">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599">
                  <a:extLst>
                    <a:ext uri="{9D8B030D-6E8A-4147-A177-3AD203B41FA5}">
                      <a16:colId xmlns:a16="http://schemas.microsoft.com/office/drawing/2014/main" val="1558402862"/>
                    </a:ext>
                  </a:extLst>
                </a:gridCol>
                <a:gridCol w="1282700">
                  <a:extLst>
                    <a:ext uri="{9D8B030D-6E8A-4147-A177-3AD203B41FA5}">
                      <a16:colId xmlns:a16="http://schemas.microsoft.com/office/drawing/2014/main" val="790694830"/>
                    </a:ext>
                  </a:extLst>
                </a:gridCol>
                <a:gridCol w="2540001">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86129">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(G-C) </a:t>
                      </a:r>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2837139792"/>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3778456440"/>
                  </a:ext>
                </a:extLst>
              </a:tr>
              <a:tr h="443862">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tc>
                <a:tc>
                  <a:txBody>
                    <a:bodyPr/>
                    <a:lstStyle/>
                    <a:p>
                      <a:pPr algn="r" rtl="0" fontAlgn="ctr"/>
                      <a:endParaRPr lang="en-US" sz="1400" b="0" i="0" u="none" strike="noStrike" dirty="0">
                        <a:solidFill>
                          <a:srgbClr val="000000"/>
                        </a:solidFill>
                        <a:effectLst/>
                        <a:latin typeface="Arial" panose="020B0604020202020204" pitchFamily="34" charset="0"/>
                      </a:endParaRPr>
                    </a:p>
                  </a:txBody>
                  <a:tcPr marL="4803" marR="4803" marT="4803" marB="0" anchor="ctr"/>
                </a:tc>
                <a:extLst>
                  <a:ext uri="{0D108BD9-81ED-4DB2-BD59-A6C34878D82A}">
                    <a16:rowId xmlns:a16="http://schemas.microsoft.com/office/drawing/2014/main" val="10003"/>
                  </a:ext>
                </a:extLst>
              </a:tr>
              <a:tr h="356902">
                <a:tc>
                  <a:txBody>
                    <a:bodyPr/>
                    <a:lstStyle/>
                    <a:p>
                      <a:pPr algn="r" fontAlgn="ctr"/>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MY" sz="1600" b="1" i="0" u="none" strike="noStrike" dirty="0">
                          <a:solidFill>
                            <a:srgbClr val="000000"/>
                          </a:solidFill>
                          <a:effectLst/>
                          <a:latin typeface="Arial" panose="020B0604020202020204" pitchFamily="34" charset="0"/>
                        </a:rPr>
                        <a:t>JUMLAH KESELURUHAN (G-C) </a:t>
                      </a:r>
                      <a:r>
                        <a:rPr lang="en-US" sz="1600" b="1" dirty="0">
                          <a:solidFill>
                            <a:schemeClr val="tx1"/>
                          </a:solidFill>
                          <a:latin typeface="Arial" panose="020B0604020202020204" pitchFamily="34" charset="0"/>
                          <a:cs typeface="Arial" panose="020B0604020202020204" pitchFamily="34" charset="0"/>
                        </a:rPr>
                        <a:t>PERISIAN (SaaS)</a:t>
                      </a:r>
                      <a:r>
                        <a:rPr lang="en-MY" sz="1600" b="1" i="0" u="none" strike="noStrike" dirty="0">
                          <a:solidFill>
                            <a:srgbClr val="000000"/>
                          </a:solidFill>
                          <a:effectLst/>
                          <a:latin typeface="Arial" panose="020B0604020202020204" pitchFamily="34" charset="0"/>
                        </a:rPr>
                        <a:t> </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ctr"/>
                      <a:r>
                        <a:rPr lang="en-MY" sz="1600" b="0" i="0" u="none" strike="noStrike" dirty="0">
                          <a:solidFill>
                            <a:srgbClr val="000000"/>
                          </a:solidFill>
                          <a:effectLst/>
                          <a:latin typeface="Arial" panose="020B0604020202020204" pitchFamily="34" charset="0"/>
                        </a:rPr>
                        <a:t>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solidFill>
                      <a:schemeClr val="bg1"/>
                    </a:solidFill>
                  </a:tcPr>
                </a:tc>
                <a:extLst>
                  <a:ext uri="{0D108BD9-81ED-4DB2-BD59-A6C34878D82A}">
                    <a16:rowId xmlns:a16="http://schemas.microsoft.com/office/drawing/2014/main" val="1000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C) </a:t>
            </a:r>
            <a:r>
              <a:rPr lang="en-US" sz="2800" b="1" dirty="0">
                <a:solidFill>
                  <a:schemeClr val="tx1"/>
                </a:solidFill>
                <a:latin typeface="Arial" panose="020B0604020202020204" pitchFamily="34" charset="0"/>
                <a:cs typeface="Arial" panose="020B0604020202020204" pitchFamily="34" charset="0"/>
              </a:rPr>
              <a:t>PERISIAN (SaaS)</a:t>
            </a:r>
            <a:endParaRPr lang="ms-MY" sz="2800" b="1" dirty="0">
              <a:solidFill>
                <a:schemeClr val="tx1"/>
              </a:solidFill>
              <a:latin typeface="Arial" panose="020B0604020202020204" pitchFamily="34" charset="0"/>
              <a:cs typeface="Arial" panose="020B0604020202020204" pitchFamily="34" charset="0"/>
            </a:endParaRPr>
          </a:p>
          <a:p>
            <a:pPr lvl="0">
              <a:buClr>
                <a:srgbClr val="000000"/>
              </a:buCl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BD3CAEFB-3E02-48A2-A0BE-2C809F381F5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120</a:t>
            </a:fld>
            <a:endParaRPr lang="ms-MY">
              <a:solidFill>
                <a:prstClr val="black">
                  <a:tint val="75000"/>
                </a:prstClr>
              </a:solidFill>
            </a:endParaRPr>
          </a:p>
        </p:txBody>
      </p:sp>
    </p:spTree>
    <p:extLst>
      <p:ext uri="{BB962C8B-B14F-4D97-AF65-F5344CB8AC3E}">
        <p14:creationId xmlns:p14="http://schemas.microsoft.com/office/powerpoint/2010/main" val="1153880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129704"/>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(G-D1) </a:t>
                      </a:r>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(G-D1)</a:t>
                      </a:r>
                      <a:r>
                        <a:rPr lang="en-MY" sz="1600" b="1" dirty="0">
                          <a:solidFill>
                            <a:schemeClr val="tx1"/>
                          </a:solidFill>
                          <a:latin typeface="Arial" panose="020B0604020202020204" pitchFamily="34" charset="0"/>
                          <a:cs typeface="Arial" panose="020B0604020202020204" pitchFamily="34" charset="0"/>
                        </a:rPr>
                        <a:t> MYGOVCLOUD@PDSA (VM)</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D1)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MYGOVCLOUD@PDSA (VM)</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57FF8CE9-0B75-4808-A117-CCA5F113619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121</a:t>
            </a:fld>
            <a:endParaRPr lang="ms-MY">
              <a:solidFill>
                <a:prstClr val="black">
                  <a:tint val="75000"/>
                </a:prstClr>
              </a:solidFill>
            </a:endParaRPr>
          </a:p>
        </p:txBody>
      </p:sp>
    </p:spTree>
    <p:extLst>
      <p:ext uri="{BB962C8B-B14F-4D97-AF65-F5344CB8AC3E}">
        <p14:creationId xmlns:p14="http://schemas.microsoft.com/office/powerpoint/2010/main" val="11179885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200925"/>
              </p:ext>
            </p:extLst>
          </p:nvPr>
        </p:nvGraphicFramePr>
        <p:xfrm>
          <a:off x="342900" y="885599"/>
          <a:ext cx="11506200" cy="354579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(G-D2) </a:t>
                      </a: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1500" b="1" i="0" u="none" strike="noStrike" dirty="0">
                          <a:solidFill>
                            <a:srgbClr val="000000"/>
                          </a:solidFill>
                          <a:effectLst/>
                          <a:latin typeface="Arial" panose="020B0604020202020204" pitchFamily="34" charset="0"/>
                        </a:rPr>
                        <a:t>JUMLAH KESELURUHAN (G-D2)</a:t>
                      </a:r>
                      <a:r>
                        <a:rPr lang="en-MY" sz="1500" b="1" dirty="0">
                          <a:solidFill>
                            <a:schemeClr val="tx1"/>
                          </a:solidFill>
                          <a:latin typeface="Arial" panose="020B0604020202020204" pitchFamily="34" charset="0"/>
                          <a:cs typeface="Arial" panose="020B0604020202020204" pitchFamily="34" charset="0"/>
                        </a:rPr>
                        <a:t> MYGOVCLOUD@PDSA (CO-LOCATION)</a:t>
                      </a:r>
                      <a:endParaRPr lang="ms-MY" sz="1500" b="1" dirty="0">
                        <a:solidFill>
                          <a:schemeClr val="tx1"/>
                        </a:solidFill>
                        <a:latin typeface="Arial" panose="020B0604020202020204" pitchFamily="34" charset="0"/>
                        <a:cs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6" y="136525"/>
            <a:ext cx="11305267" cy="74907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G-</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D2) </a:t>
            </a:r>
            <a:r>
              <a:rPr kumimoji="0" lang="en-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MYGOVCLOUD@PDSA (CO-LOCATION)</a:t>
            </a:r>
            <a:endParaRPr kumimoji="0" lang="ms-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3820D5C3-631E-43D1-8CDF-9C966E96DFE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122</a:t>
            </a:fld>
            <a:endParaRPr lang="ms-MY">
              <a:solidFill>
                <a:prstClr val="black">
                  <a:tint val="75000"/>
                </a:prstClr>
              </a:solidFill>
            </a:endParaRPr>
          </a:p>
        </p:txBody>
      </p:sp>
    </p:spTree>
    <p:extLst>
      <p:ext uri="{BB962C8B-B14F-4D97-AF65-F5344CB8AC3E}">
        <p14:creationId xmlns:p14="http://schemas.microsoft.com/office/powerpoint/2010/main" val="2652502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3755636707"/>
              </p:ext>
            </p:extLst>
          </p:nvPr>
        </p:nvGraphicFramePr>
        <p:xfrm>
          <a:off x="367632" y="899284"/>
          <a:ext cx="11341768" cy="3849507"/>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JUMLAH</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6" name="Title 1">
            <a:extLst>
              <a:ext uri="{FF2B5EF4-FFF2-40B4-BE49-F238E27FC236}">
                <a16:creationId xmlns:a16="http://schemas.microsoft.com/office/drawing/2014/main" id="{81BF8165-D71F-4499-9A04-D3979AC19BE8}"/>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5" name="Slide Number Placeholder 2">
            <a:extLst>
              <a:ext uri="{FF2B5EF4-FFF2-40B4-BE49-F238E27FC236}">
                <a16:creationId xmlns:a16="http://schemas.microsoft.com/office/drawing/2014/main" id="{B9E00293-B4D8-4BCA-867C-4EFBAB002E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123</a:t>
            </a:fld>
            <a:endParaRPr lang="ms-MY">
              <a:solidFill>
                <a:prstClr val="black">
                  <a:tint val="75000"/>
                </a:prstClr>
              </a:solidFill>
            </a:endParaRPr>
          </a:p>
        </p:txBody>
      </p:sp>
    </p:spTree>
    <p:extLst>
      <p:ext uri="{BB962C8B-B14F-4D97-AF65-F5344CB8AC3E}">
        <p14:creationId xmlns:p14="http://schemas.microsoft.com/office/powerpoint/2010/main" val="13611648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124</a:t>
            </a:fld>
            <a:endParaRPr lang="ms-MY"/>
          </a:p>
        </p:txBody>
      </p:sp>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2179296622"/>
              </p:ext>
            </p:extLst>
          </p:nvPr>
        </p:nvGraphicFramePr>
        <p:xfrm>
          <a:off x="367632" y="899284"/>
          <a:ext cx="11341768" cy="4025691"/>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Senarai Produk &amp; Perkhidmatan Cloud Connect... ms 64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8841864"/>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1.</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Project Kickoff</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dirty="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011101"/>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2.</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Design Thinking Workshop</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893910"/>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3.</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255745"/>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954595"/>
                  </a:ext>
                </a:extLst>
              </a:tr>
              <a:tr h="287073">
                <a:tc>
                  <a:txBody>
                    <a:bodyPr/>
                    <a:lstStyle/>
                    <a:p>
                      <a:pPr algn="ctr" fontAlgn="ctr"/>
                      <a:r>
                        <a:rPr lang="ms-MY" sz="1400" b="0" i="0" u="none" strike="noStrike" noProof="0" dirty="0">
                          <a:solidFill>
                            <a:srgbClr val="000000"/>
                          </a:solidFill>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1" i="1" u="none" strike="noStrike" noProof="0">
                          <a:solidFill>
                            <a:srgbClr val="000000"/>
                          </a:solidFill>
                          <a:effectLst/>
                          <a:latin typeface="Arial" panose="020B0604020202020204" pitchFamily="34" charset="0"/>
                        </a:rPr>
                        <a:t>Migration planning</a:t>
                      </a:r>
                      <a:endParaRPr lang="ms-MY" sz="1400" b="0" i="1"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943212"/>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 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514506"/>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ii.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5" name="Title 1">
            <a:extLst>
              <a:ext uri="{FF2B5EF4-FFF2-40B4-BE49-F238E27FC236}">
                <a16:creationId xmlns:a16="http://schemas.microsoft.com/office/drawing/2014/main" id="{2ADB2D68-E5EC-4F45-9258-B4BA5BBA0880}"/>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6" name="TextBox 5">
            <a:extLst>
              <a:ext uri="{FF2B5EF4-FFF2-40B4-BE49-F238E27FC236}">
                <a16:creationId xmlns:a16="http://schemas.microsoft.com/office/drawing/2014/main" id="{3B8825EF-616B-40F7-9B5F-14E9F29A4F3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20163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8122659"/>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(G-F) </a:t>
                      </a:r>
                      <a:r>
                        <a:rPr lang="en-MY" sz="1600" b="1" dirty="0">
                          <a:solidFill>
                            <a:schemeClr val="tx1"/>
                          </a:solidFill>
                          <a:latin typeface="Arial" panose="020B0604020202020204" pitchFamily="34" charset="0"/>
                          <a:cs typeface="Arial" panose="020B0604020202020204" pitchFamily="34" charset="0"/>
                        </a:rPr>
                        <a:t>LAIN-LAIN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(G-F)</a:t>
                      </a:r>
                      <a:r>
                        <a:rPr lang="en-MY" sz="1600" b="1" dirty="0">
                          <a:solidFill>
                            <a:schemeClr val="tx1"/>
                          </a:solidFill>
                          <a:latin typeface="Arial" panose="020B0604020202020204" pitchFamily="34" charset="0"/>
                          <a:cs typeface="Arial" panose="020B0604020202020204" pitchFamily="34" charset="0"/>
                        </a:rPr>
                        <a:t> LAIN-LAIN</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F)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LAIN-LAIN</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F2DE932-CE58-47A1-9D8B-19EC420442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125</a:t>
            </a:fld>
            <a:endParaRPr lang="ms-MY">
              <a:solidFill>
                <a:prstClr val="black">
                  <a:tint val="75000"/>
                </a:prstClr>
              </a:solidFill>
            </a:endParaRPr>
          </a:p>
        </p:txBody>
      </p:sp>
    </p:spTree>
    <p:extLst>
      <p:ext uri="{BB962C8B-B14F-4D97-AF65-F5344CB8AC3E}">
        <p14:creationId xmlns:p14="http://schemas.microsoft.com/office/powerpoint/2010/main" val="213418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bb75d447b_1_1"/>
          <p:cNvSpPr txBox="1">
            <a:spLocks noGrp="1"/>
          </p:cNvSpPr>
          <p:nvPr>
            <p:ph type="subTitle" idx="4294967295"/>
          </p:nvPr>
        </p:nvSpPr>
        <p:spPr>
          <a:xfrm>
            <a:off x="0" y="1779588"/>
            <a:ext cx="11582400" cy="3325812"/>
          </a:xfrm>
          <a:prstGeom prst="rect">
            <a:avLst/>
          </a:prstGeom>
        </p:spPr>
        <p:txBody>
          <a:bodyPr spcFirstLastPara="1" wrap="square" lIns="91425" tIns="45700" rIns="91425" bIns="45700" anchor="t" anchorCtr="0">
            <a:noAutofit/>
          </a:bodyPr>
          <a:lstStyle/>
          <a:p>
            <a:pPr marL="0" lvl="0" indent="0" algn="ctr">
              <a:lnSpc>
                <a:spcPct val="100000"/>
              </a:lnSpc>
              <a:spcBef>
                <a:spcPts val="0"/>
              </a:spcBef>
              <a:buNone/>
            </a:pPr>
            <a:r>
              <a:rPr lang="ms-MY" sz="2800" kern="0" dirty="0">
                <a:solidFill>
                  <a:srgbClr val="000000"/>
                </a:solidFill>
                <a:latin typeface="Arial" panose="020B0604020202020204" pitchFamily="34" charset="0"/>
                <a:cs typeface="Arial" panose="020B0604020202020204" pitchFamily="34" charset="0"/>
                <a:sym typeface="Arial"/>
              </a:rPr>
              <a:t>Ahli Mesyuarat dimohon untuk mempertimbangkan </a:t>
            </a:r>
          </a:p>
          <a:p>
            <a:pPr marL="0" lvl="0" indent="0" algn="ctr">
              <a:lnSpc>
                <a:spcPct val="100000"/>
              </a:lnSpc>
              <a:spcBef>
                <a:spcPts val="0"/>
              </a:spcBef>
              <a:buNone/>
            </a:pPr>
            <a:r>
              <a:rPr lang="ms-MY" sz="2800" kern="0" dirty="0">
                <a:solidFill>
                  <a:srgbClr val="000000"/>
                </a:solidFill>
                <a:latin typeface="Arial" panose="020B0604020202020204" pitchFamily="34" charset="0"/>
                <a:cs typeface="Arial" panose="020B0604020202020204" pitchFamily="34" charset="0"/>
                <a:sym typeface="Arial"/>
              </a:rPr>
              <a:t>  dan meluluskan permohonan </a:t>
            </a:r>
            <a:r>
              <a:rPr lang="ms-MY" sz="2800" b="1" kern="0" dirty="0">
                <a:solidFill>
                  <a:srgbClr val="000000"/>
                </a:solidFill>
                <a:latin typeface="Arial" panose="020B0604020202020204" pitchFamily="34" charset="0"/>
                <a:cs typeface="Arial" panose="020B0604020202020204" pitchFamily="34" charset="0"/>
                <a:sym typeface="Arial"/>
              </a:rPr>
              <a:t>&lt;Nama Projek&gt;</a:t>
            </a:r>
          </a:p>
          <a:p>
            <a:pPr marL="0" lvl="0" indent="0" algn="ctr">
              <a:lnSpc>
                <a:spcPct val="100000"/>
              </a:lnSpc>
              <a:spcBef>
                <a:spcPts val="0"/>
              </a:spcBef>
              <a:buNone/>
            </a:pPr>
            <a:r>
              <a:rPr lang="ms-MY" sz="2800" kern="0" dirty="0">
                <a:solidFill>
                  <a:srgbClr val="000000"/>
                </a:solidFill>
                <a:latin typeface="Arial" panose="020B0604020202020204" pitchFamily="34" charset="0"/>
                <a:cs typeface="Arial" panose="020B0604020202020204" pitchFamily="34" charset="0"/>
                <a:sym typeface="Arial"/>
              </a:rPr>
              <a:t>dengan anggaran kos sebanyak </a:t>
            </a:r>
            <a:r>
              <a:rPr lang="ms-MY" sz="2800" b="1" kern="0" dirty="0">
                <a:solidFill>
                  <a:srgbClr val="000000"/>
                </a:solidFill>
                <a:latin typeface="Arial" panose="020B0604020202020204" pitchFamily="34" charset="0"/>
                <a:cs typeface="Arial" panose="020B0604020202020204" pitchFamily="34" charset="0"/>
                <a:sym typeface="Arial"/>
              </a:rPr>
              <a:t>&lt;RMXXXX&gt;</a:t>
            </a:r>
          </a:p>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 (termasuk 8% SST)</a:t>
            </a:r>
            <a:r>
              <a:rPr lang="ms-MY" sz="2800" kern="0" dirty="0">
                <a:solidFill>
                  <a:srgbClr val="000000"/>
                </a:solidFill>
                <a:latin typeface="Arial" panose="020B0604020202020204" pitchFamily="34" charset="0"/>
                <a:cs typeface="Arial" panose="020B0604020202020204" pitchFamily="34" charset="0"/>
                <a:sym typeface="Arial"/>
              </a:rPr>
              <a:t> menggunakan &lt;</a:t>
            </a:r>
            <a:r>
              <a:rPr lang="ms-MY" sz="2800" b="1" kern="0" dirty="0">
                <a:solidFill>
                  <a:srgbClr val="000000"/>
                </a:solidFill>
                <a:latin typeface="Arial" panose="020B0604020202020204" pitchFamily="34" charset="0"/>
                <a:cs typeface="Arial" panose="020B0604020202020204" pitchFamily="34" charset="0"/>
                <a:sym typeface="Arial"/>
              </a:rPr>
              <a:t>Peruntukan XXXXX&gt;</a:t>
            </a: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13. SYOR</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86137CBA-131A-4A9F-A0D7-2BB029B8FBE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126</a:t>
            </a:fld>
            <a:endParaRPr lang="ms-MY">
              <a:solidFill>
                <a:prstClr val="black">
                  <a:tint val="75000"/>
                </a:prstClr>
              </a:solidFill>
            </a:endParaRPr>
          </a:p>
        </p:txBody>
      </p:sp>
    </p:spTree>
    <p:extLst>
      <p:ext uri="{BB962C8B-B14F-4D97-AF65-F5344CB8AC3E}">
        <p14:creationId xmlns:p14="http://schemas.microsoft.com/office/powerpoint/2010/main" val="1057056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TERIMA KASIH</a:t>
            </a:r>
            <a:endParaRPr lang="ms-MY" altLang="ms-MY" sz="4000" b="1" dirty="0">
              <a:latin typeface="Arial" panose="020B0604020202020204" pitchFamily="34" charset="0"/>
            </a:endParaRPr>
          </a:p>
        </p:txBody>
      </p:sp>
      <p:sp>
        <p:nvSpPr>
          <p:cNvPr id="4" name="Slide Number Placeholder 2">
            <a:extLst>
              <a:ext uri="{FF2B5EF4-FFF2-40B4-BE49-F238E27FC236}">
                <a16:creationId xmlns:a16="http://schemas.microsoft.com/office/drawing/2014/main" id="{69B54467-4977-4A36-A2E5-14053B44F2B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127</a:t>
            </a:fld>
            <a:endParaRPr lang="ms-MY">
              <a:solidFill>
                <a:prstClr val="black">
                  <a:tint val="75000"/>
                </a:prstClr>
              </a:solidFill>
            </a:endParaRPr>
          </a:p>
        </p:txBody>
      </p:sp>
    </p:spTree>
    <p:extLst>
      <p:ext uri="{BB962C8B-B14F-4D97-AF65-F5344CB8AC3E}">
        <p14:creationId xmlns:p14="http://schemas.microsoft.com/office/powerpoint/2010/main" val="959278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MAKLUMAT SOKONGAN</a:t>
            </a:r>
            <a:endParaRPr lang="ms-MY" altLang="ms-MY" sz="4000" b="1" dirty="0">
              <a:latin typeface="Arial" panose="020B0604020202020204" pitchFamily="34" charset="0"/>
            </a:endParaRPr>
          </a:p>
        </p:txBody>
      </p:sp>
      <p:sp>
        <p:nvSpPr>
          <p:cNvPr id="4" name="TextBox 3">
            <a:extLst>
              <a:ext uri="{FF2B5EF4-FFF2-40B4-BE49-F238E27FC236}">
                <a16:creationId xmlns:a16="http://schemas.microsoft.com/office/drawing/2014/main" id="{0C77D142-CDED-4BF8-8BC3-E738F8EA63B3}"/>
              </a:ext>
            </a:extLst>
          </p:cNvPr>
          <p:cNvSpPr txBox="1"/>
          <p:nvPr/>
        </p:nvSpPr>
        <p:spPr>
          <a:xfrm>
            <a:off x="794327" y="5052291"/>
            <a:ext cx="3879588"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Rujuk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Senarai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Semak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a:t>
            </a:r>
          </a:p>
        </p:txBody>
      </p:sp>
      <p:sp>
        <p:nvSpPr>
          <p:cNvPr id="5" name="Slide Number Placeholder 2">
            <a:extLst>
              <a:ext uri="{FF2B5EF4-FFF2-40B4-BE49-F238E27FC236}">
                <a16:creationId xmlns:a16="http://schemas.microsoft.com/office/drawing/2014/main" id="{CEE37B0C-1E2C-4796-900A-C1ADCE8C82A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128</a:t>
            </a:fld>
            <a:endParaRPr lang="ms-MY">
              <a:solidFill>
                <a:prstClr val="black">
                  <a:tint val="75000"/>
                </a:prstClr>
              </a:solidFill>
            </a:endParaRPr>
          </a:p>
        </p:txBody>
      </p:sp>
    </p:spTree>
    <p:extLst>
      <p:ext uri="{BB962C8B-B14F-4D97-AF65-F5344CB8AC3E}">
        <p14:creationId xmlns:p14="http://schemas.microsoft.com/office/powerpoint/2010/main" val="21670345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091B1-4AD6-4B18-A30E-017B71BEF8F8}"/>
              </a:ext>
            </a:extLst>
          </p:cNvPr>
          <p:cNvSpPr/>
          <p:nvPr/>
        </p:nvSpPr>
        <p:spPr>
          <a:xfrm>
            <a:off x="4144092" y="-65344"/>
            <a:ext cx="3135795" cy="523220"/>
          </a:xfrm>
          <a:prstGeom prst="rect">
            <a:avLst/>
          </a:prstGeom>
          <a:noFill/>
        </p:spPr>
        <p:txBody>
          <a:bodyPr wrap="none" lIns="91440" tIns="45720" rIns="91440" bIns="45720">
            <a:spAutoFit/>
          </a:bodyPr>
          <a:lstStyle/>
          <a:p>
            <a:r>
              <a:rPr lang="en-US" sz="2800" b="1" dirty="0">
                <a:ln w="0"/>
                <a:effectLst>
                  <a:outerShdw blurRad="38100" dist="25400" dir="5400000" algn="ctr" rotWithShape="0">
                    <a:srgbClr val="6E747A">
                      <a:alpha val="43000"/>
                    </a:srgbClr>
                  </a:outerShdw>
                </a:effectLst>
                <a:latin typeface="Arial" panose="020B0604020202020204" pitchFamily="34" charset="0"/>
              </a:rPr>
              <a:t>PELAN  MIGRASI</a:t>
            </a:r>
          </a:p>
        </p:txBody>
      </p:sp>
      <p:sp>
        <p:nvSpPr>
          <p:cNvPr id="2" name="Rectangle 1">
            <a:extLst>
              <a:ext uri="{FF2B5EF4-FFF2-40B4-BE49-F238E27FC236}">
                <a16:creationId xmlns:a16="http://schemas.microsoft.com/office/drawing/2014/main" id="{2742ED3D-8D30-4F32-A34F-8748B388EB12}"/>
              </a:ext>
            </a:extLst>
          </p:cNvPr>
          <p:cNvSpPr/>
          <p:nvPr/>
        </p:nvSpPr>
        <p:spPr>
          <a:xfrm>
            <a:off x="718431" y="636860"/>
            <a:ext cx="10553700" cy="45719"/>
          </a:xfrm>
          <a:prstGeom prst="rect">
            <a:avLst/>
          </a:prstGeom>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 name="Diamond 2">
            <a:extLst>
              <a:ext uri="{FF2B5EF4-FFF2-40B4-BE49-F238E27FC236}">
                <a16:creationId xmlns:a16="http://schemas.microsoft.com/office/drawing/2014/main" id="{EF9E821E-C193-4B2A-AB1B-8A8D6E6069D0}"/>
              </a:ext>
            </a:extLst>
          </p:cNvPr>
          <p:cNvSpPr/>
          <p:nvPr/>
        </p:nvSpPr>
        <p:spPr>
          <a:xfrm>
            <a:off x="473413" y="513401"/>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F725DBEE-AADD-4DC1-B20E-A67B0D309206}"/>
              </a:ext>
            </a:extLst>
          </p:cNvPr>
          <p:cNvSpPr/>
          <p:nvPr/>
        </p:nvSpPr>
        <p:spPr>
          <a:xfrm>
            <a:off x="11297952" y="498072"/>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384C90E0-53F0-4DBC-BD5C-B4ACBE254EDC}"/>
              </a:ext>
            </a:extLst>
          </p:cNvPr>
          <p:cNvSpPr/>
          <p:nvPr/>
        </p:nvSpPr>
        <p:spPr>
          <a:xfrm>
            <a:off x="1652124" y="913544"/>
            <a:ext cx="1363578" cy="113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800" dirty="0">
                <a:latin typeface="Arial" panose="020B0604020202020204" pitchFamily="34" charset="0"/>
                <a:cs typeface="Arial" panose="020B0604020202020204" pitchFamily="34" charset="0"/>
              </a:rPr>
              <a:t>Configure and Upgrade</a:t>
            </a:r>
          </a:p>
          <a:p>
            <a:pPr algn="ctr"/>
            <a:r>
              <a:rPr lang="en-MY" sz="800" dirty="0">
                <a:latin typeface="Arial" panose="020B0604020202020204" pitchFamily="34" charset="0"/>
                <a:cs typeface="Arial" panose="020B0604020202020204" pitchFamily="34" charset="0"/>
              </a:rPr>
              <a:t>Archive &amp; Staging Server using Existing Server</a:t>
            </a:r>
          </a:p>
        </p:txBody>
      </p:sp>
      <p:sp>
        <p:nvSpPr>
          <p:cNvPr id="45" name="Arrow: Right 44">
            <a:extLst>
              <a:ext uri="{FF2B5EF4-FFF2-40B4-BE49-F238E27FC236}">
                <a16:creationId xmlns:a16="http://schemas.microsoft.com/office/drawing/2014/main" id="{9A87A0C3-7A7F-4643-ACFC-8788FC2F5BA3}"/>
              </a:ext>
            </a:extLst>
          </p:cNvPr>
          <p:cNvSpPr/>
          <p:nvPr/>
        </p:nvSpPr>
        <p:spPr>
          <a:xfrm>
            <a:off x="3087446" y="1009938"/>
            <a:ext cx="1189122"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47" name="Arrow: Right 46">
            <a:extLst>
              <a:ext uri="{FF2B5EF4-FFF2-40B4-BE49-F238E27FC236}">
                <a16:creationId xmlns:a16="http://schemas.microsoft.com/office/drawing/2014/main" id="{3C80A20A-DA07-46AA-9639-F61099E2F35B}"/>
              </a:ext>
            </a:extLst>
          </p:cNvPr>
          <p:cNvSpPr/>
          <p:nvPr/>
        </p:nvSpPr>
        <p:spPr>
          <a:xfrm>
            <a:off x="5486910" y="1040633"/>
            <a:ext cx="136357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Migration</a:t>
            </a:r>
          </a:p>
        </p:txBody>
      </p:sp>
      <p:sp>
        <p:nvSpPr>
          <p:cNvPr id="49" name="Arrow: Right 48">
            <a:extLst>
              <a:ext uri="{FF2B5EF4-FFF2-40B4-BE49-F238E27FC236}">
                <a16:creationId xmlns:a16="http://schemas.microsoft.com/office/drawing/2014/main" id="{8AEC580D-2360-49A0-8EA9-2918556C382C}"/>
              </a:ext>
            </a:extLst>
          </p:cNvPr>
          <p:cNvSpPr/>
          <p:nvPr/>
        </p:nvSpPr>
        <p:spPr>
          <a:xfrm>
            <a:off x="841017" y="2522091"/>
            <a:ext cx="1363579"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Install and Configure XXX</a:t>
            </a:r>
          </a:p>
        </p:txBody>
      </p:sp>
      <p:sp>
        <p:nvSpPr>
          <p:cNvPr id="50" name="Arrow: Right 49">
            <a:extLst>
              <a:ext uri="{FF2B5EF4-FFF2-40B4-BE49-F238E27FC236}">
                <a16:creationId xmlns:a16="http://schemas.microsoft.com/office/drawing/2014/main" id="{F696CCC4-82AB-486E-90D5-B6F5B6AF7A2C}"/>
              </a:ext>
            </a:extLst>
          </p:cNvPr>
          <p:cNvSpPr/>
          <p:nvPr/>
        </p:nvSpPr>
        <p:spPr>
          <a:xfrm>
            <a:off x="2210261" y="2530708"/>
            <a:ext cx="111766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8" name="Star: 10 Points 7">
            <a:extLst>
              <a:ext uri="{FF2B5EF4-FFF2-40B4-BE49-F238E27FC236}">
                <a16:creationId xmlns:a16="http://schemas.microsoft.com/office/drawing/2014/main" id="{27EF6347-708D-4790-9CBE-19E632863258}"/>
              </a:ext>
            </a:extLst>
          </p:cNvPr>
          <p:cNvSpPr/>
          <p:nvPr/>
        </p:nvSpPr>
        <p:spPr>
          <a:xfrm>
            <a:off x="7223790" y="2903322"/>
            <a:ext cx="775815" cy="53695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Live</a:t>
            </a:r>
          </a:p>
        </p:txBody>
      </p:sp>
      <p:sp>
        <p:nvSpPr>
          <p:cNvPr id="51" name="Arrow: Right 50">
            <a:extLst>
              <a:ext uri="{FF2B5EF4-FFF2-40B4-BE49-F238E27FC236}">
                <a16:creationId xmlns:a16="http://schemas.microsoft.com/office/drawing/2014/main" id="{B09E7C2A-395E-4FAB-9B12-9D0003A5C4AD}"/>
              </a:ext>
            </a:extLst>
          </p:cNvPr>
          <p:cNvSpPr/>
          <p:nvPr/>
        </p:nvSpPr>
        <p:spPr>
          <a:xfrm>
            <a:off x="4334720" y="1009938"/>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2" name="Arrow: Right 51">
            <a:extLst>
              <a:ext uri="{FF2B5EF4-FFF2-40B4-BE49-F238E27FC236}">
                <a16:creationId xmlns:a16="http://schemas.microsoft.com/office/drawing/2014/main" id="{1A44A41C-110A-4388-8B8B-1F43EA393579}"/>
              </a:ext>
            </a:extLst>
          </p:cNvPr>
          <p:cNvSpPr/>
          <p:nvPr/>
        </p:nvSpPr>
        <p:spPr>
          <a:xfrm>
            <a:off x="3379679" y="2558667"/>
            <a:ext cx="1062975"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3" name="Arrow: Right 52">
            <a:extLst>
              <a:ext uri="{FF2B5EF4-FFF2-40B4-BE49-F238E27FC236}">
                <a16:creationId xmlns:a16="http://schemas.microsoft.com/office/drawing/2014/main" id="{8452A428-467E-4416-8374-BB6CDB3528AC}"/>
              </a:ext>
            </a:extLst>
          </p:cNvPr>
          <p:cNvSpPr/>
          <p:nvPr/>
        </p:nvSpPr>
        <p:spPr>
          <a:xfrm>
            <a:off x="4476746" y="2522091"/>
            <a:ext cx="109981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4" name="Arrow: Right 53">
            <a:extLst>
              <a:ext uri="{FF2B5EF4-FFF2-40B4-BE49-F238E27FC236}">
                <a16:creationId xmlns:a16="http://schemas.microsoft.com/office/drawing/2014/main" id="{4A939418-50D6-4B11-A425-D1B5B4920796}"/>
              </a:ext>
            </a:extLst>
          </p:cNvPr>
          <p:cNvSpPr/>
          <p:nvPr/>
        </p:nvSpPr>
        <p:spPr>
          <a:xfrm>
            <a:off x="6936825" y="1039477"/>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6" name="Arrow: Right 55">
            <a:extLst>
              <a:ext uri="{FF2B5EF4-FFF2-40B4-BE49-F238E27FC236}">
                <a16:creationId xmlns:a16="http://schemas.microsoft.com/office/drawing/2014/main" id="{3268B7E0-5140-4A07-B861-64C44ABF3103}"/>
              </a:ext>
            </a:extLst>
          </p:cNvPr>
          <p:cNvSpPr/>
          <p:nvPr/>
        </p:nvSpPr>
        <p:spPr>
          <a:xfrm>
            <a:off x="8086137" y="1047286"/>
            <a:ext cx="86700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8" name="TextBox 57">
            <a:extLst>
              <a:ext uri="{FF2B5EF4-FFF2-40B4-BE49-F238E27FC236}">
                <a16:creationId xmlns:a16="http://schemas.microsoft.com/office/drawing/2014/main" id="{76358425-AEC2-46CA-94EE-7AE74BDA4191}"/>
              </a:ext>
            </a:extLst>
          </p:cNvPr>
          <p:cNvSpPr txBox="1"/>
          <p:nvPr/>
        </p:nvSpPr>
        <p:spPr>
          <a:xfrm>
            <a:off x="10907284" y="94464"/>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Tamat</a:t>
            </a:r>
          </a:p>
        </p:txBody>
      </p:sp>
      <p:sp>
        <p:nvSpPr>
          <p:cNvPr id="10" name="TextBox 9">
            <a:extLst>
              <a:ext uri="{FF2B5EF4-FFF2-40B4-BE49-F238E27FC236}">
                <a16:creationId xmlns:a16="http://schemas.microsoft.com/office/drawing/2014/main" id="{11DF0AE4-13CE-47D0-8B0D-DE61D6FEC8FF}"/>
              </a:ext>
            </a:extLst>
          </p:cNvPr>
          <p:cNvSpPr txBox="1"/>
          <p:nvPr/>
        </p:nvSpPr>
        <p:spPr>
          <a:xfrm>
            <a:off x="-166274" y="3368908"/>
            <a:ext cx="5296038" cy="1938992"/>
          </a:xfrm>
          <a:prstGeom prst="rect">
            <a:avLst/>
          </a:prstGeom>
          <a:noFill/>
        </p:spPr>
        <p:txBody>
          <a:bodyPr wrap="square" rtlCol="0">
            <a:spAutoFit/>
          </a:bodyPr>
          <a:lstStyle/>
          <a:p>
            <a:r>
              <a:rPr lang="ms-MY" sz="1200" dirty="0"/>
              <a:t> </a:t>
            </a:r>
            <a:r>
              <a:rPr lang="ms-MY" sz="1200" dirty="0">
                <a:latin typeface="Arial" panose="020B0604020202020204" pitchFamily="34" charset="0"/>
                <a:cs typeface="Arial" panose="020B0604020202020204" pitchFamily="34" charset="0"/>
              </a:rPr>
              <a:t>      </a:t>
            </a:r>
            <a:r>
              <a:rPr lang="ms-MY" sz="1200" b="1" dirty="0">
                <a:latin typeface="Arial" panose="020B0604020202020204" pitchFamily="34" charset="0"/>
                <a:cs typeface="Arial" panose="020B0604020202020204" pitchFamily="34" charset="0"/>
              </a:rPr>
              <a:t>Nota:</a:t>
            </a:r>
          </a:p>
          <a:p>
            <a:pPr>
              <a:tabLst>
                <a:tab pos="263525" algn="l"/>
              </a:tabLst>
            </a:pPr>
            <a:r>
              <a:rPr lang="ms-MY" sz="1200" dirty="0">
                <a:latin typeface="Arial" panose="020B0604020202020204" pitchFamily="34" charset="0"/>
                <a:cs typeface="Arial" panose="020B0604020202020204" pitchFamily="34" charset="0"/>
              </a:rPr>
              <a:t>	Jenis Data Yang Perlu dimigrasi:</a:t>
            </a:r>
          </a:p>
          <a:p>
            <a:pPr marL="539750" indent="-276225">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Primary</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endParaRPr lang="ms-MY" sz="1200" i="1" dirty="0">
              <a:latin typeface="Arial" panose="020B0604020202020204" pitchFamily="34" charset="0"/>
              <a:cs typeface="Arial" panose="020B0604020202020204" pitchFamily="34" charset="0"/>
            </a:endParaRP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263525">
              <a:tabLst>
                <a:tab pos="539750" algn="l"/>
              </a:tabLst>
            </a:pPr>
            <a:endParaRPr lang="ms-MY" sz="1200" dirty="0">
              <a:latin typeface="Arial" panose="020B0604020202020204" pitchFamily="34" charset="0"/>
              <a:cs typeface="Arial" panose="020B0604020202020204" pitchFamily="34" charset="0"/>
            </a:endParaRPr>
          </a:p>
          <a:p>
            <a:pPr marL="263525" algn="just">
              <a:tabLst>
                <a:tab pos="539750" algn="l"/>
              </a:tabLst>
            </a:pPr>
            <a:r>
              <a:rPr lang="ms-MY" sz="1200" dirty="0">
                <a:latin typeface="Arial" panose="020B0604020202020204" pitchFamily="34" charset="0"/>
                <a:cs typeface="Arial" panose="020B0604020202020204" pitchFamily="34" charset="0"/>
              </a:rPr>
              <a:t>Kaedah Migrasi</a:t>
            </a:r>
          </a:p>
          <a:p>
            <a:pPr marL="434975" indent="-171450" algn="just">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Primari akan dimigrasi ke sistem XXX dan juga ke </a:t>
            </a:r>
            <a:r>
              <a:rPr lang="ms-MY" sz="1200" i="1" dirty="0">
                <a:latin typeface="Arial" panose="020B0604020202020204" pitchFamily="34" charset="0"/>
                <a:cs typeface="Arial" panose="020B0604020202020204" pitchFamily="34" charset="0"/>
              </a:rPr>
              <a:t>Staging Server</a:t>
            </a:r>
          </a:p>
        </p:txBody>
      </p:sp>
      <p:sp>
        <p:nvSpPr>
          <p:cNvPr id="60" name="Diamond 59">
            <a:extLst>
              <a:ext uri="{FF2B5EF4-FFF2-40B4-BE49-F238E27FC236}">
                <a16:creationId xmlns:a16="http://schemas.microsoft.com/office/drawing/2014/main" id="{1E2A5DFA-CE81-4D73-9195-051D45C03A2F}"/>
              </a:ext>
            </a:extLst>
          </p:cNvPr>
          <p:cNvSpPr/>
          <p:nvPr/>
        </p:nvSpPr>
        <p:spPr>
          <a:xfrm>
            <a:off x="10489023" y="3362570"/>
            <a:ext cx="304800" cy="304800"/>
          </a:xfrm>
          <a:prstGeom prst="diamond">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1F48B67-EA04-424A-8C0E-FE56A661D713}"/>
              </a:ext>
            </a:extLst>
          </p:cNvPr>
          <p:cNvSpPr txBox="1"/>
          <p:nvPr/>
        </p:nvSpPr>
        <p:spPr>
          <a:xfrm>
            <a:off x="10852886" y="3279292"/>
            <a:ext cx="1189748" cy="461665"/>
          </a:xfrm>
          <a:prstGeom prst="rect">
            <a:avLst/>
          </a:prstGeom>
          <a:noFill/>
        </p:spPr>
        <p:txBody>
          <a:bodyPr wrap="none" rtlCol="0">
            <a:spAutoFit/>
          </a:bodyPr>
          <a:lstStyle/>
          <a:p>
            <a:pPr algn="ctr"/>
            <a:r>
              <a:rPr lang="en-MY" sz="1200" dirty="0">
                <a:latin typeface="Arial" panose="020B0604020202020204" pitchFamily="34" charset="0"/>
                <a:cs typeface="Arial" panose="020B0604020202020204" pitchFamily="34" charset="0"/>
              </a:rPr>
              <a:t>Decommission</a:t>
            </a:r>
          </a:p>
          <a:p>
            <a:pPr algn="ctr"/>
            <a:r>
              <a:rPr lang="en-MY" sz="1200" dirty="0">
                <a:latin typeface="Arial" panose="020B0604020202020204" pitchFamily="34" charset="0"/>
                <a:cs typeface="Arial" panose="020B0604020202020204" pitchFamily="34" charset="0"/>
              </a:rPr>
              <a:t>xxx dan xxx</a:t>
            </a:r>
          </a:p>
        </p:txBody>
      </p:sp>
      <p:sp>
        <p:nvSpPr>
          <p:cNvPr id="62" name="Arrow: Right 61">
            <a:extLst>
              <a:ext uri="{FF2B5EF4-FFF2-40B4-BE49-F238E27FC236}">
                <a16:creationId xmlns:a16="http://schemas.microsoft.com/office/drawing/2014/main" id="{23DB2DF8-B605-4C1D-9DC4-6CF81C6F38CA}"/>
              </a:ext>
            </a:extLst>
          </p:cNvPr>
          <p:cNvSpPr/>
          <p:nvPr/>
        </p:nvSpPr>
        <p:spPr>
          <a:xfrm>
            <a:off x="6530277" y="5041765"/>
            <a:ext cx="228600" cy="2462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63" name="Arrow: Right 62">
            <a:extLst>
              <a:ext uri="{FF2B5EF4-FFF2-40B4-BE49-F238E27FC236}">
                <a16:creationId xmlns:a16="http://schemas.microsoft.com/office/drawing/2014/main" id="{BDD8A034-1B76-4F77-9151-C1FA1229E430}"/>
              </a:ext>
            </a:extLst>
          </p:cNvPr>
          <p:cNvSpPr/>
          <p:nvPr/>
        </p:nvSpPr>
        <p:spPr>
          <a:xfrm>
            <a:off x="6505932" y="4658033"/>
            <a:ext cx="228600"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7D53D54A-C252-4C63-92E7-F7B08B0CB309}"/>
              </a:ext>
            </a:extLst>
          </p:cNvPr>
          <p:cNvSpPr/>
          <p:nvPr/>
        </p:nvSpPr>
        <p:spPr>
          <a:xfrm>
            <a:off x="5653106" y="2495082"/>
            <a:ext cx="1546672"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Final Verification</a:t>
            </a:r>
          </a:p>
        </p:txBody>
      </p:sp>
      <p:sp>
        <p:nvSpPr>
          <p:cNvPr id="75" name="Rectangle: Rounded Corners 74">
            <a:extLst>
              <a:ext uri="{FF2B5EF4-FFF2-40B4-BE49-F238E27FC236}">
                <a16:creationId xmlns:a16="http://schemas.microsoft.com/office/drawing/2014/main" id="{DBF72B5A-863E-4C29-89EE-8795A72F6F91}"/>
              </a:ext>
            </a:extLst>
          </p:cNvPr>
          <p:cNvSpPr/>
          <p:nvPr/>
        </p:nvSpPr>
        <p:spPr>
          <a:xfrm>
            <a:off x="7428947" y="3501654"/>
            <a:ext cx="2948363" cy="10437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EAF8B029-8A14-4B04-AE6C-07045D40F42B}"/>
              </a:ext>
            </a:extLst>
          </p:cNvPr>
          <p:cNvSpPr/>
          <p:nvPr/>
        </p:nvSpPr>
        <p:spPr>
          <a:xfrm>
            <a:off x="6519862" y="4022474"/>
            <a:ext cx="228601" cy="204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22F7DF0B-6C58-49E7-BAAB-CC4229D9DC8D}"/>
              </a:ext>
            </a:extLst>
          </p:cNvPr>
          <p:cNvSpPr/>
          <p:nvPr/>
        </p:nvSpPr>
        <p:spPr>
          <a:xfrm>
            <a:off x="6505931" y="4315903"/>
            <a:ext cx="228601" cy="20462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59D3C6-D92A-42EC-893D-D204BE5F112E}"/>
              </a:ext>
            </a:extLst>
          </p:cNvPr>
          <p:cNvSpPr txBox="1"/>
          <p:nvPr/>
        </p:nvSpPr>
        <p:spPr>
          <a:xfrm>
            <a:off x="6812069" y="3966525"/>
            <a:ext cx="3737499" cy="646331"/>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Sistem XXX dan XXX Downtime</a:t>
            </a:r>
          </a:p>
          <a:p>
            <a:endParaRPr lang="en-MY" sz="1200" dirty="0">
              <a:latin typeface="Arial" panose="020B0604020202020204" pitchFamily="34" charset="0"/>
              <a:cs typeface="Arial" panose="020B0604020202020204" pitchFamily="34" charset="0"/>
            </a:endParaRPr>
          </a:p>
          <a:p>
            <a:r>
              <a:rPr lang="en-MY" sz="1200" dirty="0">
                <a:latin typeface="Arial" panose="020B0604020202020204" pitchFamily="34" charset="0"/>
                <a:cs typeface="Arial" panose="020B0604020202020204" pitchFamily="34" charset="0"/>
              </a:rPr>
              <a:t>XXX dan XXX Released in View Only Mode</a:t>
            </a:r>
          </a:p>
        </p:txBody>
      </p:sp>
      <p:sp>
        <p:nvSpPr>
          <p:cNvPr id="32" name="TextBox 31">
            <a:extLst>
              <a:ext uri="{FF2B5EF4-FFF2-40B4-BE49-F238E27FC236}">
                <a16:creationId xmlns:a16="http://schemas.microsoft.com/office/drawing/2014/main" id="{1FF226E3-FFDC-4F5C-B830-A0B3A2B3870F}"/>
              </a:ext>
            </a:extLst>
          </p:cNvPr>
          <p:cNvSpPr txBox="1"/>
          <p:nvPr/>
        </p:nvSpPr>
        <p:spPr>
          <a:xfrm>
            <a:off x="152532" y="127597"/>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Bermula</a:t>
            </a:r>
          </a:p>
        </p:txBody>
      </p:sp>
      <p:sp>
        <p:nvSpPr>
          <p:cNvPr id="36" name="TextBox 35">
            <a:extLst>
              <a:ext uri="{FF2B5EF4-FFF2-40B4-BE49-F238E27FC236}">
                <a16:creationId xmlns:a16="http://schemas.microsoft.com/office/drawing/2014/main" id="{8BA73F0F-B782-4DC4-9440-6553CC6F0E84}"/>
              </a:ext>
            </a:extLst>
          </p:cNvPr>
          <p:cNvSpPr txBox="1"/>
          <p:nvPr/>
        </p:nvSpPr>
        <p:spPr>
          <a:xfrm>
            <a:off x="6856715" y="4660006"/>
            <a:ext cx="5853603"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Staging Server XXX</a:t>
            </a:r>
          </a:p>
        </p:txBody>
      </p:sp>
      <p:sp>
        <p:nvSpPr>
          <p:cNvPr id="37" name="TextBox 36">
            <a:extLst>
              <a:ext uri="{FF2B5EF4-FFF2-40B4-BE49-F238E27FC236}">
                <a16:creationId xmlns:a16="http://schemas.microsoft.com/office/drawing/2014/main" id="{0008C7A0-87D1-41BF-85C3-3335068502CB}"/>
              </a:ext>
            </a:extLst>
          </p:cNvPr>
          <p:cNvSpPr txBox="1"/>
          <p:nvPr/>
        </p:nvSpPr>
        <p:spPr>
          <a:xfrm>
            <a:off x="6807215" y="5059189"/>
            <a:ext cx="5682085"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XXX</a:t>
            </a:r>
          </a:p>
        </p:txBody>
      </p:sp>
      <p:sp>
        <p:nvSpPr>
          <p:cNvPr id="38" name="TextBox 37">
            <a:extLst>
              <a:ext uri="{FF2B5EF4-FFF2-40B4-BE49-F238E27FC236}">
                <a16:creationId xmlns:a16="http://schemas.microsoft.com/office/drawing/2014/main" id="{BF6F8E50-25FE-4560-99A5-9505C7763E94}"/>
              </a:ext>
            </a:extLst>
          </p:cNvPr>
          <p:cNvSpPr txBox="1"/>
          <p:nvPr/>
        </p:nvSpPr>
        <p:spPr>
          <a:xfrm>
            <a:off x="92333" y="5222817"/>
            <a:ext cx="6244719" cy="1754326"/>
          </a:xfrm>
          <a:prstGeom prst="rect">
            <a:avLst/>
          </a:prstGeom>
          <a:noFill/>
        </p:spPr>
        <p:txBody>
          <a:bodyPr wrap="square" rtlCol="0">
            <a:spAutoFit/>
          </a:bodyPr>
          <a:lstStyle/>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Migrasi </a:t>
            </a:r>
            <a:r>
              <a:rPr lang="ms-MY" sz="1200" i="1" dirty="0">
                <a:latin typeface="Arial" panose="020B0604020202020204" pitchFamily="34" charset="0"/>
                <a:cs typeface="Arial" panose="020B0604020202020204" pitchFamily="34" charset="0"/>
              </a:rPr>
              <a:t>extracted data </a:t>
            </a:r>
            <a:r>
              <a:rPr lang="ms-MY" sz="1200" dirty="0">
                <a:latin typeface="Arial" panose="020B0604020202020204" pitchFamily="34" charset="0"/>
                <a:cs typeface="Arial" panose="020B0604020202020204" pitchFamily="34" charset="0"/>
              </a:rPr>
              <a:t>dari XXX dan XXX akan terus berjalan selepas go-live sistem XXX.</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go-live sistem XXX, sistem XXX dan XXX masih boleh diakses dalam </a:t>
            </a:r>
            <a:r>
              <a:rPr lang="ms-MY" sz="1200" i="1" dirty="0">
                <a:latin typeface="Arial" panose="020B0604020202020204" pitchFamily="34" charset="0"/>
                <a:cs typeface="Arial" panose="020B0604020202020204" pitchFamily="34" charset="0"/>
              </a:rPr>
              <a:t>View Only Mode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Semua maklumat pesakit yang baharu akan disimpan di dalam sistem XXX setelah </a:t>
            </a:r>
            <a:r>
              <a:rPr lang="ms-MY" sz="1200" i="1" dirty="0">
                <a:latin typeface="Arial" panose="020B0604020202020204" pitchFamily="34" charset="0"/>
                <a:cs typeface="Arial" panose="020B0604020202020204" pitchFamily="34" charset="0"/>
              </a:rPr>
              <a:t>go-live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semua </a:t>
            </a:r>
            <a:r>
              <a:rPr lang="ms-MY" sz="1200" i="1" dirty="0">
                <a:latin typeface="Arial" panose="020B0604020202020204" pitchFamily="34" charset="0"/>
                <a:cs typeface="Arial" panose="020B0604020202020204" pitchFamily="34" charset="0"/>
              </a:rPr>
              <a:t>archive</a:t>
            </a:r>
            <a:r>
              <a:rPr lang="ms-MY" sz="1200" dirty="0">
                <a:latin typeface="Arial" panose="020B0604020202020204" pitchFamily="34" charset="0"/>
                <a:cs typeface="Arial" panose="020B0604020202020204" pitchFamily="34" charset="0"/>
              </a:rPr>
              <a:t> data dimigrasi, sistem XXX dan XXX akan ditamatkan perkhidmatannya</a:t>
            </a:r>
          </a:p>
          <a:p>
            <a:pPr marL="171450" indent="-171450">
              <a:buFont typeface="Arial" panose="020B0604020202020204" pitchFamily="34" charset="0"/>
              <a:buChar char="•"/>
            </a:pPr>
            <a:endParaRPr lang="en-MY"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652A97-066C-4C44-949A-09582BD5A3D0}"/>
              </a:ext>
            </a:extLst>
          </p:cNvPr>
          <p:cNvSpPr txBox="1"/>
          <p:nvPr/>
        </p:nvSpPr>
        <p:spPr>
          <a:xfrm>
            <a:off x="7148412" y="2646430"/>
            <a:ext cx="747320" cy="253916"/>
          </a:xfrm>
          <a:prstGeom prst="rect">
            <a:avLst/>
          </a:prstGeom>
          <a:noFill/>
        </p:spPr>
        <p:txBody>
          <a:bodyPr wrap="none" rtlCol="0">
            <a:spAutoFit/>
          </a:bodyPr>
          <a:lstStyle/>
          <a:p>
            <a:r>
              <a:rPr lang="en-MY" sz="1050" b="1" dirty="0">
                <a:latin typeface="Arial" panose="020B0604020202020204" pitchFamily="34" charset="0"/>
                <a:cs typeface="Arial" panose="020B0604020202020204" pitchFamily="34" charset="0"/>
              </a:rPr>
              <a:t>Mei 2025</a:t>
            </a:r>
          </a:p>
        </p:txBody>
      </p:sp>
      <p:pic>
        <p:nvPicPr>
          <p:cNvPr id="6" name="Picture 5" descr="A picture containing indoor, blue, plant, bottle&#10;&#10;Description automatically generated">
            <a:extLst>
              <a:ext uri="{FF2B5EF4-FFF2-40B4-BE49-F238E27FC236}">
                <a16:creationId xmlns:a16="http://schemas.microsoft.com/office/drawing/2014/main" id="{E7764326-45CD-4C72-A023-2B38ECC38AF7}"/>
              </a:ext>
            </a:extLst>
          </p:cNvPr>
          <p:cNvPicPr>
            <a:picLocks noChangeAspect="1"/>
          </p:cNvPicPr>
          <p:nvPr/>
        </p:nvPicPr>
        <p:blipFill>
          <a:blip r:embed="rId3"/>
          <a:stretch>
            <a:fillRect/>
          </a:stretch>
        </p:blipFill>
        <p:spPr>
          <a:xfrm>
            <a:off x="152532" y="1161259"/>
            <a:ext cx="688485" cy="688485"/>
          </a:xfrm>
          <a:prstGeom prst="rect">
            <a:avLst/>
          </a:prstGeom>
        </p:spPr>
      </p:pic>
      <p:pic>
        <p:nvPicPr>
          <p:cNvPr id="41" name="Picture 40" descr="A picture containing indoor, blue, plant, bottle&#10;&#10;Description automatically generated">
            <a:extLst>
              <a:ext uri="{FF2B5EF4-FFF2-40B4-BE49-F238E27FC236}">
                <a16:creationId xmlns:a16="http://schemas.microsoft.com/office/drawing/2014/main" id="{6DC70A83-40B3-4ACE-A8E0-B1FB51858B68}"/>
              </a:ext>
            </a:extLst>
          </p:cNvPr>
          <p:cNvPicPr>
            <a:picLocks noChangeAspect="1"/>
          </p:cNvPicPr>
          <p:nvPr/>
        </p:nvPicPr>
        <p:blipFill>
          <a:blip r:embed="rId3"/>
          <a:stretch>
            <a:fillRect/>
          </a:stretch>
        </p:blipFill>
        <p:spPr>
          <a:xfrm>
            <a:off x="9688825" y="2758070"/>
            <a:ext cx="688485" cy="688485"/>
          </a:xfrm>
          <a:prstGeom prst="rect">
            <a:avLst/>
          </a:prstGeom>
        </p:spPr>
      </p:pic>
      <p:sp>
        <p:nvSpPr>
          <p:cNvPr id="42" name="TextBox 41">
            <a:extLst>
              <a:ext uri="{FF2B5EF4-FFF2-40B4-BE49-F238E27FC236}">
                <a16:creationId xmlns:a16="http://schemas.microsoft.com/office/drawing/2014/main" id="{919DC929-2FB9-4733-AB27-85E5FBA10E21}"/>
              </a:ext>
            </a:extLst>
          </p:cNvPr>
          <p:cNvSpPr txBox="1"/>
          <p:nvPr/>
        </p:nvSpPr>
        <p:spPr>
          <a:xfrm>
            <a:off x="288239" y="816305"/>
            <a:ext cx="886781"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 &amp; XXX</a:t>
            </a:r>
          </a:p>
          <a:p>
            <a:pPr algn="ctr"/>
            <a:r>
              <a:rPr lang="en-MY" sz="1050" dirty="0">
                <a:latin typeface="Arial" panose="020B0604020202020204" pitchFamily="34" charset="0"/>
                <a:cs typeface="Arial" panose="020B0604020202020204" pitchFamily="34" charset="0"/>
              </a:rPr>
              <a:t>Database</a:t>
            </a:r>
          </a:p>
        </p:txBody>
      </p:sp>
      <p:sp>
        <p:nvSpPr>
          <p:cNvPr id="44" name="TextBox 43">
            <a:extLst>
              <a:ext uri="{FF2B5EF4-FFF2-40B4-BE49-F238E27FC236}">
                <a16:creationId xmlns:a16="http://schemas.microsoft.com/office/drawing/2014/main" id="{689737D0-8C07-457C-BDD4-46AE7B6609CA}"/>
              </a:ext>
            </a:extLst>
          </p:cNvPr>
          <p:cNvSpPr txBox="1"/>
          <p:nvPr/>
        </p:nvSpPr>
        <p:spPr>
          <a:xfrm>
            <a:off x="9657777" y="2367682"/>
            <a:ext cx="763349"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XXXX</a:t>
            </a:r>
          </a:p>
          <a:p>
            <a:pPr algn="ctr"/>
            <a:r>
              <a:rPr lang="en-MY" sz="105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4BFBEAF1-06EB-415C-88FB-E0A18D119B47}"/>
              </a:ext>
            </a:extLst>
          </p:cNvPr>
          <p:cNvPicPr>
            <a:picLocks noChangeAspect="1"/>
          </p:cNvPicPr>
          <p:nvPr/>
        </p:nvPicPr>
        <p:blipFill>
          <a:blip r:embed="rId4"/>
          <a:stretch>
            <a:fillRect/>
          </a:stretch>
        </p:blipFill>
        <p:spPr>
          <a:xfrm>
            <a:off x="11238369" y="2271662"/>
            <a:ext cx="609600" cy="609600"/>
          </a:xfrm>
          <a:prstGeom prst="rect">
            <a:avLst/>
          </a:prstGeom>
        </p:spPr>
      </p:pic>
      <p:cxnSp>
        <p:nvCxnSpPr>
          <p:cNvPr id="23" name="Connector: Elbow 22">
            <a:extLst>
              <a:ext uri="{FF2B5EF4-FFF2-40B4-BE49-F238E27FC236}">
                <a16:creationId xmlns:a16="http://schemas.microsoft.com/office/drawing/2014/main" id="{661848F0-6374-469E-93D1-19E57355B39E}"/>
              </a:ext>
            </a:extLst>
          </p:cNvPr>
          <p:cNvCxnSpPr>
            <a:cxnSpLocks/>
          </p:cNvCxnSpPr>
          <p:nvPr/>
        </p:nvCxnSpPr>
        <p:spPr>
          <a:xfrm rot="10800000" flipV="1">
            <a:off x="778213" y="2112818"/>
            <a:ext cx="8853506" cy="838828"/>
          </a:xfrm>
          <a:prstGeom prst="bentConnector3">
            <a:avLst>
              <a:gd name="adj1" fmla="val 105387"/>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3F5A6DEB-451A-4B59-91C0-9480E1C7F151}"/>
              </a:ext>
            </a:extLst>
          </p:cNvPr>
          <p:cNvCxnSpPr>
            <a:cxnSpLocks/>
          </p:cNvCxnSpPr>
          <p:nvPr/>
        </p:nvCxnSpPr>
        <p:spPr>
          <a:xfrm flipV="1">
            <a:off x="8321578" y="1780942"/>
            <a:ext cx="1329133" cy="332271"/>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59" name="TextBox 58">
            <a:extLst>
              <a:ext uri="{FF2B5EF4-FFF2-40B4-BE49-F238E27FC236}">
                <a16:creationId xmlns:a16="http://schemas.microsoft.com/office/drawing/2014/main" id="{C1A22389-D72F-4156-88C6-BB3B44FB34E7}"/>
              </a:ext>
            </a:extLst>
          </p:cNvPr>
          <p:cNvSpPr txBox="1"/>
          <p:nvPr/>
        </p:nvSpPr>
        <p:spPr>
          <a:xfrm>
            <a:off x="11202272" y="1215828"/>
            <a:ext cx="845104"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Lama</a:t>
            </a:r>
          </a:p>
        </p:txBody>
      </p:sp>
      <p:sp>
        <p:nvSpPr>
          <p:cNvPr id="64" name="TextBox 63">
            <a:extLst>
              <a:ext uri="{FF2B5EF4-FFF2-40B4-BE49-F238E27FC236}">
                <a16:creationId xmlns:a16="http://schemas.microsoft.com/office/drawing/2014/main" id="{2B68AE75-4A37-4064-A4E1-3D61687E412C}"/>
              </a:ext>
            </a:extLst>
          </p:cNvPr>
          <p:cNvSpPr txBox="1"/>
          <p:nvPr/>
        </p:nvSpPr>
        <p:spPr>
          <a:xfrm>
            <a:off x="11104489" y="3013023"/>
            <a:ext cx="942887"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Baharu</a:t>
            </a:r>
          </a:p>
        </p:txBody>
      </p:sp>
      <p:sp>
        <p:nvSpPr>
          <p:cNvPr id="5" name="TextBox 4"/>
          <p:cNvSpPr txBox="1"/>
          <p:nvPr/>
        </p:nvSpPr>
        <p:spPr>
          <a:xfrm>
            <a:off x="11124625" y="2819050"/>
            <a:ext cx="453970"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XXX</a:t>
            </a:r>
            <a:endParaRPr lang="en-MY" sz="1050" dirty="0">
              <a:latin typeface="Arial" panose="020B0604020202020204" pitchFamily="34" charset="0"/>
              <a:cs typeface="Arial" panose="020B0604020202020204" pitchFamily="34" charset="0"/>
            </a:endParaRPr>
          </a:p>
        </p:txBody>
      </p:sp>
      <p:pic>
        <p:nvPicPr>
          <p:cNvPr id="57" name="Picture 56" descr="A picture containing indoor, blue, plant, bottle&#10;&#10;Description automatically generated">
            <a:extLst>
              <a:ext uri="{FF2B5EF4-FFF2-40B4-BE49-F238E27FC236}">
                <a16:creationId xmlns:a16="http://schemas.microsoft.com/office/drawing/2014/main" id="{352CEAAB-1AE2-4F0D-9305-02A0D3BB2ECA}"/>
              </a:ext>
            </a:extLst>
          </p:cNvPr>
          <p:cNvPicPr>
            <a:picLocks noChangeAspect="1"/>
          </p:cNvPicPr>
          <p:nvPr/>
        </p:nvPicPr>
        <p:blipFill>
          <a:blip r:embed="rId3"/>
          <a:stretch>
            <a:fillRect/>
          </a:stretch>
        </p:blipFill>
        <p:spPr>
          <a:xfrm>
            <a:off x="718431" y="1161259"/>
            <a:ext cx="688485" cy="688485"/>
          </a:xfrm>
          <a:prstGeom prst="rect">
            <a:avLst/>
          </a:prstGeom>
        </p:spPr>
      </p:pic>
      <p:sp>
        <p:nvSpPr>
          <p:cNvPr id="11" name="Rectangle 10">
            <a:extLst>
              <a:ext uri="{FF2B5EF4-FFF2-40B4-BE49-F238E27FC236}">
                <a16:creationId xmlns:a16="http://schemas.microsoft.com/office/drawing/2014/main" id="{22A3F065-75A2-4381-A359-3AA7A1322024}"/>
              </a:ext>
            </a:extLst>
          </p:cNvPr>
          <p:cNvSpPr/>
          <p:nvPr/>
        </p:nvSpPr>
        <p:spPr>
          <a:xfrm>
            <a:off x="6407355" y="3922761"/>
            <a:ext cx="5554359" cy="14425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Picture 54" descr="A picture containing indoor, blue, plant, bottle&#10;&#10;Description automatically generated">
            <a:extLst>
              <a:ext uri="{FF2B5EF4-FFF2-40B4-BE49-F238E27FC236}">
                <a16:creationId xmlns:a16="http://schemas.microsoft.com/office/drawing/2014/main" id="{17BA1614-D481-4B90-BF0D-DA3CDE41A84C}"/>
              </a:ext>
            </a:extLst>
          </p:cNvPr>
          <p:cNvPicPr>
            <a:picLocks noChangeAspect="1"/>
          </p:cNvPicPr>
          <p:nvPr/>
        </p:nvPicPr>
        <p:blipFill>
          <a:blip r:embed="rId3"/>
          <a:stretch>
            <a:fillRect/>
          </a:stretch>
        </p:blipFill>
        <p:spPr>
          <a:xfrm>
            <a:off x="9287476" y="1319072"/>
            <a:ext cx="688485" cy="688485"/>
          </a:xfrm>
          <a:prstGeom prst="rect">
            <a:avLst/>
          </a:prstGeom>
        </p:spPr>
      </p:pic>
      <p:sp>
        <p:nvSpPr>
          <p:cNvPr id="66" name="TextBox 65">
            <a:extLst>
              <a:ext uri="{FF2B5EF4-FFF2-40B4-BE49-F238E27FC236}">
                <a16:creationId xmlns:a16="http://schemas.microsoft.com/office/drawing/2014/main" id="{BBABE29E-D881-4F4F-BEE6-FDF81C2E2D6B}"/>
              </a:ext>
            </a:extLst>
          </p:cNvPr>
          <p:cNvSpPr txBox="1"/>
          <p:nvPr/>
        </p:nvSpPr>
        <p:spPr>
          <a:xfrm>
            <a:off x="8810428" y="728909"/>
            <a:ext cx="1575587"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Extracted data to be saved at XXX Staging server</a:t>
            </a:r>
            <a:endParaRPr lang="en-MY" sz="1050" dirty="0">
              <a:latin typeface="Arial" panose="020B0604020202020204" pitchFamily="34" charset="0"/>
              <a:cs typeface="Arial" panose="020B0604020202020204" pitchFamily="34" charset="0"/>
            </a:endParaRPr>
          </a:p>
        </p:txBody>
      </p:sp>
      <p:sp>
        <p:nvSpPr>
          <p:cNvPr id="48" name="Slide Number Placeholder 2">
            <a:extLst>
              <a:ext uri="{FF2B5EF4-FFF2-40B4-BE49-F238E27FC236}">
                <a16:creationId xmlns:a16="http://schemas.microsoft.com/office/drawing/2014/main" id="{44248AB8-F7E4-4675-9A03-1330F5D9385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129</a:t>
            </a:fld>
            <a:endParaRPr lang="ms-MY">
              <a:solidFill>
                <a:prstClr val="black">
                  <a:tint val="75000"/>
                </a:prstClr>
              </a:solidFill>
            </a:endParaRPr>
          </a:p>
        </p:txBody>
      </p:sp>
      <p:sp>
        <p:nvSpPr>
          <p:cNvPr id="65" name="TextBox 64">
            <a:extLst>
              <a:ext uri="{FF2B5EF4-FFF2-40B4-BE49-F238E27FC236}">
                <a16:creationId xmlns:a16="http://schemas.microsoft.com/office/drawing/2014/main" id="{4C4D56DD-AD58-4CDF-BDEF-D7B6BF278EB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9554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98034" y="484466"/>
            <a:ext cx="8803010" cy="100828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2. TUJUAN</a:t>
            </a:r>
            <a:endParaRPr kumimoji="0" sz="3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8" name="Google Shape;98;p2"/>
          <p:cNvSpPr txBox="1"/>
          <p:nvPr/>
        </p:nvSpPr>
        <p:spPr>
          <a:xfrm>
            <a:off x="898659" y="2287418"/>
            <a:ext cx="10225309" cy="22831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Memohon Pertimbangan dan Kelulusan</a:t>
            </a:r>
            <a:endParaRPr kumimoji="0" lang="ms-MY" sz="28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 </a:t>
            </a: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Mesyuarat Jawatankuasa Pemandu ICT (JPICT) Jabatan Digital Negara (JDN) 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 ) </a:t>
            </a:r>
            <a:r>
              <a:rPr kumimoji="0" lang="ms-MY" sz="2800" b="0" i="0" u="none" strike="noStrike" kern="0" cap="none" spc="0" normalizeH="0" baseline="0" dirty="0">
                <a:ln>
                  <a:noFill/>
                </a:ln>
                <a:solidFill>
                  <a:srgbClr val="000000"/>
                </a:solidFill>
                <a:effectLst/>
                <a:uLnTx/>
                <a:uFillTx/>
                <a:latin typeface="Arial"/>
                <a:cs typeface="Arial"/>
                <a:sym typeface="Arial"/>
              </a:rPr>
              <a:t>bagi Jabatan Digital Negara</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 name="Google Shape;99;p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EED264CD-5BCE-473D-B1C5-2907DB3ED8F7}"/>
              </a:ext>
            </a:extLst>
          </p:cNvPr>
          <p:cNvSpPr txBox="1"/>
          <p:nvPr/>
        </p:nvSpPr>
        <p:spPr>
          <a:xfrm>
            <a:off x="10134600" y="19694"/>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p23"/>
          <p:cNvGraphicFramePr/>
          <p:nvPr>
            <p:extLst>
              <p:ext uri="{D42A27DB-BD31-4B8C-83A1-F6EECF244321}">
                <p14:modId xmlns:p14="http://schemas.microsoft.com/office/powerpoint/2010/main" val="1422598178"/>
              </p:ext>
            </p:extLst>
          </p:nvPr>
        </p:nvGraphicFramePr>
        <p:xfrm>
          <a:off x="605505" y="839747"/>
          <a:ext cx="10970325" cy="5766300"/>
        </p:xfrm>
        <a:graphic>
          <a:graphicData uri="http://schemas.openxmlformats.org/drawingml/2006/table">
            <a:tbl>
              <a:tblPr>
                <a:noFill/>
              </a:tblPr>
              <a:tblGrid>
                <a:gridCol w="3656775">
                  <a:extLst>
                    <a:ext uri="{9D8B030D-6E8A-4147-A177-3AD203B41FA5}">
                      <a16:colId xmlns:a16="http://schemas.microsoft.com/office/drawing/2014/main" val="20000"/>
                    </a:ext>
                  </a:extLst>
                </a:gridCol>
                <a:gridCol w="3656775">
                  <a:extLst>
                    <a:ext uri="{9D8B030D-6E8A-4147-A177-3AD203B41FA5}">
                      <a16:colId xmlns:a16="http://schemas.microsoft.com/office/drawing/2014/main" val="20001"/>
                    </a:ext>
                  </a:extLst>
                </a:gridCol>
                <a:gridCol w="3656775">
                  <a:extLst>
                    <a:ext uri="{9D8B030D-6E8A-4147-A177-3AD203B41FA5}">
                      <a16:colId xmlns:a16="http://schemas.microsoft.com/office/drawing/2014/main" val="20002"/>
                    </a:ext>
                  </a:extLst>
                </a:gridCol>
              </a:tblGrid>
              <a:tr h="469375">
                <a:tc>
                  <a:txBody>
                    <a:bodyPr/>
                    <a:lstStyle/>
                    <a:p>
                      <a:pPr marL="0" marR="0" lvl="0" indent="0" algn="ctr" rtl="0">
                        <a:spcBef>
                          <a:spcPts val="0"/>
                        </a:spcBef>
                        <a:spcAft>
                          <a:spcPts val="0"/>
                        </a:spcAft>
                        <a:buNone/>
                      </a:pPr>
                      <a:r>
                        <a:rPr lang="en-US" sz="1800" b="1" dirty="0">
                          <a:latin typeface="Arial"/>
                          <a:ea typeface="Arial"/>
                          <a:cs typeface="Arial"/>
                          <a:sym typeface="Arial"/>
                        </a:rPr>
                        <a:t>201X</a:t>
                      </a:r>
                      <a:endParaRPr dirty="0"/>
                    </a:p>
                  </a:txBody>
                  <a:tcPr marL="91450" marR="91450" marT="45725" marB="45725">
                    <a:solidFill>
                      <a:srgbClr val="ACB8CA"/>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4"/>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6"/>
                    </a:solidFill>
                  </a:tcPr>
                </a:tc>
                <a:extLst>
                  <a:ext uri="{0D108BD9-81ED-4DB2-BD59-A6C34878D82A}">
                    <a16:rowId xmlns:a16="http://schemas.microsoft.com/office/drawing/2014/main" val="10000"/>
                  </a:ext>
                </a:extLst>
              </a:tr>
              <a:tr h="41579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FF2CC"/>
                    </a:solidFill>
                  </a:tcPr>
                </a:tc>
                <a:tc>
                  <a:txBody>
                    <a:bodyPr/>
                    <a:lstStyle/>
                    <a:p>
                      <a:pPr marL="0" marR="0" lvl="0" indent="0" algn="l" rtl="0">
                        <a:spcBef>
                          <a:spcPts val="0"/>
                        </a:spcBef>
                        <a:spcAft>
                          <a:spcPts val="0"/>
                        </a:spcAft>
                        <a:buNone/>
                      </a:pPr>
                      <a:endParaRPr sz="1800"/>
                    </a:p>
                  </a:txBody>
                  <a:tcPr marL="91450" marR="91450" marT="45725" marB="45725">
                    <a:solidFill>
                      <a:srgbClr val="E1EFD8"/>
                    </a:solidFill>
                  </a:tcPr>
                </a:tc>
                <a:extLst>
                  <a:ext uri="{0D108BD9-81ED-4DB2-BD59-A6C34878D82A}">
                    <a16:rowId xmlns:a16="http://schemas.microsoft.com/office/drawing/2014/main" val="10001"/>
                  </a:ext>
                </a:extLst>
              </a:tr>
              <a:tr h="1138950">
                <a:tc gridSpan="3">
                  <a:txBody>
                    <a:bodyPr/>
                    <a:lstStyle/>
                    <a:p>
                      <a:pPr marL="0" marR="0" lvl="0" indent="0" algn="l" rtl="0">
                        <a:spcBef>
                          <a:spcPts val="0"/>
                        </a:spcBef>
                        <a:spcAft>
                          <a:spcPts val="0"/>
                        </a:spcAft>
                        <a:buNone/>
                      </a:pPr>
                      <a:endParaRPr sz="1600" dirty="0"/>
                    </a:p>
                    <a:p>
                      <a:pPr marL="285750" marR="0" lvl="0" indent="-285750" algn="l" rtl="0">
                        <a:spcBef>
                          <a:spcPts val="0"/>
                        </a:spcBef>
                        <a:spcAft>
                          <a:spcPts val="0"/>
                        </a:spcAft>
                        <a:buClr>
                          <a:schemeClr val="dk1"/>
                        </a:buClr>
                        <a:buSzPts val="1600"/>
                        <a:buFont typeface="Arial"/>
                        <a:buChar char="•"/>
                      </a:pPr>
                      <a:r>
                        <a:rPr lang="en-US" sz="1600" i="1" dirty="0">
                          <a:latin typeface="Arial"/>
                          <a:ea typeface="Arial"/>
                          <a:cs typeface="Arial"/>
                          <a:sym typeface="Arial"/>
                        </a:rPr>
                        <a:t>XXX storage capacity growth </a:t>
                      </a:r>
                      <a:r>
                        <a:rPr lang="en-US" sz="1600" b="1" i="1" dirty="0">
                          <a:solidFill>
                            <a:schemeClr val="dk1"/>
                          </a:solidFill>
                          <a:latin typeface="Arial"/>
                          <a:ea typeface="Arial"/>
                          <a:cs typeface="Arial"/>
                          <a:sym typeface="Arial"/>
                        </a:rPr>
                        <a:t>11</a:t>
                      </a:r>
                      <a:r>
                        <a:rPr lang="en-US" sz="1600" b="1" i="1" dirty="0">
                          <a:latin typeface="Arial"/>
                          <a:ea typeface="Arial"/>
                          <a:cs typeface="Arial"/>
                          <a:sym typeface="Arial"/>
                        </a:rPr>
                        <a:t>% </a:t>
                      </a:r>
                      <a:r>
                        <a:rPr lang="en-US" sz="1600" i="1" dirty="0">
                          <a:latin typeface="Arial"/>
                          <a:ea typeface="Arial"/>
                          <a:cs typeface="Arial"/>
                          <a:sym typeface="Arial"/>
                        </a:rPr>
                        <a:t>from 2018 to 2022. </a:t>
                      </a:r>
                      <a:endParaRPr i="1" dirty="0"/>
                    </a:p>
                    <a:p>
                      <a:pPr marL="285750" marR="0" lvl="0" indent="-285750" algn="l" rtl="0">
                        <a:spcBef>
                          <a:spcPts val="0"/>
                        </a:spcBef>
                        <a:spcAft>
                          <a:spcPts val="0"/>
                        </a:spcAft>
                        <a:buClr>
                          <a:schemeClr val="dk1"/>
                        </a:buClr>
                        <a:buSzPts val="1600"/>
                        <a:buFont typeface="Arial"/>
                        <a:buChar char="•"/>
                      </a:pPr>
                      <a:r>
                        <a:rPr lang="en-US" sz="1600" b="0" i="1" dirty="0">
                          <a:latin typeface="Arial"/>
                          <a:ea typeface="Arial"/>
                          <a:cs typeface="Arial"/>
                          <a:sym typeface="Arial"/>
                        </a:rPr>
                        <a:t>Based on current needs and requirement, </a:t>
                      </a:r>
                      <a:r>
                        <a:rPr lang="en-US" sz="1600" i="1" dirty="0">
                          <a:latin typeface="Arial"/>
                          <a:ea typeface="Arial"/>
                          <a:cs typeface="Arial"/>
                          <a:sym typeface="Arial"/>
                        </a:rPr>
                        <a:t>storage capacity will increase by </a:t>
                      </a:r>
                      <a:r>
                        <a:rPr lang="en-US" sz="1600" b="1" i="1" dirty="0">
                          <a:latin typeface="Arial"/>
                          <a:ea typeface="Arial"/>
                          <a:cs typeface="Arial"/>
                          <a:sym typeface="Arial"/>
                        </a:rPr>
                        <a:t>88</a:t>
                      </a:r>
                      <a:r>
                        <a:rPr lang="en-US" sz="1600" i="1" dirty="0">
                          <a:latin typeface="Arial"/>
                          <a:ea typeface="Arial"/>
                          <a:cs typeface="Arial"/>
                          <a:sym typeface="Arial"/>
                        </a:rPr>
                        <a:t>% from 2022 to 2023. </a:t>
                      </a:r>
                      <a:endParaRPr i="1" dirty="0"/>
                    </a:p>
                    <a:p>
                      <a:pPr marL="285750" marR="0" lvl="0" indent="-285750" algn="l" rtl="0">
                        <a:spcBef>
                          <a:spcPts val="0"/>
                        </a:spcBef>
                        <a:spcAft>
                          <a:spcPts val="0"/>
                        </a:spcAft>
                        <a:buClr>
                          <a:schemeClr val="dk1"/>
                        </a:buClr>
                        <a:buSzPts val="1600"/>
                        <a:buFont typeface="Arial"/>
                        <a:buChar char="•"/>
                      </a:pPr>
                      <a:r>
                        <a:rPr lang="en-US" sz="1600" b="1" i="1" dirty="0">
                          <a:solidFill>
                            <a:schemeClr val="dk1"/>
                          </a:solidFill>
                          <a:latin typeface="Arial"/>
                          <a:ea typeface="Arial"/>
                          <a:cs typeface="Arial"/>
                          <a:sym typeface="Arial"/>
                        </a:rPr>
                        <a:t>2023TB</a:t>
                      </a:r>
                      <a:r>
                        <a:rPr lang="en-US" sz="1600" i="1" dirty="0">
                          <a:latin typeface="Arial"/>
                          <a:ea typeface="Arial"/>
                          <a:cs typeface="Arial"/>
                          <a:sym typeface="Arial"/>
                        </a:rPr>
                        <a:t> storage needed for DGIM expansion based on its requirement.</a:t>
                      </a:r>
                      <a:endParaRPr i="1" dirty="0"/>
                    </a:p>
                  </a:txBody>
                  <a:tcPr marL="91450" marR="91450"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73" name="Google Shape;1473;p23"/>
          <p:cNvSpPr txBox="1"/>
          <p:nvPr/>
        </p:nvSpPr>
        <p:spPr>
          <a:xfrm>
            <a:off x="1932531" y="1342776"/>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3"/>
          <p:cNvSpPr txBox="1"/>
          <p:nvPr/>
        </p:nvSpPr>
        <p:spPr>
          <a:xfrm>
            <a:off x="1932531" y="1839161"/>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3"/>
          <p:cNvSpPr txBox="1"/>
          <p:nvPr/>
        </p:nvSpPr>
        <p:spPr>
          <a:xfrm>
            <a:off x="2778700" y="1342775"/>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816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23"/>
          <p:cNvSpPr txBox="1"/>
          <p:nvPr/>
        </p:nvSpPr>
        <p:spPr>
          <a:xfrm>
            <a:off x="3009986" y="1839161"/>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77" name="Google Shape;1477;p23"/>
          <p:cNvCxnSpPr/>
          <p:nvPr/>
        </p:nvCxnSpPr>
        <p:spPr>
          <a:xfrm>
            <a:off x="2745126" y="1517123"/>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78" name="Google Shape;1478;p23"/>
          <p:cNvSpPr txBox="1"/>
          <p:nvPr/>
        </p:nvSpPr>
        <p:spPr>
          <a:xfrm>
            <a:off x="1932530" y="2690660"/>
            <a:ext cx="876253"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23"/>
          <p:cNvSpPr txBox="1"/>
          <p:nvPr/>
        </p:nvSpPr>
        <p:spPr>
          <a:xfrm>
            <a:off x="1932531"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23"/>
          <p:cNvSpPr txBox="1"/>
          <p:nvPr/>
        </p:nvSpPr>
        <p:spPr>
          <a:xfrm>
            <a:off x="2778700"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137</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23"/>
          <p:cNvSpPr txBox="1"/>
          <p:nvPr/>
        </p:nvSpPr>
        <p:spPr>
          <a:xfrm>
            <a:off x="3009986"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2" name="Google Shape;1482;p23"/>
          <p:cNvCxnSpPr/>
          <p:nvPr/>
        </p:nvCxnSpPr>
        <p:spPr>
          <a:xfrm>
            <a:off x="2745409" y="2834056"/>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83" name="Google Shape;1483;p23"/>
          <p:cNvGrpSpPr/>
          <p:nvPr/>
        </p:nvGrpSpPr>
        <p:grpSpPr>
          <a:xfrm>
            <a:off x="1858888" y="4027570"/>
            <a:ext cx="2232250" cy="1077218"/>
            <a:chOff x="1043211" y="3569810"/>
            <a:chExt cx="2232250" cy="1077218"/>
          </a:xfrm>
        </p:grpSpPr>
        <p:sp>
          <p:nvSpPr>
            <p:cNvPr id="1484" name="Google Shape;1484;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953.04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0.9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85" name="Google Shape;148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486" name="Google Shape;1486;p23"/>
          <p:cNvSpPr txBox="1"/>
          <p:nvPr/>
        </p:nvSpPr>
        <p:spPr>
          <a:xfrm>
            <a:off x="856394" y="410910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23"/>
          <p:cNvSpPr txBox="1"/>
          <p:nvPr/>
        </p:nvSpPr>
        <p:spPr>
          <a:xfrm>
            <a:off x="5564910" y="1378973"/>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23"/>
          <p:cNvSpPr txBox="1"/>
          <p:nvPr/>
        </p:nvSpPr>
        <p:spPr>
          <a:xfrm>
            <a:off x="5544337" y="1875358"/>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23"/>
          <p:cNvSpPr txBox="1"/>
          <p:nvPr/>
        </p:nvSpPr>
        <p:spPr>
          <a:xfrm>
            <a:off x="6373859" y="1378972"/>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1076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0" name="Google Shape;1490;p23"/>
          <p:cNvSpPr txBox="1"/>
          <p:nvPr/>
        </p:nvSpPr>
        <p:spPr>
          <a:xfrm>
            <a:off x="6621792" y="1875358"/>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1" name="Google Shape;1491;p23"/>
          <p:cNvCxnSpPr/>
          <p:nvPr/>
        </p:nvCxnSpPr>
        <p:spPr>
          <a:xfrm>
            <a:off x="6356932" y="1553320"/>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92" name="Google Shape;1492;p23"/>
          <p:cNvSpPr txBox="1"/>
          <p:nvPr/>
        </p:nvSpPr>
        <p:spPr>
          <a:xfrm>
            <a:off x="5564910"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23"/>
          <p:cNvSpPr txBox="1"/>
          <p:nvPr/>
        </p:nvSpPr>
        <p:spPr>
          <a:xfrm>
            <a:off x="5544337"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23"/>
          <p:cNvSpPr txBox="1"/>
          <p:nvPr/>
        </p:nvSpPr>
        <p:spPr>
          <a:xfrm>
            <a:off x="6502099"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953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5" name="Google Shape;1495;p23"/>
          <p:cNvSpPr txBox="1"/>
          <p:nvPr/>
        </p:nvSpPr>
        <p:spPr>
          <a:xfrm>
            <a:off x="6621792"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6" name="Google Shape;1496;p23"/>
          <p:cNvCxnSpPr/>
          <p:nvPr/>
        </p:nvCxnSpPr>
        <p:spPr>
          <a:xfrm>
            <a:off x="6357215" y="2870253"/>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97" name="Google Shape;1497;p23"/>
          <p:cNvGrpSpPr/>
          <p:nvPr/>
        </p:nvGrpSpPr>
        <p:grpSpPr>
          <a:xfrm>
            <a:off x="4468200" y="4063767"/>
            <a:ext cx="3234744" cy="1077218"/>
            <a:chOff x="1137412" y="3595760"/>
            <a:chExt cx="3234744" cy="1077218"/>
          </a:xfrm>
        </p:grpSpPr>
        <p:grpSp>
          <p:nvGrpSpPr>
            <p:cNvPr id="1498" name="Google Shape;1498;p23"/>
            <p:cNvGrpSpPr/>
            <p:nvPr/>
          </p:nvGrpSpPr>
          <p:grpSpPr>
            <a:xfrm>
              <a:off x="2139906" y="3595760"/>
              <a:ext cx="2232250" cy="1077218"/>
              <a:chOff x="1043211" y="3569810"/>
              <a:chExt cx="2232250" cy="1077218"/>
            </a:xfrm>
          </p:grpSpPr>
          <p:sp>
            <p:nvSpPr>
              <p:cNvPr id="1499" name="Google Shape;1499;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1076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1.0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00" name="Google Shape;1500;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01" name="Google Shape;1501;p23"/>
            <p:cNvSpPr txBox="1"/>
            <p:nvPr/>
          </p:nvSpPr>
          <p:spPr>
            <a:xfrm>
              <a:off x="1137412" y="367729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02" name="Google Shape;1502;p23"/>
          <p:cNvSpPr txBox="1"/>
          <p:nvPr/>
        </p:nvSpPr>
        <p:spPr>
          <a:xfrm>
            <a:off x="9343143" y="1304904"/>
            <a:ext cx="4411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3"/>
          <p:cNvSpPr txBox="1"/>
          <p:nvPr/>
        </p:nvSpPr>
        <p:spPr>
          <a:xfrm>
            <a:off x="9147762" y="1801289"/>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3"/>
          <p:cNvSpPr txBox="1"/>
          <p:nvPr/>
        </p:nvSpPr>
        <p:spPr>
          <a:xfrm>
            <a:off x="9979183" y="1304903"/>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2023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p23"/>
          <p:cNvSpPr txBox="1"/>
          <p:nvPr/>
        </p:nvSpPr>
        <p:spPr>
          <a:xfrm>
            <a:off x="10225217" y="1801289"/>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06" name="Google Shape;1506;p23"/>
          <p:cNvCxnSpPr/>
          <p:nvPr/>
        </p:nvCxnSpPr>
        <p:spPr>
          <a:xfrm>
            <a:off x="9960357" y="1479251"/>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507" name="Google Shape;1507;p23"/>
          <p:cNvSpPr txBox="1"/>
          <p:nvPr/>
        </p:nvSpPr>
        <p:spPr>
          <a:xfrm>
            <a:off x="9214903"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3"/>
          <p:cNvSpPr txBox="1"/>
          <p:nvPr/>
        </p:nvSpPr>
        <p:spPr>
          <a:xfrm>
            <a:off x="9147762"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3"/>
          <p:cNvSpPr txBox="1"/>
          <p:nvPr/>
        </p:nvSpPr>
        <p:spPr>
          <a:xfrm>
            <a:off x="9979183" y="2690660"/>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1296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0" name="Google Shape;1510;p23"/>
          <p:cNvSpPr txBox="1"/>
          <p:nvPr/>
        </p:nvSpPr>
        <p:spPr>
          <a:xfrm>
            <a:off x="10225217"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11" name="Google Shape;1511;p23"/>
          <p:cNvCxnSpPr/>
          <p:nvPr/>
        </p:nvCxnSpPr>
        <p:spPr>
          <a:xfrm>
            <a:off x="9960640" y="2796184"/>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512" name="Google Shape;1512;p23"/>
          <p:cNvGrpSpPr/>
          <p:nvPr/>
        </p:nvGrpSpPr>
        <p:grpSpPr>
          <a:xfrm>
            <a:off x="8071625" y="4048690"/>
            <a:ext cx="3234744" cy="1077218"/>
            <a:chOff x="1137412" y="3654752"/>
            <a:chExt cx="3234744" cy="1077218"/>
          </a:xfrm>
        </p:grpSpPr>
        <p:grpSp>
          <p:nvGrpSpPr>
            <p:cNvPr id="1513" name="Google Shape;1513;p23"/>
            <p:cNvGrpSpPr/>
            <p:nvPr/>
          </p:nvGrpSpPr>
          <p:grpSpPr>
            <a:xfrm>
              <a:off x="2139906" y="3654752"/>
              <a:ext cx="2232250" cy="1077218"/>
              <a:chOff x="1043211" y="3628802"/>
              <a:chExt cx="2232250" cy="1077218"/>
            </a:xfrm>
          </p:grpSpPr>
          <p:sp>
            <p:nvSpPr>
              <p:cNvPr id="1514" name="Google Shape;1514;p23"/>
              <p:cNvSpPr txBox="1"/>
              <p:nvPr/>
            </p:nvSpPr>
            <p:spPr>
              <a:xfrm>
                <a:off x="1043211" y="3628802"/>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2023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2.0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15" name="Google Shape;151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16" name="Google Shape;1516;p23"/>
            <p:cNvSpPr txBox="1"/>
            <p:nvPr/>
          </p:nvSpPr>
          <p:spPr>
            <a:xfrm>
              <a:off x="1137412" y="3736290"/>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7" name="Google Shape;1517;p23"/>
          <p:cNvSpPr/>
          <p:nvPr/>
        </p:nvSpPr>
        <p:spPr>
          <a:xfrm>
            <a:off x="4153583"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8" name="Google Shape;1518;p23"/>
          <p:cNvSpPr/>
          <p:nvPr/>
        </p:nvSpPr>
        <p:spPr>
          <a:xfrm>
            <a:off x="7825590"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519" name="Google Shape;1519;p23"/>
          <p:cNvCxnSpPr/>
          <p:nvPr/>
        </p:nvCxnSpPr>
        <p:spPr>
          <a:xfrm>
            <a:off x="619662" y="4008908"/>
            <a:ext cx="10956186" cy="0"/>
          </a:xfrm>
          <a:prstGeom prst="straightConnector1">
            <a:avLst/>
          </a:prstGeom>
          <a:noFill/>
          <a:ln w="9525" cap="flat" cmpd="sng">
            <a:solidFill>
              <a:srgbClr val="A5A5A5"/>
            </a:solidFill>
            <a:prstDash val="solid"/>
            <a:miter lim="800000"/>
            <a:headEnd type="none" w="sm" len="sm"/>
            <a:tailEnd type="none" w="sm" len="sm"/>
          </a:ln>
        </p:spPr>
      </p:cxnSp>
      <p:pic>
        <p:nvPicPr>
          <p:cNvPr id="1520" name="Google Shape;1520;p23"/>
          <p:cNvPicPr preferRelativeResize="0"/>
          <p:nvPr/>
        </p:nvPicPr>
        <p:blipFill rotWithShape="1">
          <a:blip r:embed="rId3">
            <a:alphaModFix/>
          </a:blip>
          <a:srcRect/>
          <a:stretch/>
        </p:blipFill>
        <p:spPr>
          <a:xfrm>
            <a:off x="839114" y="1385176"/>
            <a:ext cx="996671" cy="817014"/>
          </a:xfrm>
          <a:prstGeom prst="rect">
            <a:avLst/>
          </a:prstGeom>
          <a:noFill/>
          <a:ln>
            <a:noFill/>
          </a:ln>
        </p:spPr>
      </p:pic>
      <p:pic>
        <p:nvPicPr>
          <p:cNvPr id="1521" name="Google Shape;1521;p23" descr="Vm Icon #398908 - Free Icons Library"/>
          <p:cNvPicPr preferRelativeResize="0"/>
          <p:nvPr/>
        </p:nvPicPr>
        <p:blipFill rotWithShape="1">
          <a:blip r:embed="rId4">
            <a:alphaModFix/>
          </a:blip>
          <a:srcRect/>
          <a:stretch/>
        </p:blipFill>
        <p:spPr>
          <a:xfrm>
            <a:off x="839114" y="2695225"/>
            <a:ext cx="998374" cy="998374"/>
          </a:xfrm>
          <a:prstGeom prst="rect">
            <a:avLst/>
          </a:prstGeom>
          <a:noFill/>
          <a:ln>
            <a:noFill/>
          </a:ln>
        </p:spPr>
      </p:pic>
      <p:pic>
        <p:nvPicPr>
          <p:cNvPr id="1522" name="Google Shape;1522;p23"/>
          <p:cNvPicPr preferRelativeResize="0"/>
          <p:nvPr/>
        </p:nvPicPr>
        <p:blipFill rotWithShape="1">
          <a:blip r:embed="rId3">
            <a:alphaModFix/>
          </a:blip>
          <a:srcRect/>
          <a:stretch/>
        </p:blipFill>
        <p:spPr>
          <a:xfrm>
            <a:off x="4371589" y="1385176"/>
            <a:ext cx="996671" cy="817014"/>
          </a:xfrm>
          <a:prstGeom prst="rect">
            <a:avLst/>
          </a:prstGeom>
          <a:noFill/>
          <a:ln>
            <a:noFill/>
          </a:ln>
        </p:spPr>
      </p:pic>
      <p:pic>
        <p:nvPicPr>
          <p:cNvPr id="1523" name="Google Shape;1523;p23" descr="Vm Icon #398908 - Free Icons Library"/>
          <p:cNvPicPr preferRelativeResize="0"/>
          <p:nvPr/>
        </p:nvPicPr>
        <p:blipFill rotWithShape="1">
          <a:blip r:embed="rId4">
            <a:alphaModFix/>
          </a:blip>
          <a:srcRect/>
          <a:stretch/>
        </p:blipFill>
        <p:spPr>
          <a:xfrm>
            <a:off x="4369886" y="2695225"/>
            <a:ext cx="998374" cy="998374"/>
          </a:xfrm>
          <a:prstGeom prst="rect">
            <a:avLst/>
          </a:prstGeom>
          <a:noFill/>
          <a:ln>
            <a:noFill/>
          </a:ln>
        </p:spPr>
      </p:pic>
      <p:pic>
        <p:nvPicPr>
          <p:cNvPr id="1524" name="Google Shape;1524;p23"/>
          <p:cNvPicPr preferRelativeResize="0"/>
          <p:nvPr/>
        </p:nvPicPr>
        <p:blipFill rotWithShape="1">
          <a:blip r:embed="rId3">
            <a:alphaModFix/>
          </a:blip>
          <a:srcRect/>
          <a:stretch/>
        </p:blipFill>
        <p:spPr>
          <a:xfrm>
            <a:off x="8045711" y="1385176"/>
            <a:ext cx="996671" cy="817014"/>
          </a:xfrm>
          <a:prstGeom prst="rect">
            <a:avLst/>
          </a:prstGeom>
          <a:noFill/>
          <a:ln>
            <a:noFill/>
          </a:ln>
        </p:spPr>
      </p:pic>
      <p:pic>
        <p:nvPicPr>
          <p:cNvPr id="1525" name="Google Shape;1525;p23" descr="Vm Icon #398908 - Free Icons Library"/>
          <p:cNvPicPr preferRelativeResize="0"/>
          <p:nvPr/>
        </p:nvPicPr>
        <p:blipFill rotWithShape="1">
          <a:blip r:embed="rId4">
            <a:alphaModFix/>
          </a:blip>
          <a:srcRect/>
          <a:stretch/>
        </p:blipFill>
        <p:spPr>
          <a:xfrm>
            <a:off x="8044008" y="2695225"/>
            <a:ext cx="998374" cy="998374"/>
          </a:xfrm>
          <a:prstGeom prst="rect">
            <a:avLst/>
          </a:prstGeom>
          <a:noFill/>
          <a:ln>
            <a:noFill/>
          </a:ln>
        </p:spPr>
      </p:pic>
      <p:sp>
        <p:nvSpPr>
          <p:cNvPr id="1526" name="Google Shape;1526;p23"/>
          <p:cNvSpPr txBox="1"/>
          <p:nvPr/>
        </p:nvSpPr>
        <p:spPr>
          <a:xfrm>
            <a:off x="194071" y="55031"/>
            <a:ext cx="8953691" cy="64824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STORAGE CAPACITY</a:t>
            </a:r>
          </a:p>
        </p:txBody>
      </p:sp>
      <p:sp>
        <p:nvSpPr>
          <p:cNvPr id="57" name="Slide Number Placeholder 2">
            <a:extLst>
              <a:ext uri="{FF2B5EF4-FFF2-40B4-BE49-F238E27FC236}">
                <a16:creationId xmlns:a16="http://schemas.microsoft.com/office/drawing/2014/main" id="{AF37365B-5A48-41DE-8441-8A7C6022889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130</a:t>
            </a:fld>
            <a:endParaRPr lang="ms-MY">
              <a:solidFill>
                <a:prstClr val="black">
                  <a:tint val="75000"/>
                </a:prstClr>
              </a:solidFill>
            </a:endParaRPr>
          </a:p>
        </p:txBody>
      </p:sp>
      <p:sp>
        <p:nvSpPr>
          <p:cNvPr id="58" name="TextBox 57">
            <a:extLst>
              <a:ext uri="{FF2B5EF4-FFF2-40B4-BE49-F238E27FC236}">
                <a16:creationId xmlns:a16="http://schemas.microsoft.com/office/drawing/2014/main" id="{F5487C60-2DEC-49D7-AFEE-54BF9120124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FC3F4D-3306-41D9-8E12-04E7CE92B90C}"/>
              </a:ext>
            </a:extLst>
          </p:cNvPr>
          <p:cNvSpPr txBox="1"/>
          <p:nvPr/>
        </p:nvSpPr>
        <p:spPr bwMode="auto">
          <a:xfrm>
            <a:off x="573875" y="461473"/>
            <a:ext cx="9601200" cy="565150"/>
          </a:xfrm>
          <a:prstGeom prst="rect">
            <a:avLst/>
          </a:prstGeom>
        </p:spPr>
        <p:txBody>
          <a:bodyPr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MY"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PERANCANGAN PENGGUNAAN STORAN</a:t>
            </a:r>
          </a:p>
        </p:txBody>
      </p:sp>
      <p:graphicFrame>
        <p:nvGraphicFramePr>
          <p:cNvPr id="5" name="Table 4">
            <a:extLst>
              <a:ext uri="{FF2B5EF4-FFF2-40B4-BE49-F238E27FC236}">
                <a16:creationId xmlns:a16="http://schemas.microsoft.com/office/drawing/2014/main" id="{569CB471-E259-4CB2-958D-6421CADE387F}"/>
              </a:ext>
            </a:extLst>
          </p:cNvPr>
          <p:cNvGraphicFramePr>
            <a:graphicFrameLocks noGrp="1"/>
          </p:cNvGraphicFramePr>
          <p:nvPr>
            <p:extLst>
              <p:ext uri="{D42A27DB-BD31-4B8C-83A1-F6EECF244321}">
                <p14:modId xmlns:p14="http://schemas.microsoft.com/office/powerpoint/2010/main" val="1453672406"/>
              </p:ext>
            </p:extLst>
          </p:nvPr>
        </p:nvGraphicFramePr>
        <p:xfrm>
          <a:off x="329602" y="1166070"/>
          <a:ext cx="6174298" cy="2897048"/>
        </p:xfrm>
        <a:graphic>
          <a:graphicData uri="http://schemas.openxmlformats.org/drawingml/2006/table">
            <a:tbl>
              <a:tblPr>
                <a:tableStyleId>{5C22544A-7EE6-4342-B048-85BDC9FD1C3A}</a:tableStyleId>
              </a:tblPr>
              <a:tblGrid>
                <a:gridCol w="1045059">
                  <a:extLst>
                    <a:ext uri="{9D8B030D-6E8A-4147-A177-3AD203B41FA5}">
                      <a16:colId xmlns:a16="http://schemas.microsoft.com/office/drawing/2014/main" val="1307383299"/>
                    </a:ext>
                  </a:extLst>
                </a:gridCol>
                <a:gridCol w="1187216">
                  <a:extLst>
                    <a:ext uri="{9D8B030D-6E8A-4147-A177-3AD203B41FA5}">
                      <a16:colId xmlns:a16="http://schemas.microsoft.com/office/drawing/2014/main" val="1353668595"/>
                    </a:ext>
                  </a:extLst>
                </a:gridCol>
                <a:gridCol w="1048901">
                  <a:extLst>
                    <a:ext uri="{9D8B030D-6E8A-4147-A177-3AD203B41FA5}">
                      <a16:colId xmlns:a16="http://schemas.microsoft.com/office/drawing/2014/main" val="1258153669"/>
                    </a:ext>
                  </a:extLst>
                </a:gridCol>
                <a:gridCol w="1458603">
                  <a:extLst>
                    <a:ext uri="{9D8B030D-6E8A-4147-A177-3AD203B41FA5}">
                      <a16:colId xmlns:a16="http://schemas.microsoft.com/office/drawing/2014/main" val="937025158"/>
                    </a:ext>
                  </a:extLst>
                </a:gridCol>
                <a:gridCol w="1434519">
                  <a:extLst>
                    <a:ext uri="{9D8B030D-6E8A-4147-A177-3AD203B41FA5}">
                      <a16:colId xmlns:a16="http://schemas.microsoft.com/office/drawing/2014/main" val="563248740"/>
                    </a:ext>
                  </a:extLst>
                </a:gridCol>
              </a:tblGrid>
              <a:tr h="668198">
                <a:tc>
                  <a:txBody>
                    <a:bodyPr/>
                    <a:lstStyle/>
                    <a:p>
                      <a:pPr algn="ctr" fontAlgn="ctr"/>
                      <a:r>
                        <a:rPr lang="en-US" sz="1400" b="1" u="none" strike="noStrike" dirty="0">
                          <a:effectLst/>
                          <a:latin typeface="Arial" panose="020B0604020202020204" pitchFamily="34" charset="0"/>
                          <a:cs typeface="Arial" panose="020B0604020202020204" pitchFamily="34" charset="0"/>
                        </a:rPr>
                        <a:t>TAHUN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400" b="1" u="none" strike="noStrike" dirty="0">
                          <a:effectLst/>
                          <a:latin typeface="Arial" panose="020B0604020202020204" pitchFamily="34" charset="0"/>
                          <a:cs typeface="Arial" panose="020B0604020202020204" pitchFamily="34" charset="0"/>
                        </a:rPr>
                        <a:t>SISTEM XXX(GB)</a:t>
                      </a:r>
                      <a:br>
                        <a:rPr lang="nl-NL" sz="1400" b="1" u="none" strike="noStrike" dirty="0">
                          <a:effectLst/>
                          <a:latin typeface="Arial" panose="020B0604020202020204" pitchFamily="34" charset="0"/>
                          <a:cs typeface="Arial" panose="020B0604020202020204" pitchFamily="34" charset="0"/>
                        </a:rPr>
                      </a:br>
                      <a:r>
                        <a:rPr lang="nl-NL" sz="1400" b="1" u="none" strike="noStrike" dirty="0">
                          <a:effectLst/>
                          <a:latin typeface="Arial" panose="020B0604020202020204" pitchFamily="34" charset="0"/>
                          <a:cs typeface="Arial" panose="020B0604020202020204" pitchFamily="34" charset="0"/>
                        </a:rPr>
                        <a:t>[A]</a:t>
                      </a:r>
                      <a:endParaRPr lang="nl-NL"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a:effectLst/>
                          <a:latin typeface="Arial" panose="020B0604020202020204" pitchFamily="34" charset="0"/>
                          <a:cs typeface="Arial" panose="020B0604020202020204" pitchFamily="34" charset="0"/>
                        </a:rPr>
                        <a:t>SISTEM YYY </a:t>
                      </a:r>
                      <a:r>
                        <a:rPr lang="en-US" sz="1400" b="1" u="none" strike="noStrike" dirty="0">
                          <a:effectLst/>
                          <a:latin typeface="Arial" panose="020B0604020202020204" pitchFamily="34" charset="0"/>
                          <a:cs typeface="Arial" panose="020B0604020202020204" pitchFamily="34" charset="0"/>
                        </a:rPr>
                        <a:t>(GB)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JUMLAH STORAN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[A + 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BAKI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(KAPASITI : 169740)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9460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22950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146040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33847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130585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3888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53919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115071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194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69500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245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85157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83833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69029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68091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6172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11487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116737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6751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132684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38656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13505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148755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477708"/>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151000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164964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72463"/>
                  </a:ext>
                </a:extLst>
              </a:tr>
            </a:tbl>
          </a:graphicData>
        </a:graphic>
      </p:graphicFrame>
      <p:sp>
        <p:nvSpPr>
          <p:cNvPr id="6" name="TextBox 5">
            <a:extLst>
              <a:ext uri="{FF2B5EF4-FFF2-40B4-BE49-F238E27FC236}">
                <a16:creationId xmlns:a16="http://schemas.microsoft.com/office/drawing/2014/main" id="{7A45B0D4-AC13-4AA5-AB64-ED2D69BD8BE9}"/>
              </a:ext>
            </a:extLst>
          </p:cNvPr>
          <p:cNvSpPr txBox="1"/>
          <p:nvPr/>
        </p:nvSpPr>
        <p:spPr>
          <a:xfrm>
            <a:off x="6503900" y="1169912"/>
            <a:ext cx="5494395"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Nota:</a:t>
            </a: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Jumlah Storan bagi server HCI = </a:t>
            </a: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169.74TB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b) Berdasarkan kadar peningkatan penggunaan storan sebanyak 13% bagi XXXX dan 300000 exam bagi XXX, server HCI mampu menampung keperluan sehingga 10 tahun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 Permohonan untuk naiktaraf memakan masa yang panjang pada kebiasannya, maka keperluan storan untuk menampung keperluan sistem bagi tempoh melebihi 5 tahun adalah diperlukan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629B62EB-CFE9-4778-AF4C-503D6106748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131</a:t>
            </a:fld>
            <a:endParaRPr lang="ms-MY">
              <a:solidFill>
                <a:prstClr val="black">
                  <a:tint val="75000"/>
                </a:prstClr>
              </a:solidFill>
            </a:endParaRPr>
          </a:p>
        </p:txBody>
      </p:sp>
    </p:spTree>
    <p:extLst>
      <p:ext uri="{BB962C8B-B14F-4D97-AF65-F5344CB8AC3E}">
        <p14:creationId xmlns:p14="http://schemas.microsoft.com/office/powerpoint/2010/main" val="38222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80418839"/>
              </p:ext>
            </p:extLst>
          </p:nvPr>
        </p:nvGraphicFramePr>
        <p:xfrm>
          <a:off x="288757" y="442587"/>
          <a:ext cx="11516146" cy="58124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i="0" kern="1200" dirty="0">
                          <a:latin typeface="Arial" panose="020B0604020202020204" pitchFamily="34" charset="0"/>
                          <a:cs typeface="Arial" panose="020B0604020202020204" pitchFamily="34" charset="0"/>
                        </a:rPr>
                        <a:t>Tarikh Permohonan</a:t>
                      </a:r>
                      <a:endParaRPr lang="ms-MY" sz="1400" b="1" i="0"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dirty="0">
                          <a:solidFill>
                            <a:schemeClr val="dk1"/>
                          </a:solidFill>
                          <a:latin typeface="+mn-lt"/>
                          <a:ea typeface="Arial"/>
                          <a:cs typeface="Arial"/>
                          <a:sym typeface="Arial"/>
                        </a:rPr>
                        <a:t>01 Mac 2023</a:t>
                      </a:r>
                      <a:r>
                        <a:rPr lang="ms-MY" sz="1400" u="none" strike="noStrike" cap="none" dirty="0">
                          <a:sym typeface="Arial"/>
                        </a:rPr>
                        <a:t> </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Permohonan Melalui</a:t>
                      </a:r>
                      <a:r>
                        <a:rPr lang="ms-MY" sz="1400" b="1" baseline="0">
                          <a:latin typeface="Arial" panose="020B0604020202020204" pitchFamily="34" charset="0"/>
                          <a:cs typeface="Arial" panose="020B0604020202020204" pitchFamily="34" charset="0"/>
                        </a:rPr>
                        <a:t> </a:t>
                      </a:r>
                      <a:r>
                        <a:rPr lang="ms-MY" sz="1400" b="1">
                          <a:latin typeface="Arial" panose="020B0604020202020204" pitchFamily="34" charset="0"/>
                          <a:cs typeface="Arial" panose="020B0604020202020204" pitchFamily="34" charset="0"/>
                        </a:rPr>
                        <a:t>PROFIT</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r>
                        <a:rPr lang="ms-MY" sz="1400">
                          <a:latin typeface="Arial" panose="020B0604020202020204" pitchFamily="34" charset="0"/>
                          <a:cs typeface="Arial" panose="020B0604020202020204" pitchFamily="34" charset="0"/>
                        </a:rPr>
                        <a:t>Tarikh permohonan yang dikemukakan oleh JPICT Kementerian</a:t>
                      </a:r>
                      <a:r>
                        <a:rPr lang="ms-MY" sz="1400" baseline="0">
                          <a:latin typeface="Arial" panose="020B0604020202020204" pitchFamily="34" charset="0"/>
                          <a:cs typeface="Arial" panose="020B0604020202020204" pitchFamily="34" charset="0"/>
                        </a:rPr>
                        <a:t> kepada JTISA)</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Lengkap Permohonan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dirty="0">
                          <a:solidFill>
                            <a:schemeClr val="tx1"/>
                          </a:solidFill>
                          <a:latin typeface="Arial" panose="020B0604020202020204" pitchFamily="34" charset="0"/>
                          <a:cs typeface="Arial" panose="020B0604020202020204" pitchFamily="34" charset="0"/>
                        </a:rPr>
                        <a:t>*Dilengkapkan</a:t>
                      </a:r>
                      <a:r>
                        <a:rPr lang="ms-MY" sz="1400" baseline="0" dirty="0">
                          <a:solidFill>
                            <a:schemeClr val="tx1"/>
                          </a:solidFill>
                          <a:latin typeface="Arial" panose="020B0604020202020204" pitchFamily="34" charset="0"/>
                          <a:cs typeface="Arial" panose="020B0604020202020204" pitchFamily="34" charset="0"/>
                        </a:rPr>
                        <a:t> oleh Urus Setia JPICT</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Projek terkandung </a:t>
                      </a:r>
                      <a:r>
                        <a:rPr kumimoji="0" lang="ms-MY" sz="1400" b="1" kern="1200">
                          <a:latin typeface="Arial" panose="020B0604020202020204" pitchFamily="34" charset="0"/>
                          <a:cs typeface="Arial" panose="020B0604020202020204" pitchFamily="34" charset="0"/>
                        </a:rPr>
                        <a:t>dalam </a:t>
                      </a:r>
                      <a:r>
                        <a:rPr lang="ms-MY" sz="1400" b="1" i="0" u="none" strike="noStrike" cap="none">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400" b="1" kern="1200">
                          <a:latin typeface="Arial" panose="020B0604020202020204" pitchFamily="34" charset="0"/>
                          <a:cs typeface="Arial" panose="020B0604020202020204" pitchFamily="34" charset="0"/>
                        </a:rPr>
                        <a:t>PSPSA</a:t>
                      </a:r>
                      <a:r>
                        <a:rPr kumimoji="0" lang="ms-MY" sz="1400" b="1" kern="1200" dirty="0">
                          <a:latin typeface="Arial" panose="020B0604020202020204" pitchFamily="34" charset="0"/>
                          <a:cs typeface="Arial" panose="020B0604020202020204" pitchFamily="34" charset="0"/>
                        </a:rPr>
                        <a:t>) atau Pelan Strategik Pendigitalan (PSP) atau Punca Kuasa Berkaitan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a:t>
                      </a:r>
                      <a:r>
                        <a:rPr lang="ms-MY" sz="1400" baseline="0" dirty="0">
                          <a:solidFill>
                            <a:schemeClr val="tx1"/>
                          </a:solidFill>
                          <a:latin typeface="Arial" panose="020B0604020202020204" pitchFamily="34" charset="0"/>
                          <a:cs typeface="Arial" panose="020B0604020202020204" pitchFamily="34" charset="0"/>
                        </a:rPr>
                        <a:t>lain </a:t>
                      </a:r>
                      <a:r>
                        <a:rPr lang="ms-MY" sz="1400" baseline="0" dirty="0">
                          <a:latin typeface="Arial" panose="020B0604020202020204" pitchFamily="34" charset="0"/>
                          <a:cs typeface="Arial" panose="020B0604020202020204" pitchFamily="34" charset="0"/>
                        </a:rPr>
                        <a:t>yang berkaitan, contoh : Pelan Transformasi dll</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4"/>
                  </a:ext>
                </a:extLst>
              </a:tr>
              <a:tr h="596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a:solidFill>
                            <a:schemeClr val="tx1"/>
                          </a:solidFill>
                          <a:latin typeface="Arial" panose="020B0604020202020204" pitchFamily="34" charset="0"/>
                          <a:cs typeface="Arial" panose="020B0604020202020204" pitchFamily="34" charset="0"/>
                        </a:rPr>
                        <a:t>*bermula daripada </a:t>
                      </a:r>
                      <a:r>
                        <a:rPr lang="ms-MY" sz="1400" b="1" i="1">
                          <a:solidFill>
                            <a:schemeClr val="tx1"/>
                          </a:solidFill>
                          <a:latin typeface="Arial" panose="020B0604020202020204" pitchFamily="34" charset="0"/>
                          <a:cs typeface="Arial" panose="020B0604020202020204" pitchFamily="34" charset="0"/>
                        </a:rPr>
                        <a:t>Kick-Off</a:t>
                      </a:r>
                      <a:r>
                        <a:rPr lang="ms-MY" sz="1400" b="1">
                          <a:solidFill>
                            <a:schemeClr val="tx1"/>
                          </a:solidFill>
                          <a:latin typeface="Arial" panose="020B0604020202020204" pitchFamily="34" charset="0"/>
                          <a:cs typeface="Arial" panose="020B0604020202020204" pitchFamily="34" charset="0"/>
                        </a:rPr>
                        <a:t>/ SST</a:t>
                      </a:r>
                      <a:endParaRPr lang="ms-MY" sz="14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575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Jaminan (bulan)</a:t>
                      </a: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solidFill>
                            <a:schemeClr val="tx1"/>
                          </a:solidFill>
                          <a:latin typeface="Arial" panose="020B0604020202020204" pitchFamily="34" charset="0"/>
                          <a:cs typeface="Arial" panose="020B0604020202020204" pitchFamily="34" charset="0"/>
                        </a:rPr>
                        <a:t>Anggaran Kos</a:t>
                      </a:r>
                      <a:r>
                        <a:rPr lang="ms-MY" sz="14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400" b="0" dirty="0">
                          <a:solidFill>
                            <a:schemeClr val="tx1"/>
                          </a:solidFill>
                          <a:latin typeface="Arial" panose="020B0604020202020204" pitchFamily="34" charset="0"/>
                          <a:cs typeface="Arial" panose="020B0604020202020204" pitchFamily="34" charset="0"/>
                        </a:rPr>
                        <a:t>Anggaran kos selaras dengan Maklumat Peruntukan </a:t>
                      </a:r>
                    </a:p>
                  </a:txBody>
                  <a:tcPr marT="45713" marB="45713"/>
                </a:tc>
                <a:extLst>
                  <a:ext uri="{0D108BD9-81ED-4DB2-BD59-A6C34878D82A}">
                    <a16:rowId xmlns:a16="http://schemas.microsoft.com/office/drawing/2014/main" val="10006"/>
                  </a:ext>
                </a:extLst>
              </a:tr>
              <a:tr h="39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Sumber Peruntukan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baseline="0" dirty="0">
                          <a:solidFill>
                            <a:schemeClr val="tx1"/>
                          </a:solidFill>
                          <a:latin typeface="Arial" panose="020B0604020202020204" pitchFamily="34" charset="0"/>
                          <a:cs typeface="Arial" panose="020B0604020202020204" pitchFamily="34" charset="0"/>
                        </a:rPr>
                        <a:t>RMKe-XX, </a:t>
                      </a:r>
                      <a:r>
                        <a:rPr lang="ms-MY" sz="1400" i="1" baseline="0" dirty="0">
                          <a:solidFill>
                            <a:schemeClr val="tx1"/>
                          </a:solidFill>
                          <a:latin typeface="Arial" panose="020B0604020202020204" pitchFamily="34" charset="0"/>
                          <a:cs typeface="Arial" panose="020B0604020202020204" pitchFamily="34" charset="0"/>
                        </a:rPr>
                        <a:t>Rolling Plan </a:t>
                      </a:r>
                      <a:r>
                        <a:rPr lang="ms-MY" sz="1400" baseline="0" dirty="0">
                          <a:solidFill>
                            <a:schemeClr val="tx1"/>
                          </a:solidFill>
                          <a:latin typeface="Arial" panose="020B0604020202020204" pitchFamily="34" charset="0"/>
                          <a:cs typeface="Arial" panose="020B0604020202020204" pitchFamily="34" charset="0"/>
                        </a:rPr>
                        <a:t>(RP) / </a:t>
                      </a:r>
                      <a:r>
                        <a:rPr lang="ms-MY" sz="1400" dirty="0">
                          <a:solidFill>
                            <a:schemeClr val="tx1"/>
                          </a:solidFill>
                          <a:latin typeface="Arial" panose="020B0604020202020204" pitchFamily="34" charset="0"/>
                          <a:cs typeface="Arial" panose="020B0604020202020204" pitchFamily="34" charset="0"/>
                        </a:rPr>
                        <a:t>Belanja Mengurus </a:t>
                      </a:r>
                      <a:r>
                        <a:rPr lang="ms-MY" sz="1400" baseline="0" dirty="0">
                          <a:solidFill>
                            <a:schemeClr val="tx1"/>
                          </a:solidFill>
                          <a:latin typeface="Arial" panose="020B0604020202020204" pitchFamily="34" charset="0"/>
                          <a:cs typeface="Arial" panose="020B0604020202020204" pitchFamily="34" charset="0"/>
                        </a:rPr>
                        <a:t>/ Lain-lain </a:t>
                      </a: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Tender</a:t>
                      </a:r>
                      <a:r>
                        <a:rPr lang="ms-MY" sz="1400" baseline="0" dirty="0">
                          <a:solidFill>
                            <a:schemeClr val="tx1"/>
                          </a:solidFill>
                          <a:latin typeface="Arial" panose="020B0604020202020204" pitchFamily="34" charset="0"/>
                          <a:cs typeface="Arial" panose="020B0604020202020204" pitchFamily="34" charset="0"/>
                        </a:rPr>
                        <a:t> Terbuka/ Tender Terbuka Pra-Kelayakan/ Rundingan Terus dengan Syarikat XXX</a:t>
                      </a:r>
                      <a:endParaRPr lang="ms-MY" sz="14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i="1" baseline="0" dirty="0">
                          <a:solidFill>
                            <a:schemeClr val="tx1"/>
                          </a:solidFill>
                          <a:latin typeface="Arial" panose="020B0604020202020204" pitchFamily="34" charset="0"/>
                          <a:cs typeface="Arial" panose="020B0604020202020204" pitchFamily="34" charset="0"/>
                        </a:rPr>
                        <a:t>Projek Public Private Partnership </a:t>
                      </a:r>
                      <a:r>
                        <a:rPr lang="ms-MY" sz="14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88757" y="6384074"/>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328867"/>
            <a:ext cx="5525421" cy="335063"/>
            <a:chOff x="4363436" y="5039999"/>
            <a:chExt cx="5525421"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888549"/>
            <a:ext cx="5525421" cy="335063"/>
            <a:chOff x="4363436" y="5039999"/>
            <a:chExt cx="5525421"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sp>
        <p:nvSpPr>
          <p:cNvPr id="18" name="Slide Number Placeholder 2">
            <a:extLst>
              <a:ext uri="{FF2B5EF4-FFF2-40B4-BE49-F238E27FC236}">
                <a16:creationId xmlns:a16="http://schemas.microsoft.com/office/drawing/2014/main" id="{CB8F72F3-4096-46A1-AE2A-7E80E4A8C57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6690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35495242"/>
              </p:ext>
            </p:extLst>
          </p:nvPr>
        </p:nvGraphicFramePr>
        <p:xfrm>
          <a:off x="217060" y="1088116"/>
          <a:ext cx="11757880" cy="52682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kern="1200" baseline="0" noProof="0">
                          <a:solidFill>
                            <a:schemeClr val="tx1"/>
                          </a:solidFill>
                          <a:latin typeface="Arial" panose="020B0604020202020204" pitchFamily="34" charset="0"/>
                          <a:ea typeface="+mn-ea"/>
                          <a:cs typeface="Arial" panose="020B0604020202020204" pitchFamily="34" charset="0"/>
                        </a:rPr>
                        <a:t>(Contoh: MyGovCloud@PDSA, MyGovCloud@CFA, MyGov*Net, Malaysian Government Data Exchange (MyGDX), Government Online Services (GOS) Gateway, dll)</a:t>
                      </a: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rPr>
                        <a:t>Salinan Kertas/Surat kelulusan JPICT </a:t>
                      </a:r>
                      <a:r>
                        <a:rPr lang="ms-MY" sz="1400" baseline="0" noProof="0" dirty="0">
                          <a:solidFill>
                            <a:schemeClr val="tx1"/>
                          </a:solidFill>
                          <a:latin typeface="Arial" panose="020B0604020202020204" pitchFamily="34" charset="0"/>
                          <a:cs typeface="Arial" panose="020B0604020202020204" pitchFamily="34" charset="0"/>
                        </a:rPr>
                        <a:t>agensi</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a:t>
                      </a:r>
                      <a:r>
                        <a:rPr lang="ms-MY" sz="1400" baseline="0" noProof="0" dirty="0">
                          <a:latin typeface="Arial" panose="020B0604020202020204" pitchFamily="34" charset="0"/>
                          <a:cs typeface="Arial" panose="020B0604020202020204" pitchFamily="34" charset="0"/>
                        </a:rPr>
                        <a:t>Kertas/Surat </a:t>
                      </a:r>
                      <a:r>
                        <a:rPr lang="ms-MY" sz="1400" baseline="0" noProof="0" dirty="0">
                          <a:solidFill>
                            <a:schemeClr val="tx1"/>
                          </a:solidFill>
                          <a:latin typeface="Arial" panose="020B0604020202020204" pitchFamily="34" charset="0"/>
                          <a:cs typeface="Arial" panose="020B0604020202020204" pitchFamily="34" charset="0"/>
                        </a:rPr>
                        <a:t>kelulusan JPICT Kementerian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Punca Kuasa/Mandat : Salinan Minit/ Surat</a:t>
                      </a: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Surat/Dokumen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rPr>
                        <a:t>principal</a:t>
                      </a:r>
                      <a:r>
                        <a:rPr lang="ms-MY" sz="1400" baseline="0" noProof="0" dirty="0">
                          <a:solidFill>
                            <a:schemeClr val="tx1"/>
                          </a:solidFill>
                          <a:latin typeface="Arial" panose="020B0604020202020204" pitchFamily="34" charset="0"/>
                          <a:cs typeface="Arial" panose="020B0604020202020204" pitchFamily="34" charset="0"/>
                        </a:rPr>
                        <a:t> sekiranya pembekal tunggal</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i="0" baseline="0" noProof="0" dirty="0">
                          <a:solidFill>
                            <a:schemeClr val="tx1"/>
                          </a:solidFill>
                          <a:latin typeface="Arial" panose="020B0604020202020204" pitchFamily="34" charset="0"/>
                          <a:cs typeface="Arial" panose="020B0604020202020204" pitchFamily="34" charset="0"/>
                        </a:rPr>
                        <a:t>Rumusan hasil</a:t>
                      </a:r>
                      <a:r>
                        <a:rPr lang="ms-MY" sz="1400" i="1" baseline="0" noProof="0" dirty="0">
                          <a:solidFill>
                            <a:schemeClr val="tx1"/>
                          </a:solidFill>
                          <a:latin typeface="Arial" panose="020B0604020202020204" pitchFamily="34" charset="0"/>
                          <a:cs typeface="Arial" panose="020B0604020202020204" pitchFamily="34" charset="0"/>
                        </a:rPr>
                        <a:t> Proof-Of-Concept</a:t>
                      </a:r>
                      <a:r>
                        <a:rPr lang="ms-MY" sz="1400" baseline="0" noProof="0" dirty="0">
                          <a:solidFill>
                            <a:schemeClr val="tx1"/>
                          </a:solidFill>
                          <a:latin typeface="Arial" panose="020B0604020202020204" pitchFamily="34" charset="0"/>
                          <a:cs typeface="Arial" panose="020B0604020202020204" pitchFamily="34" charset="0"/>
                        </a:rPr>
                        <a:t> (POC)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Hasil </a:t>
                      </a:r>
                      <a:r>
                        <a:rPr lang="ms-MY" sz="1400" i="1" noProof="0" dirty="0">
                          <a:solidFill>
                            <a:schemeClr val="tx1"/>
                          </a:solidFill>
                          <a:latin typeface="Arial" panose="020B0604020202020204" pitchFamily="34" charset="0"/>
                          <a:cs typeface="Arial" panose="020B0604020202020204" pitchFamily="34" charset="0"/>
                        </a:rPr>
                        <a:t>Benchmarking </a:t>
                      </a:r>
                      <a:r>
                        <a:rPr lang="ms-MY" sz="1400" noProof="0" dirty="0">
                          <a:solidFill>
                            <a:schemeClr val="tx1"/>
                          </a:solidFill>
                          <a:latin typeface="Arial" panose="020B0604020202020204" pitchFamily="34" charset="0"/>
                          <a:cs typeface="Arial" panose="020B0604020202020204" pitchFamily="34" charset="0"/>
                        </a:rPr>
                        <a:t>teknologi dengan agensi/ negara 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solidFill>
                            <a:schemeClr val="tx1"/>
                          </a:solidFill>
                          <a:latin typeface="Arial" panose="020B0604020202020204" pitchFamily="34" charset="0"/>
                          <a:cs typeface="Arial" panose="020B0604020202020204" pitchFamily="34" charset="0"/>
                        </a:rPr>
                        <a:t>Minit Mesyuarat/Nota Perbincangan </a:t>
                      </a:r>
                      <a:r>
                        <a:rPr lang="ms-MY" sz="1400" baseline="0" noProof="0" dirty="0">
                          <a:solidFill>
                            <a:schemeClr val="tx1"/>
                          </a:solidFill>
                          <a:latin typeface="Arial" panose="020B0604020202020204" pitchFamily="34" charset="0"/>
                          <a:cs typeface="Arial" panose="020B0604020202020204" pitchFamily="34" charset="0"/>
                        </a:rPr>
                        <a:t>libat urus bagi skop integrasi, dan perkhidmatan (GPKI,PDSA etc.)/ aplikasi guna sama (MyMesyuarat, DDMS, etc)</a:t>
                      </a:r>
                      <a:endParaRPr lang="ms-MY" sz="140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rPr>
                        <a:t> </a:t>
                      </a:r>
                      <a:r>
                        <a:rPr lang="ms-MY" sz="1400" noProof="0" dirty="0">
                          <a:solidFill>
                            <a:schemeClr val="tx1"/>
                          </a:solidFill>
                          <a:latin typeface="Arial" panose="020B0604020202020204" pitchFamily="34" charset="0"/>
                          <a:cs typeface="Arial" panose="020B0604020202020204" pitchFamily="34" charset="0"/>
                        </a:rPr>
                        <a:t>Rangkaian dan lain-lain)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(Rujuk: Surat Pekeliling Am Bilangan 2 Tahun 2021 - Garis Panduan Pengurusan Keselamatan Maklumat Melalui Pengkomputeran Awan (Cloud Computing) Dalam Perkhidmatan Awam; Arahan Keselamatan Pindaan 2017)</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latin typeface="Arial" panose="020B0604020202020204" pitchFamily="34" charset="0"/>
                          <a:cs typeface="Arial" panose="020B0604020202020204" pitchFamily="34" charset="0"/>
                        </a:rPr>
                        <a:t>Dokumen </a:t>
                      </a:r>
                      <a:r>
                        <a:rPr lang="ms-MY" sz="1400" baseline="0" noProof="0" dirty="0">
                          <a:latin typeface="Arial" panose="020B0604020202020204" pitchFamily="34" charset="0"/>
                          <a:cs typeface="Arial" panose="020B0604020202020204" pitchFamily="34" charset="0"/>
                        </a:rPr>
                        <a:t>Pelan Kesinambungan Perkhidmatan Agensi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RM70juta atau mengikut keperluan)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Kajian Impak bagi projek perluasan</a:t>
                      </a: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6" name="Slide Number Placeholder 2">
            <a:extLst>
              <a:ext uri="{FF2B5EF4-FFF2-40B4-BE49-F238E27FC236}">
                <a16:creationId xmlns:a16="http://schemas.microsoft.com/office/drawing/2014/main" id="{52F0E997-C44C-41D9-886B-F06C4A66C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15</a:t>
            </a:fld>
            <a:endParaRPr lang="ms-MY">
              <a:solidFill>
                <a:prstClr val="black">
                  <a:tint val="75000"/>
                </a:prstClr>
              </a:solidFill>
            </a:endParaRPr>
          </a:p>
        </p:txBody>
      </p:sp>
    </p:spTree>
    <p:extLst>
      <p:ext uri="{BB962C8B-B14F-4D97-AF65-F5344CB8AC3E}">
        <p14:creationId xmlns:p14="http://schemas.microsoft.com/office/powerpoint/2010/main" val="195675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208763536"/>
              </p:ext>
            </p:extLst>
          </p:nvPr>
        </p:nvGraphicFramePr>
        <p:xfrm>
          <a:off x="288757" y="442587"/>
          <a:ext cx="11516146" cy="60545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Tarikh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Permohonan Melalui</a:t>
                      </a:r>
                      <a:r>
                        <a:rPr lang="ms-MY" sz="1100" b="1" baseline="0" dirty="0">
                          <a:latin typeface="Arial" panose="020B0604020202020204" pitchFamily="34" charset="0"/>
                          <a:cs typeface="Arial" panose="020B0604020202020204" pitchFamily="34" charset="0"/>
                        </a:rPr>
                        <a:t> </a:t>
                      </a:r>
                      <a:r>
                        <a:rPr lang="ms-MY" sz="1100" b="1" dirty="0">
                          <a:latin typeface="Arial" panose="020B0604020202020204" pitchFamily="34" charset="0"/>
                          <a:cs typeface="Arial" panose="020B0604020202020204" pitchFamily="34" charset="0"/>
                        </a:rPr>
                        <a:t>PROFIT</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Lengkap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16 April 2023</a:t>
                      </a:r>
                      <a:r>
                        <a:rPr lang="ms-MY" sz="1100" u="none" strike="noStrike" cap="none" dirty="0">
                          <a:sym typeface="Arial"/>
                        </a:rPr>
                        <a:t> </a:t>
                      </a:r>
                      <a:endParaRPr lang="ms-MY" sz="11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Projek terkandung dalam </a:t>
                      </a:r>
                      <a:r>
                        <a:rPr lang="ms-MY" sz="11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100" b="1" kern="1200" dirty="0">
                          <a:latin typeface="Arial" panose="020B0604020202020204" pitchFamily="34" charset="0"/>
                          <a:cs typeface="Arial" panose="020B0604020202020204" pitchFamily="34" charset="0"/>
                        </a:rPr>
                        <a:t>PSPSA) atau Pelan Strategik Pendigitalan (PSP) atau Punca Kuasa Berkaitan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11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*bermula daripada </a:t>
                      </a:r>
                      <a:r>
                        <a:rPr lang="ms-MY" sz="1100" b="1" i="1" dirty="0">
                          <a:solidFill>
                            <a:schemeClr val="tx1"/>
                          </a:solidFill>
                          <a:latin typeface="Arial" panose="020B0604020202020204" pitchFamily="34" charset="0"/>
                          <a:cs typeface="Arial" panose="020B0604020202020204" pitchFamily="34" charset="0"/>
                        </a:rPr>
                        <a:t>Kick-Off</a:t>
                      </a:r>
                      <a:r>
                        <a:rPr lang="ms-MY" sz="1100" b="1" dirty="0">
                          <a:solidFill>
                            <a:schemeClr val="tx1"/>
                          </a:solidFill>
                          <a:latin typeface="Arial" panose="020B0604020202020204" pitchFamily="34" charset="0"/>
                          <a:cs typeface="Arial" panose="020B0604020202020204" pitchFamily="34" charset="0"/>
                        </a:rPr>
                        <a:t>/ SST</a:t>
                      </a:r>
                      <a:endParaRPr lang="ms-MY" sz="11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24</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baseline="0" noProof="1">
                          <a:solidFill>
                            <a:schemeClr val="dk1"/>
                          </a:solidFill>
                          <a:latin typeface="+mn-lt"/>
                          <a:cs typeface="Arial"/>
                          <a:sym typeface="Arial"/>
                        </a:rPr>
                        <a:t>Oktober 2023</a:t>
                      </a:r>
                      <a:r>
                        <a:rPr lang="ms-MY" sz="1100" u="none" strike="noStrike" cap="none" dirty="0">
                          <a:sym typeface="Arial"/>
                        </a:rPr>
                        <a:t>       </a:t>
                      </a:r>
                      <a:r>
                        <a:rPr lang="ms-MY" sz="1100" noProof="1">
                          <a:solidFill>
                            <a:schemeClr val="tx1"/>
                          </a:solidFill>
                          <a:latin typeface="Arial" panose="020B0604020202020204" pitchFamily="34" charset="0"/>
                          <a:cs typeface="Arial" panose="020B0604020202020204" pitchFamily="34" charset="0"/>
                        </a:rPr>
                        <a:t>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baseline="0" noProof="1">
                          <a:solidFill>
                            <a:schemeClr val="dk1"/>
                          </a:solidFill>
                          <a:latin typeface="+mn-lt"/>
                          <a:cs typeface="Arial"/>
                          <a:sym typeface="Arial"/>
                        </a:rPr>
                        <a:t>Oktober </a:t>
                      </a:r>
                      <a:r>
                        <a:rPr lang="ms-MY" sz="1100" b="0" i="0" u="none" strike="noStrike" cap="none" dirty="0">
                          <a:solidFill>
                            <a:schemeClr val="dk1"/>
                          </a:solidFill>
                          <a:latin typeface="+mn-lt"/>
                          <a:ea typeface="Arial"/>
                          <a:cs typeface="Arial"/>
                          <a:sym typeface="Arial"/>
                        </a:rPr>
                        <a:t>2025</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4417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12</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r>
                        <a:rPr lang="ms-MY" sz="1100" baseline="0" noProof="1">
                          <a:solidFill>
                            <a:schemeClr val="tx1"/>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            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Anggaran Kos</a:t>
                      </a:r>
                      <a:r>
                        <a:rPr lang="ms-MY" sz="11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1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100" b="0" noProof="0" dirty="0">
                          <a:solidFill>
                            <a:schemeClr val="tx1"/>
                          </a:solidFill>
                          <a:latin typeface="Arial" panose="020B0604020202020204" pitchFamily="34" charset="0"/>
                          <a:cs typeface="Arial" panose="020B0604020202020204" pitchFamily="34" charset="0"/>
                        </a:rPr>
                        <a:t>RMX,XXX,XXX.XX (Termasuk SST 8%)</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Sumber Peruntukan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100" baseline="0" dirty="0">
                          <a:solidFill>
                            <a:schemeClr val="tx1"/>
                          </a:solidFill>
                          <a:latin typeface="Arial" panose="020B0604020202020204" pitchFamily="34" charset="0"/>
                          <a:cs typeface="Arial" panose="020B0604020202020204" pitchFamily="34" charset="0"/>
                        </a:rPr>
                        <a:t>RMKe-12, </a:t>
                      </a:r>
                      <a:r>
                        <a:rPr lang="ms-MY" sz="1100" i="1" baseline="0" dirty="0">
                          <a:solidFill>
                            <a:schemeClr val="tx1"/>
                          </a:solidFill>
                          <a:latin typeface="Arial" panose="020B0604020202020204" pitchFamily="34" charset="0"/>
                          <a:cs typeface="Arial" panose="020B0604020202020204" pitchFamily="34" charset="0"/>
                        </a:rPr>
                        <a:t>Rolling Plan 2 </a:t>
                      </a:r>
                      <a:r>
                        <a:rPr lang="ms-MY" sz="1100" baseline="0" dirty="0">
                          <a:solidFill>
                            <a:schemeClr val="tx1"/>
                          </a:solidFill>
                          <a:latin typeface="Arial" panose="020B0604020202020204" pitchFamily="34" charset="0"/>
                          <a:cs typeface="Arial" panose="020B0604020202020204" pitchFamily="34" charset="0"/>
                        </a:rPr>
                        <a:t>(RP2)</a:t>
                      </a:r>
                      <a:endParaRPr lang="ms-MY" sz="11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100" dirty="0">
                          <a:solidFill>
                            <a:schemeClr val="tx1"/>
                          </a:solidFill>
                          <a:latin typeface="Arial" panose="020B0604020202020204" pitchFamily="34" charset="0"/>
                          <a:cs typeface="Arial" panose="020B0604020202020204" pitchFamily="34" charset="0"/>
                        </a:rPr>
                        <a:t>Tender</a:t>
                      </a:r>
                      <a:r>
                        <a:rPr lang="ms-MY" sz="1100" baseline="0" dirty="0">
                          <a:solidFill>
                            <a:schemeClr val="tx1"/>
                          </a:solidFill>
                          <a:latin typeface="Arial" panose="020B0604020202020204" pitchFamily="34" charset="0"/>
                          <a:cs typeface="Arial" panose="020B0604020202020204" pitchFamily="34" charset="0"/>
                        </a:rPr>
                        <a:t> Terbuka</a:t>
                      </a:r>
                      <a:endParaRPr lang="ms-MY" sz="11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i="1" baseline="0" dirty="0">
                          <a:solidFill>
                            <a:schemeClr val="tx1"/>
                          </a:solidFill>
                          <a:latin typeface="Arial" panose="020B0604020202020204" pitchFamily="34" charset="0"/>
                          <a:cs typeface="Arial" panose="020B0604020202020204" pitchFamily="34" charset="0"/>
                        </a:rPr>
                        <a:t>Projek Public Private Partnership </a:t>
                      </a:r>
                      <a:r>
                        <a:rPr lang="ms-MY" sz="11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9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21673" y="6471867"/>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503525"/>
            <a:ext cx="5107038" cy="335063"/>
            <a:chOff x="4363436" y="5039999"/>
            <a:chExt cx="5107038"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699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6063207"/>
            <a:ext cx="5107038" cy="335063"/>
            <a:chOff x="4363436" y="5039999"/>
            <a:chExt cx="5107038"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699778" cy="276999"/>
            </a:xfrm>
            <a:prstGeom prst="rect">
              <a:avLst/>
            </a:prstGeom>
            <a:noFill/>
          </p:spPr>
          <p:txBody>
            <a:bodyPr wrap="none" rtlCol="0">
              <a:spAutoFit/>
            </a:bodyPr>
            <a:lstStyle/>
            <a:p>
              <a:pPr>
                <a:defRPr/>
              </a:pPr>
              <a:r>
                <a:rPr lang="ms-MY" sz="120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53617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6904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7585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97769258"/>
              </p:ext>
            </p:extLst>
          </p:nvPr>
        </p:nvGraphicFramePr>
        <p:xfrm>
          <a:off x="217060" y="1088116"/>
          <a:ext cx="11757880" cy="334799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b="0" kern="1200" noProof="0" dirty="0">
                          <a:solidFill>
                            <a:schemeClr val="tx1"/>
                          </a:solidFill>
                          <a:latin typeface="Arial" panose="020B0604020202020204" pitchFamily="34" charset="0"/>
                          <a:ea typeface="+mn-ea"/>
                          <a:cs typeface="Arial" panose="020B0604020202020204" pitchFamily="34" charset="0"/>
                        </a:rPr>
                        <a:t>MyGovCloud@PDSA, MyGovCloud@CFA, MyGov*Net, Malaysian Government Data Exchange (MyGDX), Government Online Services (GOS) Gateway</a:t>
                      </a:r>
                      <a:endParaRPr kumimoji="0" lang="ms-MY" sz="1400" kern="1200" baseline="0" noProof="0" dirty="0">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hlinkClick r:id="rId3" action="ppaction://hlinksldjump"/>
                        </a:rPr>
                        <a:t>Salinan Kertas/ Surat kelulusan JPICT </a:t>
                      </a:r>
                      <a:r>
                        <a:rPr lang="ms-MY" sz="1400" baseline="0" noProof="0" dirty="0">
                          <a:solidFill>
                            <a:schemeClr val="tx1"/>
                          </a:solidFill>
                          <a:latin typeface="Arial" panose="020B0604020202020204" pitchFamily="34" charset="0"/>
                          <a:cs typeface="Arial" panose="020B0604020202020204" pitchFamily="34" charset="0"/>
                          <a:hlinkClick r:id="rId3" action="ppaction://hlinksldjump"/>
                        </a:rPr>
                        <a:t>agensi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 action="ppaction://noaction"/>
                        </a:rPr>
                        <a:t>Salinan </a:t>
                      </a:r>
                      <a:r>
                        <a:rPr lang="ms-MY" sz="1400" baseline="0" noProof="0" dirty="0">
                          <a:latin typeface="Arial" panose="020B0604020202020204" pitchFamily="34" charset="0"/>
                          <a:cs typeface="Arial" panose="020B0604020202020204" pitchFamily="34" charset="0"/>
                          <a:hlinkClick r:id="" action="ppaction://noaction"/>
                        </a:rPr>
                        <a:t>Kertas/ Surat </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kelulusan JPICT Kementerian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4" action="ppaction://hlinksldjump"/>
                        </a:rPr>
                        <a:t>Salinan Surat/ 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hlinkClick r:id="rId5" action="ppaction://hlinksldjump"/>
                        </a:rPr>
                        <a:t>principal</a:t>
                      </a: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 sekiranya pembekal tunggal</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hlinkClick r:id="" action="ppaction://noaction"/>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 </a:t>
                      </a:r>
                      <a:r>
                        <a:rPr lang="ms-MY" sz="1400" noProof="0" dirty="0">
                          <a:solidFill>
                            <a:schemeClr val="tx1"/>
                          </a:solidFill>
                          <a:latin typeface="Arial" panose="020B0604020202020204" pitchFamily="34" charset="0"/>
                          <a:cs typeface="Arial" panose="020B0604020202020204" pitchFamily="34" charset="0"/>
                          <a:hlinkClick r:id="" action="ppaction://noaction"/>
                        </a:rPr>
                        <a:t>Rangkaian dan lain-lain)</a:t>
                      </a:r>
                      <a:endParaRPr lang="ms-MY" sz="1400" noProof="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17</a:t>
            </a:fld>
            <a:endParaRPr lang="ms-MY"/>
          </a:p>
        </p:txBody>
      </p:sp>
      <p:sp>
        <p:nvSpPr>
          <p:cNvPr id="6" name="TextBox 5">
            <a:extLst>
              <a:ext uri="{FF2B5EF4-FFF2-40B4-BE49-F238E27FC236}">
                <a16:creationId xmlns:a16="http://schemas.microsoft.com/office/drawing/2014/main" id="{169216A6-C1B3-480D-A527-24FB4809C205}"/>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Tree>
    <p:extLst>
      <p:ext uri="{BB962C8B-B14F-4D97-AF65-F5344CB8AC3E}">
        <p14:creationId xmlns:p14="http://schemas.microsoft.com/office/powerpoint/2010/main" val="277726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71974367"/>
              </p:ext>
            </p:extLst>
          </p:nvPr>
        </p:nvGraphicFramePr>
        <p:xfrm>
          <a:off x="288757" y="442587"/>
          <a:ext cx="11516146" cy="5920816"/>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Tarikh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175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Permohonan Melalui</a:t>
                      </a:r>
                      <a:r>
                        <a:rPr lang="ms-MY" sz="1000" b="1" baseline="0" dirty="0">
                          <a:latin typeface="Arial" panose="020B0604020202020204" pitchFamily="34" charset="0"/>
                          <a:cs typeface="Arial" panose="020B0604020202020204" pitchFamily="34" charset="0"/>
                        </a:rPr>
                        <a:t> </a:t>
                      </a:r>
                      <a:r>
                        <a:rPr lang="ms-MY" sz="1000" b="1" dirty="0">
                          <a:latin typeface="Arial" panose="020B0604020202020204" pitchFamily="34" charset="0"/>
                          <a:cs typeface="Arial" panose="020B0604020202020204" pitchFamily="34" charset="0"/>
                        </a:rPr>
                        <a:t>PROFIT</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Januari 2024</a:t>
                      </a:r>
                      <a:endParaRPr lang="ms-MY" sz="10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179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Lengkap Permohonan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Februari 2024</a:t>
                      </a:r>
                      <a:r>
                        <a:rPr lang="ms-MY" sz="1000" u="none" strike="noStrike" cap="none" dirty="0">
                          <a:sym typeface="Arial"/>
                        </a:rPr>
                        <a:t> </a:t>
                      </a:r>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Projek terkandung dalam </a:t>
                      </a:r>
                      <a:r>
                        <a:rPr lang="ms-MY" sz="10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000" b="1" kern="1200" dirty="0">
                          <a:latin typeface="Arial" panose="020B0604020202020204" pitchFamily="34" charset="0"/>
                          <a:cs typeface="Arial" panose="020B0604020202020204" pitchFamily="34" charset="0"/>
                        </a:rPr>
                        <a:t>PSPSA) atau Pelan Strategik Pendigitalan (PSP) atau Punca Kuasa Berkaitan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9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*bermula daripada </a:t>
                      </a:r>
                      <a:r>
                        <a:rPr lang="ms-MY" sz="1000" b="1" i="1" dirty="0">
                          <a:solidFill>
                            <a:schemeClr val="tx1"/>
                          </a:solidFill>
                          <a:latin typeface="Arial" panose="020B0604020202020204" pitchFamily="34" charset="0"/>
                          <a:cs typeface="Arial" panose="020B0604020202020204" pitchFamily="34" charset="0"/>
                        </a:rPr>
                        <a:t>Kick-Off</a:t>
                      </a:r>
                      <a:r>
                        <a:rPr lang="ms-MY" sz="1000" b="1" dirty="0">
                          <a:solidFill>
                            <a:schemeClr val="tx1"/>
                          </a:solidFill>
                          <a:latin typeface="Arial" panose="020B0604020202020204" pitchFamily="34" charset="0"/>
                          <a:cs typeface="Arial" panose="020B0604020202020204" pitchFamily="34" charset="0"/>
                        </a:rPr>
                        <a:t>/ SST</a:t>
                      </a:r>
                      <a:endParaRPr lang="ms-MY" sz="10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u="none" noProof="1">
                          <a:solidFill>
                            <a:schemeClr val="tx1"/>
                          </a:solidFill>
                          <a:latin typeface="Arial" panose="020B0604020202020204" pitchFamily="34" charset="0"/>
                          <a:cs typeface="Arial" panose="020B0604020202020204" pitchFamily="34" charset="0"/>
                        </a:rPr>
                        <a:t>64 bulan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800" u="sng"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Pembekalan, Penghantaran &amp; Pemasangan: 4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April 2024          Jangka akhir: Julai 2024</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000" baseline="0"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Sewaan : 60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Ogos 2024        Jangka akhir: Julai 2029</a:t>
                      </a:r>
                    </a:p>
                  </a:txBody>
                  <a:tcPr marT="45737" marB="45737"/>
                </a:tc>
                <a:extLst>
                  <a:ext uri="{0D108BD9-81ED-4DB2-BD59-A6C34878D82A}">
                    <a16:rowId xmlns:a16="http://schemas.microsoft.com/office/drawing/2014/main" val="10005"/>
                  </a:ext>
                </a:extLst>
              </a:tr>
              <a:tr h="35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6.</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000" noProof="1">
                          <a:solidFill>
                            <a:schemeClr val="tx1"/>
                          </a:solidFill>
                          <a:latin typeface="Arial" panose="020B0604020202020204" pitchFamily="34" charset="0"/>
                          <a:cs typeface="Arial" panose="020B0604020202020204" pitchFamily="34" charset="0"/>
                        </a:rPr>
                        <a:t>12</a:t>
                      </a:r>
                      <a:r>
                        <a:rPr lang="ms-MY" sz="1000" noProof="1">
                          <a:solidFill>
                            <a:srgbClr val="FF0000"/>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bulan</a:t>
                      </a:r>
                    </a:p>
                    <a:p>
                      <a:r>
                        <a:rPr lang="ms-MY" sz="1000" noProof="1">
                          <a:solidFill>
                            <a:schemeClr val="tx1"/>
                          </a:solidFill>
                          <a:latin typeface="Arial" panose="020B0604020202020204" pitchFamily="34" charset="0"/>
                          <a:cs typeface="Arial" panose="020B0604020202020204" pitchFamily="34" charset="0"/>
                        </a:rPr>
                        <a:t>Bulan/Tahun jangka mula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r>
                        <a:rPr lang="ms-MY" sz="1000" baseline="0" noProof="1">
                          <a:solidFill>
                            <a:schemeClr val="tx1"/>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            Bulan/Tahun</a:t>
                      </a:r>
                      <a:r>
                        <a:rPr lang="ms-MY" sz="1000" baseline="0" noProof="1">
                          <a:solidFill>
                            <a:schemeClr val="tx1"/>
                          </a:solidFill>
                          <a:latin typeface="Arial" panose="020B0604020202020204" pitchFamily="34" charset="0"/>
                          <a:cs typeface="Arial" panose="020B0604020202020204" pitchFamily="34" charset="0"/>
                        </a:rPr>
                        <a:t> jangka akhir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endParaRPr lang="ms-MY" sz="10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7.</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Anggaran Kos</a:t>
                      </a:r>
                      <a:r>
                        <a:rPr lang="ms-MY" sz="10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0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000" b="0" noProof="0" dirty="0">
                          <a:solidFill>
                            <a:schemeClr val="tx1"/>
                          </a:solidFill>
                          <a:latin typeface="Arial" panose="020B0604020202020204" pitchFamily="34" charset="0"/>
                          <a:cs typeface="Arial" panose="020B0604020202020204" pitchFamily="34" charset="0"/>
                        </a:rPr>
                        <a:t>RMX,XXX,XXX.XX (Tanpa SST)</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8.</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Sumber Peruntukan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solidFill>
                          <a:latin typeface="Arial" panose="020B0604020202020204" pitchFamily="34" charset="0"/>
                          <a:cs typeface="Arial" panose="020B0604020202020204" pitchFamily="34" charset="0"/>
                        </a:rPr>
                        <a:t>Peruntukan</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Belanja</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Mengurus</a:t>
                      </a:r>
                      <a:r>
                        <a:rPr lang="en-US" sz="1000" dirty="0">
                          <a:solidFill>
                            <a:schemeClr val="tx1"/>
                          </a:solidFill>
                          <a:latin typeface="Arial" panose="020B0604020202020204" pitchFamily="34" charset="0"/>
                          <a:cs typeface="Arial" panose="020B0604020202020204" pitchFamily="34" charset="0"/>
                        </a:rPr>
                        <a:t> 202x</a:t>
                      </a:r>
                      <a:endParaRPr lang="ms-MY" sz="10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23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9.</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Tender</a:t>
                      </a:r>
                      <a:r>
                        <a:rPr lang="ms-MY" sz="1000" baseline="0" dirty="0">
                          <a:solidFill>
                            <a:schemeClr val="tx1"/>
                          </a:solidFill>
                          <a:latin typeface="Arial" panose="020B0604020202020204" pitchFamily="34" charset="0"/>
                          <a:cs typeface="Arial" panose="020B0604020202020204" pitchFamily="34" charset="0"/>
                        </a:rPr>
                        <a:t> Terbuka</a:t>
                      </a:r>
                      <a:endParaRPr lang="ms-MY" sz="10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10.</a:t>
                      </a:r>
                      <a:endParaRPr lang="ms-MY" sz="11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i="1" baseline="0" dirty="0">
                          <a:solidFill>
                            <a:schemeClr val="tx1"/>
                          </a:solidFill>
                          <a:latin typeface="Arial" panose="020B0604020202020204" pitchFamily="34" charset="0"/>
                          <a:cs typeface="Arial" panose="020B0604020202020204" pitchFamily="34" charset="0"/>
                        </a:rPr>
                        <a:t>Projek Public Private Partnership </a:t>
                      </a:r>
                      <a:r>
                        <a:rPr lang="ms-MY" sz="10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           </a:t>
                      </a:r>
                    </a:p>
                    <a:p>
                      <a:pPr algn="just"/>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11.</a:t>
                      </a: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1000" b="0" i="1" baseline="0" dirty="0">
                          <a:solidFill>
                            <a:schemeClr val="tx1"/>
                          </a:solidFill>
                          <a:latin typeface="Arial" panose="020B0604020202020204" pitchFamily="34" charset="0"/>
                          <a:cs typeface="Arial" panose="020B0604020202020204" pitchFamily="34" charset="0"/>
                        </a:rPr>
                        <a:t>(</a:t>
                      </a:r>
                      <a:r>
                        <a:rPr lang="en-US" sz="10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10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424125"/>
            <a:ext cx="4804070" cy="335063"/>
            <a:chOff x="4363436" y="5039999"/>
            <a:chExt cx="4804070"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401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49725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39681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983807"/>
            <a:ext cx="4804070" cy="335063"/>
            <a:chOff x="4363436" y="5039999"/>
            <a:chExt cx="4804070"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396810" cy="253916"/>
            </a:xfrm>
            <a:prstGeom prst="rect">
              <a:avLst/>
            </a:prstGeom>
            <a:noFill/>
          </p:spPr>
          <p:txBody>
            <a:bodyPr wrap="none" rtlCol="0">
              <a:spAutoFit/>
            </a:bodyPr>
            <a:lstStyle/>
            <a:p>
              <a:pPr>
                <a:defRPr/>
              </a:pPr>
              <a:r>
                <a:rPr lang="ms-MY" sz="105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(2) </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451961"/>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1370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9096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6679" y="-28344"/>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4. RINGKASAN PROJEK</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203201" y="480193"/>
            <a:ext cx="11775439" cy="65448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(Nama Bahagian, JDN) bercadang untuk melaksanakan </a:t>
            </a:r>
            <a:r>
              <a:rPr lang="ms-MY" sz="1500" b="1" dirty="0">
                <a:solidFill>
                  <a:schemeClr val="tx1"/>
                </a:solidFill>
                <a:latin typeface="Arial" panose="020B0604020202020204" pitchFamily="34" charset="0"/>
                <a:cs typeface="Arial" panose="020B0604020202020204" pitchFamily="34" charset="0"/>
              </a:rPr>
              <a:t>*</a:t>
            </a:r>
            <a:r>
              <a:rPr lang="ms-MY" sz="1500" dirty="0">
                <a:solidFill>
                  <a:schemeClr val="tx1"/>
                </a:solidFill>
                <a:latin typeface="Arial" panose="020B0604020202020204" pitchFamily="34" charset="0"/>
                <a:cs typeface="Arial" panose="020B0604020202020204" pitchFamily="34" charset="0"/>
              </a:rPr>
              <a:t>perolehan perkakasan/ pembangunan sistem/ penaiktarafan sistem/ pembangunan semula sistem/ perolehan perisian/ penaiktarafan rangkaian/ perkhidmatan sewaan/ perkhidmatan pengkomputeran awan/ perkhidmatan langganan data/  bagi (tujuan, liputan projek, rasional teknikal – 5W 1H).</a:t>
            </a:r>
          </a:p>
          <a:p>
            <a:pPr marL="400050" indent="-400050" algn="just">
              <a:buClr>
                <a:schemeClr val="tx1"/>
              </a:buClr>
              <a:buSzPct val="100000"/>
              <a:buFont typeface="+mj-lt"/>
              <a:buAutoNum type="arabicPeriod"/>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Objektif projek adalah: </a:t>
            </a:r>
          </a:p>
          <a:p>
            <a:pPr marL="447675" algn="just">
              <a:spcBef>
                <a:spcPts val="0"/>
              </a:spcBef>
              <a:defRPr/>
            </a:pPr>
            <a:r>
              <a:rPr lang="ms-MY" sz="1500" dirty="0">
                <a:solidFill>
                  <a:schemeClr val="tx1"/>
                </a:solidFill>
                <a:latin typeface="Arial" panose="020B0604020202020204" pitchFamily="34" charset="0"/>
                <a:cs typeface="Arial" panose="020B0604020202020204" pitchFamily="34" charset="0"/>
              </a:rPr>
              <a:t>Matlamat yang ingin dicapai untuk menyelesaikan masalah sedia ada (business case)</a:t>
            </a:r>
          </a:p>
          <a:p>
            <a:pPr marL="447675" algn="just">
              <a:spcBef>
                <a:spcPts val="0"/>
              </a:spcBef>
              <a:defRPr/>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startAt="3"/>
            </a:pPr>
            <a:r>
              <a:rPr lang="ms-MY" sz="1500" dirty="0">
                <a:solidFill>
                  <a:schemeClr val="tx1"/>
                </a:solidFill>
                <a:latin typeface="Arial" panose="020B0604020202020204" pitchFamily="34" charset="0"/>
                <a:cs typeface="Arial" panose="020B0604020202020204" pitchFamily="34" charset="0"/>
              </a:rPr>
              <a:t>Skop projek ini merangkumi :</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Perkakasan ICT (termasuk perkakasan keselamatan)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Pembangunan Sistem Aplikasi </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Perisian (termasuk perisian keselamatan)</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Rangkaian dan Peralatan Rangkaian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Perkhidmatan ICT seperti:</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   Sewaan Perkakasan dan Rangkaian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  Migrasi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iii. Pengurusan Terurus (Manage Services)</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iv. Langganan Platform/ Sistem/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  Latihan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 Pengurusan Perubahan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vii.Pengurusan Projek</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viii.</a:t>
            </a:r>
            <a:r>
              <a:rPr lang="ms-MY" sz="1500" i="1" dirty="0">
                <a:solidFill>
                  <a:schemeClr val="tx1"/>
                </a:solidFill>
                <a:latin typeface="Arial" panose="020B0604020202020204" pitchFamily="34" charset="0"/>
                <a:cs typeface="Arial" panose="020B0604020202020204" pitchFamily="34" charset="0"/>
              </a:rPr>
              <a:t>Independent Verification &amp; Validation</a:t>
            </a:r>
            <a:r>
              <a:rPr lang="ms-MY" sz="1500" dirty="0">
                <a:solidFill>
                  <a:schemeClr val="tx1"/>
                </a:solidFill>
                <a:latin typeface="Arial" panose="020B0604020202020204" pitchFamily="34" charset="0"/>
                <a:cs typeface="Arial" panose="020B0604020202020204" pitchFamily="34" charset="0"/>
              </a:rPr>
              <a:t> (IV&amp;V) atau </a:t>
            </a:r>
            <a:r>
              <a:rPr lang="ms-MY" sz="1500" i="1" dirty="0">
                <a:solidFill>
                  <a:schemeClr val="tx1"/>
                </a:solidFill>
                <a:latin typeface="Arial" panose="020B0604020202020204" pitchFamily="34" charset="0"/>
                <a:cs typeface="Arial" panose="020B0604020202020204" pitchFamily="34" charset="0"/>
              </a:rPr>
              <a:t>Verification &amp; Validation </a:t>
            </a:r>
            <a:r>
              <a:rPr lang="ms-MY" sz="1500" dirty="0">
                <a:solidFill>
                  <a:schemeClr val="tx1"/>
                </a:solidFill>
                <a:latin typeface="Arial" panose="020B0604020202020204" pitchFamily="34" charset="0"/>
                <a:cs typeface="Arial" panose="020B0604020202020204" pitchFamily="34" charset="0"/>
              </a:rPr>
              <a:t>(V&amp;V)</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ix.  </a:t>
            </a:r>
            <a:r>
              <a:rPr lang="ms-MY" sz="1500" i="1" dirty="0">
                <a:solidFill>
                  <a:schemeClr val="tx1"/>
                </a:solidFill>
                <a:latin typeface="Arial" panose="020B0604020202020204" pitchFamily="34" charset="0"/>
                <a:cs typeface="Arial" panose="020B0604020202020204" pitchFamily="34" charset="0"/>
              </a:rPr>
              <a:t>Security Posture Assessment </a:t>
            </a:r>
            <a:r>
              <a:rPr lang="ms-MY" sz="1500" dirty="0">
                <a:solidFill>
                  <a:schemeClr val="tx1"/>
                </a:solidFill>
                <a:latin typeface="Arial" panose="020B0604020202020204" pitchFamily="34" charset="0"/>
                <a:cs typeface="Arial" panose="020B0604020202020204" pitchFamily="34" charset="0"/>
              </a:rPr>
              <a:t>(SPA)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f)      Lain-lain Perkakasan/Perkhidmatan bukan ICT </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Perkakasan bukan ICT/ M&amp;E/ fizikal yang menyokong  projek ICT</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Perkhidmatan bukan ICT/ M&amp;E/ fizikal yang menyokong projek ICT</a:t>
            </a:r>
          </a:p>
          <a:p>
            <a:pPr marL="444500" algn="just">
              <a:spcBef>
                <a:spcPts val="0"/>
              </a:spcBef>
              <a:defRPr/>
            </a:pPr>
            <a:r>
              <a:rPr lang="ms-MY" altLang="ko-KR" sz="1500" kern="1200" noProof="0" dirty="0">
                <a:solidFill>
                  <a:schemeClr val="tx1"/>
                </a:solidFill>
                <a:latin typeface="Arial" panose="020B0604020202020204" pitchFamily="34" charset="0"/>
                <a:ea typeface="+mn-ea"/>
                <a:cs typeface="Arial" panose="020B0604020202020204" pitchFamily="34" charset="0"/>
              </a:rPr>
              <a:t>g)   </a:t>
            </a:r>
            <a:r>
              <a:rPr lang="ms-MY" altLang="ko-KR" sz="1500" dirty="0">
                <a:solidFill>
                  <a:schemeClr val="tx1"/>
                </a:solidFill>
                <a:latin typeface="Arial" panose="020B0604020202020204" pitchFamily="34" charset="0"/>
                <a:cs typeface="Arial" panose="020B0604020202020204" pitchFamily="34" charset="0"/>
              </a:rPr>
              <a:t>Perkhidmatan Pengkomputeran Awan </a:t>
            </a:r>
            <a:endParaRPr lang="ms-MY" sz="1500" dirty="0">
              <a:solidFill>
                <a:schemeClr val="tx1"/>
              </a:solidFill>
              <a:latin typeface="Arial" panose="020B0604020202020204" pitchFamily="34" charset="0"/>
              <a:cs typeface="Arial" panose="020B0604020202020204" pitchFamily="34" charset="0"/>
            </a:endParaRPr>
          </a:p>
          <a:p>
            <a:pPr lvl="0" algn="r">
              <a:buClr>
                <a:schemeClr val="accent1"/>
              </a:buClr>
              <a:buSzPct val="73000"/>
            </a:pPr>
            <a:endParaRPr lang="en-US" sz="1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3360" y="6582975"/>
            <a:ext cx="2314993" cy="276999"/>
          </a:xfrm>
          <a:prstGeom prst="rect">
            <a:avLst/>
          </a:prstGeom>
          <a:noFill/>
        </p:spPr>
        <p:txBody>
          <a:bodyPr wrap="none" rtlCol="0">
            <a:spAutoFit/>
          </a:bodyPr>
          <a:lstStyle/>
          <a:p>
            <a:r>
              <a:rPr lang="ms-MY" sz="1200" i="1" dirty="0"/>
              <a:t>Nota: M&amp;E-Mekanikal &amp; Elektrikal</a:t>
            </a:r>
          </a:p>
        </p:txBody>
      </p:sp>
      <p:sp>
        <p:nvSpPr>
          <p:cNvPr id="7" name="Slide Number Placeholder 2">
            <a:extLst>
              <a:ext uri="{FF2B5EF4-FFF2-40B4-BE49-F238E27FC236}">
                <a16:creationId xmlns:a16="http://schemas.microsoft.com/office/drawing/2014/main" id="{2D748AEB-E83F-4620-862D-6C557DA039A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19</a:t>
            </a:fld>
            <a:endParaRPr lang="ms-MY">
              <a:solidFill>
                <a:prstClr val="black">
                  <a:tint val="75000"/>
                </a:prstClr>
              </a:solidFill>
              <a:latin typeface="Calibri" panose="020F0502020204030204"/>
              <a:ea typeface="Calibri"/>
              <a:cs typeface="Calibri"/>
              <a:sym typeface="Calibri"/>
            </a:endParaRPr>
          </a:p>
        </p:txBody>
      </p:sp>
      <p:sp>
        <p:nvSpPr>
          <p:cNvPr id="8" name="TextBox 7">
            <a:extLst>
              <a:ext uri="{FF2B5EF4-FFF2-40B4-BE49-F238E27FC236}">
                <a16:creationId xmlns:a16="http://schemas.microsoft.com/office/drawing/2014/main" id="{5C9233C8-AA14-4FD5-907A-0EB2EE614BBE}"/>
              </a:ext>
            </a:extLst>
          </p:cNvPr>
          <p:cNvSpPr txBox="1"/>
          <p:nvPr/>
        </p:nvSpPr>
        <p:spPr>
          <a:xfrm>
            <a:off x="8755831" y="6515604"/>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383363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KANDUNGAN PERMOHONAN KELULUSAN TEKNIKAL PROJEK ICT</a:t>
            </a:r>
          </a:p>
        </p:txBody>
      </p:sp>
      <p:graphicFrame>
        <p:nvGraphicFramePr>
          <p:cNvPr id="4" name="Table 3"/>
          <p:cNvGraphicFramePr>
            <a:graphicFrameLocks noGrp="1"/>
          </p:cNvGraphicFramePr>
          <p:nvPr>
            <p:extLst>
              <p:ext uri="{D42A27DB-BD31-4B8C-83A1-F6EECF244321}">
                <p14:modId xmlns:p14="http://schemas.microsoft.com/office/powerpoint/2010/main" val="3158967849"/>
              </p:ext>
            </p:extLst>
          </p:nvPr>
        </p:nvGraphicFramePr>
        <p:xfrm>
          <a:off x="334778" y="379486"/>
          <a:ext cx="5964421" cy="6496237"/>
        </p:xfrm>
        <a:graphic>
          <a:graphicData uri="http://schemas.openxmlformats.org/drawingml/2006/table">
            <a:tbl>
              <a:tblPr firstRow="1" bandRow="1">
                <a:tableStyleId>{5940675A-B579-460E-94D1-54222C63F5DA}</a:tableStyleId>
              </a:tblPr>
              <a:tblGrid>
                <a:gridCol w="467862">
                  <a:extLst>
                    <a:ext uri="{9D8B030D-6E8A-4147-A177-3AD203B41FA5}">
                      <a16:colId xmlns:a16="http://schemas.microsoft.com/office/drawing/2014/main" val="2869875357"/>
                    </a:ext>
                  </a:extLst>
                </a:gridCol>
                <a:gridCol w="5496559">
                  <a:extLst>
                    <a:ext uri="{9D8B030D-6E8A-4147-A177-3AD203B41FA5}">
                      <a16:colId xmlns:a16="http://schemas.microsoft.com/office/drawing/2014/main" val="1793385040"/>
                    </a:ext>
                  </a:extLst>
                </a:gridCol>
              </a:tblGrid>
              <a:tr h="31606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890789885"/>
                  </a:ext>
                </a:extLst>
              </a:tr>
              <a:tr h="3092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Tajuk Permohonan</a:t>
                      </a:r>
                    </a:p>
                  </a:txBody>
                  <a:tcPr/>
                </a:tc>
                <a:extLst>
                  <a:ext uri="{0D108BD9-81ED-4DB2-BD59-A6C34878D82A}">
                    <a16:rowId xmlns:a16="http://schemas.microsoft.com/office/drawing/2014/main" val="3800371626"/>
                  </a:ext>
                </a:extLst>
              </a:tr>
              <a:tr h="368736">
                <a:tc>
                  <a:txBody>
                    <a:bodyPr/>
                    <a:lstStyle/>
                    <a:p>
                      <a:r>
                        <a:rPr lang="en-MY" sz="1600" noProof="1">
                          <a:latin typeface="Arial" panose="020B0604020202020204" pitchFamily="34" charset="0"/>
                          <a:cs typeface="Arial" panose="020B0604020202020204" pitchFamily="34" charset="0"/>
                        </a:rPr>
                        <a:t>2.</a:t>
                      </a:r>
                    </a:p>
                  </a:txBody>
                  <a:tcPr/>
                </a:tc>
                <a:tc>
                  <a:txBody>
                    <a:bodyPr/>
                    <a:lstStyle/>
                    <a:p>
                      <a:r>
                        <a:rPr lang="en-MY" sz="1600" noProof="1">
                          <a:latin typeface="Arial" panose="020B0604020202020204" pitchFamily="34" charset="0"/>
                          <a:cs typeface="Arial" panose="020B0604020202020204" pitchFamily="34" charset="0"/>
                        </a:rPr>
                        <a:t>Tujuan Pembentangan</a:t>
                      </a:r>
                    </a:p>
                  </a:txBody>
                  <a:tcPr/>
                </a:tc>
                <a:extLst>
                  <a:ext uri="{0D108BD9-81ED-4DB2-BD59-A6C34878D82A}">
                    <a16:rowId xmlns:a16="http://schemas.microsoft.com/office/drawing/2014/main" val="695878011"/>
                  </a:ext>
                </a:extLst>
              </a:tr>
              <a:tr h="368736">
                <a:tc>
                  <a:txBody>
                    <a:bodyPr/>
                    <a:lstStyle/>
                    <a:p>
                      <a:r>
                        <a:rPr lang="en-MY" sz="1600" noProof="1">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Profil Projek</a:t>
                      </a:r>
                    </a:p>
                  </a:txBody>
                  <a:tcPr/>
                </a:tc>
                <a:extLst>
                  <a:ext uri="{0D108BD9-81ED-4DB2-BD59-A6C34878D82A}">
                    <a16:rowId xmlns:a16="http://schemas.microsoft.com/office/drawing/2014/main" val="1086373879"/>
                  </a:ext>
                </a:extLst>
              </a:tr>
              <a:tr h="368736">
                <a:tc>
                  <a:txBody>
                    <a:bodyPr/>
                    <a:lstStyle/>
                    <a:p>
                      <a:r>
                        <a:rPr lang="en-MY" sz="1600" noProof="1">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Ringkasan Projek (Keterangan projek, objektif, skop)</a:t>
                      </a:r>
                    </a:p>
                  </a:txBody>
                  <a:tcPr/>
                </a:tc>
                <a:extLst>
                  <a:ext uri="{0D108BD9-81ED-4DB2-BD59-A6C34878D82A}">
                    <a16:rowId xmlns:a16="http://schemas.microsoft.com/office/drawing/2014/main" val="4083982275"/>
                  </a:ext>
                </a:extLst>
              </a:tr>
              <a:tr h="368736">
                <a:tc>
                  <a:txBody>
                    <a:bodyPr/>
                    <a:lstStyle/>
                    <a:p>
                      <a:r>
                        <a:rPr lang="en-MY" sz="1600" noProof="1">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Justifikasi Keperluan Projek</a:t>
                      </a:r>
                    </a:p>
                  </a:txBody>
                  <a:tcPr/>
                </a:tc>
                <a:extLst>
                  <a:ext uri="{0D108BD9-81ED-4DB2-BD59-A6C34878D82A}">
                    <a16:rowId xmlns:a16="http://schemas.microsoft.com/office/drawing/2014/main" val="2028630940"/>
                  </a:ext>
                </a:extLst>
              </a:tr>
              <a:tr h="368736">
                <a:tc>
                  <a:txBody>
                    <a:bodyPr/>
                    <a:lstStyle/>
                    <a:p>
                      <a:r>
                        <a:rPr lang="en-MY" sz="16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Kronologi/ Evolusi Projek</a:t>
                      </a:r>
                    </a:p>
                  </a:txBody>
                  <a:tcPr/>
                </a:tc>
                <a:extLst>
                  <a:ext uri="{0D108BD9-81ED-4DB2-BD59-A6C34878D82A}">
                    <a16:rowId xmlns:a16="http://schemas.microsoft.com/office/drawing/2014/main" val="1801543597"/>
                  </a:ext>
                </a:extLst>
              </a:tr>
              <a:tr h="319269">
                <a:tc rowSpan="7">
                  <a:txBody>
                    <a:bodyPr/>
                    <a:lstStyle/>
                    <a:p>
                      <a:r>
                        <a:rPr lang="en-MY" sz="1600" noProof="1">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noProof="1">
                          <a:latin typeface="Arial" panose="020B0604020202020204" pitchFamily="34" charset="0"/>
                          <a:cs typeface="Arial" panose="020B0604020202020204" pitchFamily="34" charset="0"/>
                        </a:rPr>
                        <a:t>Maklumat Arkitektur Organisasi dan Projek ICT</a:t>
                      </a:r>
                    </a:p>
                  </a:txBody>
                  <a:tcPr>
                    <a:solidFill>
                      <a:schemeClr val="bg1"/>
                    </a:solidFill>
                  </a:tcPr>
                </a:tc>
                <a:extLst>
                  <a:ext uri="{0D108BD9-81ED-4DB2-BD59-A6C34878D82A}">
                    <a16:rowId xmlns:a16="http://schemas.microsoft.com/office/drawing/2014/main" val="4057405721"/>
                  </a:ext>
                </a:extLst>
              </a:tr>
              <a:tr h="358375">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a. </a:t>
                      </a:r>
                      <a:r>
                        <a:rPr lang="en-MY" sz="1600" i="1" noProof="1">
                          <a:latin typeface="Arial" panose="020B0604020202020204" pitchFamily="34" charset="0"/>
                          <a:cs typeface="Arial" panose="020B0604020202020204" pitchFamily="34" charset="0"/>
                        </a:rPr>
                        <a:t>Organizational Landscape Map View (OLMV)</a:t>
                      </a:r>
                    </a:p>
                  </a:txBody>
                  <a:tcPr/>
                </a:tc>
                <a:extLst>
                  <a:ext uri="{0D108BD9-81ED-4DB2-BD59-A6C34878D82A}">
                    <a16:rowId xmlns:a16="http://schemas.microsoft.com/office/drawing/2014/main" val="2334695641"/>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b. </a:t>
                      </a:r>
                      <a:r>
                        <a:rPr lang="en-MY" sz="1600" i="0" noProof="1">
                          <a:solidFill>
                            <a:schemeClr val="tx1"/>
                          </a:solidFill>
                          <a:latin typeface="Arial" panose="020B0604020202020204" pitchFamily="34" charset="0"/>
                          <a:cs typeface="Arial" panose="020B0604020202020204" pitchFamily="34" charset="0"/>
                        </a:rPr>
                        <a:t>Aliran Proses Kerja</a:t>
                      </a:r>
                    </a:p>
                  </a:txBody>
                  <a:tcPr/>
                </a:tc>
                <a:extLst>
                  <a:ext uri="{0D108BD9-81ED-4DB2-BD59-A6C34878D82A}">
                    <a16:rowId xmlns:a16="http://schemas.microsoft.com/office/drawing/2014/main" val="2809848762"/>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c. </a:t>
                      </a:r>
                      <a:r>
                        <a:rPr lang="en-MY" sz="1600" i="1" noProof="1">
                          <a:solidFill>
                            <a:schemeClr val="tx1"/>
                          </a:solidFill>
                          <a:latin typeface="Arial" panose="020B0604020202020204" pitchFamily="34" charset="0"/>
                          <a:cs typeface="Arial" panose="020B0604020202020204" pitchFamily="34" charset="0"/>
                        </a:rPr>
                        <a:t>Technology View (TV)</a:t>
                      </a:r>
                    </a:p>
                  </a:txBody>
                  <a:tcPr/>
                </a:tc>
                <a:extLst>
                  <a:ext uri="{0D108BD9-81ED-4DB2-BD59-A6C34878D82A}">
                    <a16:rowId xmlns:a16="http://schemas.microsoft.com/office/drawing/2014/main" val="849211892"/>
                  </a:ext>
                </a:extLst>
              </a:tr>
              <a:tr h="386790">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d. </a:t>
                      </a:r>
                      <a:r>
                        <a:rPr lang="en-US" sz="16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en-MY" sz="1600" i="1" kern="1200" noProof="1">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8103666"/>
                  </a:ext>
                </a:extLst>
              </a:tr>
              <a:tr h="317834">
                <a:tc vMerge="1">
                  <a:txBody>
                    <a:bodyPr/>
                    <a:lstStyle/>
                    <a:p>
                      <a:endParaRPr lang="en-US" sz="1600" dirty="0"/>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olidFill>
                            <a:schemeClr val="tx1"/>
                          </a:solidFill>
                          <a:latin typeface="Arial" panose="020B0604020202020204" pitchFamily="34" charset="0"/>
                          <a:cs typeface="Arial" panose="020B0604020202020204" pitchFamily="34" charset="0"/>
                        </a:rPr>
                        <a:t>e. </a:t>
                      </a:r>
                      <a:r>
                        <a:rPr lang="en-MY" sz="1600" kern="1200" dirty="0" err="1">
                          <a:solidFill>
                            <a:schemeClr val="tx1"/>
                          </a:solidFill>
                          <a:latin typeface="Arial" panose="020B0604020202020204" pitchFamily="34" charset="0"/>
                          <a:ea typeface="+mn-ea"/>
                          <a:cs typeface="Arial" panose="020B0604020202020204" pitchFamily="34" charset="0"/>
                        </a:rPr>
                        <a:t>Fungsi</a:t>
                      </a:r>
                      <a:r>
                        <a:rPr lang="en-MY" sz="1600" kern="1200" dirty="0">
                          <a:solidFill>
                            <a:schemeClr val="tx1"/>
                          </a:solidFill>
                          <a:latin typeface="Arial" panose="020B0604020202020204" pitchFamily="34" charset="0"/>
                          <a:ea typeface="+mn-ea"/>
                          <a:cs typeface="Arial" panose="020B0604020202020204" pitchFamily="34" charset="0"/>
                        </a:rPr>
                        <a:t> </a:t>
                      </a:r>
                      <a:r>
                        <a:rPr lang="en-MY" sz="1600" kern="1200" dirty="0" err="1">
                          <a:solidFill>
                            <a:schemeClr val="tx1"/>
                          </a:solidFill>
                          <a:latin typeface="Arial" panose="020B0604020202020204" pitchFamily="34" charset="0"/>
                          <a:ea typeface="+mn-ea"/>
                          <a:cs typeface="Arial" panose="020B0604020202020204" pitchFamily="34" charset="0"/>
                        </a:rPr>
                        <a:t>Hierarki</a:t>
                      </a:r>
                      <a:r>
                        <a:rPr lang="en-MY" sz="1600" kern="1200" dirty="0">
                          <a:solidFill>
                            <a:schemeClr val="tx1"/>
                          </a:solidFill>
                          <a:latin typeface="Arial" panose="020B0604020202020204" pitchFamily="34" charset="0"/>
                          <a:ea typeface="+mn-ea"/>
                          <a:cs typeface="Arial" panose="020B0604020202020204" pitchFamily="34" charset="0"/>
                        </a:rPr>
                        <a:t> </a:t>
                      </a:r>
                      <a:r>
                        <a:rPr lang="en-US" sz="1600" i="1" kern="1200" noProof="0" dirty="0">
                          <a:solidFill>
                            <a:schemeClr val="tx1"/>
                          </a:solidFill>
                          <a:latin typeface="Arial" panose="020B0604020202020204" pitchFamily="34" charset="0"/>
                          <a:ea typeface="+mn-ea"/>
                          <a:cs typeface="Arial" panose="020B0604020202020204" pitchFamily="34" charset="0"/>
                        </a:rPr>
                        <a:t>Business</a:t>
                      </a:r>
                      <a:endParaRPr lang="ms-MY" sz="1600" i="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541056"/>
                  </a:ext>
                </a:extLst>
              </a:tr>
              <a:tr h="317834">
                <a:tc vMerge="1">
                  <a:txBody>
                    <a:bodyPr/>
                    <a:lstStyle/>
                    <a:p>
                      <a:endParaRPr lang="en-MY" sz="1600" noProof="1">
                        <a:latin typeface="Arial" panose="020B0604020202020204" pitchFamily="34" charset="0"/>
                        <a:cs typeface="Arial" panose="020B0604020202020204" pitchFamily="34" charset="0"/>
                      </a:endParaRPr>
                    </a:p>
                  </a:txBody>
                  <a:tcPr>
                    <a:solidFill>
                      <a:schemeClr val="bg1"/>
                    </a:solidFill>
                  </a:tcPr>
                </a:tc>
                <a:tc>
                  <a:txBody>
                    <a:bodyPr/>
                    <a:lstStyle/>
                    <a:p>
                      <a:pPr marL="360363" marR="0" lvl="0" indent="-187325"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extLst>
                  <a:ext uri="{0D108BD9-81ED-4DB2-BD59-A6C34878D82A}">
                    <a16:rowId xmlns:a16="http://schemas.microsoft.com/office/drawing/2014/main" val="3997878537"/>
                  </a:ext>
                </a:extLst>
              </a:tr>
              <a:tr h="197058">
                <a:tc rowSpan="3">
                  <a:txBody>
                    <a:bodyPr/>
                    <a:lstStyle/>
                    <a:p>
                      <a:r>
                        <a:rPr lang="en-MY" sz="1600" noProof="1">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kern="1200" noProof="1">
                          <a:solidFill>
                            <a:schemeClr val="tx1"/>
                          </a:solidFill>
                          <a:latin typeface="Arial" panose="020B0604020202020204" pitchFamily="34" charset="0"/>
                          <a:ea typeface="+mn-ea"/>
                          <a:cs typeface="Arial" panose="020B0604020202020204" pitchFamily="34" charset="0"/>
                        </a:rPr>
                        <a:t>Maklumat/ Fakta/ Statistik Sokongan</a:t>
                      </a:r>
                    </a:p>
                  </a:txBody>
                  <a:tcPr/>
                </a:tc>
                <a:extLst>
                  <a:ext uri="{0D108BD9-81ED-4DB2-BD59-A6C34878D82A}">
                    <a16:rowId xmlns:a16="http://schemas.microsoft.com/office/drawing/2014/main" val="3507556730"/>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a. Norma Agihan dan Ringkasan Agihan (Sewaan)</a:t>
                      </a:r>
                    </a:p>
                  </a:txBody>
                  <a:tcPr/>
                </a:tc>
                <a:extLst>
                  <a:ext uri="{0D108BD9-81ED-4DB2-BD59-A6C34878D82A}">
                    <a16:rowId xmlns:a16="http://schemas.microsoft.com/office/drawing/2014/main" val="1476576319"/>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452438" marR="0" lvl="0" indent="-27940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noProof="1">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en-MY" sz="1600" b="0"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7185792"/>
              </p:ext>
            </p:extLst>
          </p:nvPr>
        </p:nvGraphicFramePr>
        <p:xfrm>
          <a:off x="6461760" y="350396"/>
          <a:ext cx="5580888" cy="6538152"/>
        </p:xfrm>
        <a:graphic>
          <a:graphicData uri="http://schemas.openxmlformats.org/drawingml/2006/table">
            <a:tbl>
              <a:tblPr firstRow="1" bandRow="1">
                <a:tableStyleId>{5940675A-B579-460E-94D1-54222C63F5DA}</a:tableStyleId>
              </a:tblPr>
              <a:tblGrid>
                <a:gridCol w="523241">
                  <a:extLst>
                    <a:ext uri="{9D8B030D-6E8A-4147-A177-3AD203B41FA5}">
                      <a16:colId xmlns:a16="http://schemas.microsoft.com/office/drawing/2014/main" val="2869875357"/>
                    </a:ext>
                  </a:extLst>
                </a:gridCol>
                <a:gridCol w="5057647">
                  <a:extLst>
                    <a:ext uri="{9D8B030D-6E8A-4147-A177-3AD203B41FA5}">
                      <a16:colId xmlns:a16="http://schemas.microsoft.com/office/drawing/2014/main" val="1793385040"/>
                    </a:ext>
                  </a:extLst>
                </a:gridCol>
              </a:tblGrid>
              <a:tr h="36499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extLst>
                  <a:ext uri="{0D108BD9-81ED-4DB2-BD59-A6C34878D82A}">
                    <a16:rowId xmlns:a16="http://schemas.microsoft.com/office/drawing/2014/main" val="3712651707"/>
                  </a:ext>
                </a:extLst>
              </a:tr>
              <a:tr h="347779">
                <a:tc>
                  <a:txBody>
                    <a:bodyPr/>
                    <a:lstStyle/>
                    <a:p>
                      <a:r>
                        <a:rPr lang="en-US" sz="1600" noProof="1">
                          <a:latin typeface="Arial" panose="020B0604020202020204" pitchFamily="34" charset="0"/>
                          <a:cs typeface="Arial" panose="020B0604020202020204" pitchFamily="34" charset="0"/>
                        </a:rPr>
                        <a:t>9.</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Ciri-Ciri Keselamatan ICT</a:t>
                      </a:r>
                    </a:p>
                  </a:txBody>
                  <a:tcPr/>
                </a:tc>
                <a:extLst>
                  <a:ext uri="{0D108BD9-81ED-4DB2-BD59-A6C34878D82A}">
                    <a16:rowId xmlns:a16="http://schemas.microsoft.com/office/drawing/2014/main" val="1890789885"/>
                  </a:ext>
                </a:extLst>
              </a:tr>
              <a:tr h="382483">
                <a:tc>
                  <a:txBody>
                    <a:bodyPr/>
                    <a:lstStyle/>
                    <a:p>
                      <a:r>
                        <a:rPr lang="en-US" sz="16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Tadbir Urus Projek</a:t>
                      </a:r>
                    </a:p>
                  </a:txBody>
                  <a:tcPr/>
                </a:tc>
                <a:extLst>
                  <a:ext uri="{0D108BD9-81ED-4DB2-BD59-A6C34878D82A}">
                    <a16:rowId xmlns:a16="http://schemas.microsoft.com/office/drawing/2014/main" val="1086373879"/>
                  </a:ext>
                </a:extLst>
              </a:tr>
              <a:tr h="382483">
                <a:tc>
                  <a:txBody>
                    <a:bodyPr/>
                    <a:lstStyle/>
                    <a:p>
                      <a:r>
                        <a:rPr lang="en-US" sz="1600" noProof="1">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Jadual Pelaksanaan</a:t>
                      </a:r>
                    </a:p>
                  </a:txBody>
                  <a:tcPr/>
                </a:tc>
                <a:extLst>
                  <a:ext uri="{0D108BD9-81ED-4DB2-BD59-A6C34878D82A}">
                    <a16:rowId xmlns:a16="http://schemas.microsoft.com/office/drawing/2014/main" val="4083982275"/>
                  </a:ext>
                </a:extLst>
              </a:tr>
              <a:tr h="382483">
                <a:tc rowSpan="10">
                  <a:txBody>
                    <a:bodyPr/>
                    <a:lstStyle/>
                    <a:p>
                      <a:r>
                        <a:rPr lang="en-US" sz="1600" noProof="1">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noProof="1">
                          <a:latin typeface="Arial" panose="020B0604020202020204" pitchFamily="34" charset="0"/>
                          <a:cs typeface="Arial" panose="020B0604020202020204" pitchFamily="34" charset="0"/>
                        </a:rPr>
                        <a:t>Maklumat Kos Projek </a:t>
                      </a: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en-US" sz="1600" noProof="1">
                          <a:latin typeface="Arial" panose="020B0604020202020204" pitchFamily="34" charset="0"/>
                          <a:cs typeface="Arial" panose="020B0604020202020204" pitchFamily="34" charset="0"/>
                        </a:rPr>
                        <a:t>a. Ringkasan </a:t>
                      </a:r>
                      <a:r>
                        <a:rPr lang="en-US" sz="1600" noProof="1">
                          <a:solidFill>
                            <a:schemeClr val="tx1"/>
                          </a:solidFill>
                          <a:latin typeface="Arial" panose="020B0604020202020204" pitchFamily="34" charset="0"/>
                          <a:cs typeface="Arial" panose="020B0604020202020204" pitchFamily="34" charset="0"/>
                        </a:rPr>
                        <a:t>Kos Keseluruhan</a:t>
                      </a: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b. Perincian Kos: (A) Perkakasan ICT</a:t>
                      </a:r>
                    </a:p>
                  </a:txBody>
                  <a:tcPr/>
                </a:tc>
                <a:extLst>
                  <a:ext uri="{0D108BD9-81ED-4DB2-BD59-A6C34878D82A}">
                    <a16:rowId xmlns:a16="http://schemas.microsoft.com/office/drawing/2014/main" val="4057405721"/>
                  </a:ext>
                </a:extLst>
              </a:tr>
              <a:tr h="875878">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  Pengiraan Berdasarkan </a:t>
                      </a:r>
                      <a:r>
                        <a:rPr lang="en-US" sz="1600" i="1" noProof="1">
                          <a:latin typeface="Arial" panose="020B0604020202020204" pitchFamily="34" charset="0"/>
                          <a:ea typeface="ＭＳ Ｐゴシック" panose="020B0600070205080204" pitchFamily="34" charset="-128"/>
                          <a:cs typeface="Arial" panose="020B0604020202020204" pitchFamily="34" charset="0"/>
                        </a:rPr>
                        <a:t>Man-Day </a:t>
                      </a:r>
                    </a:p>
                  </a:txBody>
                  <a:tcPr/>
                </a:tc>
                <a:extLst>
                  <a:ext uri="{0D108BD9-81ED-4DB2-BD59-A6C34878D82A}">
                    <a16:rowId xmlns:a16="http://schemas.microsoft.com/office/drawing/2014/main" val="2334695641"/>
                  </a:ext>
                </a:extLst>
              </a:tr>
              <a:tr h="38861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d. Perincian Kos : (C) Perisian</a:t>
                      </a: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e. Perincian Kos : (D) Rangkaian </a:t>
                      </a:r>
                      <a:r>
                        <a:rPr lang="en-US" sz="1600" noProof="1">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solidFill>
                            <a:schemeClr val="tx1"/>
                          </a:solidFill>
                          <a:latin typeface="Arial" panose="020B0604020202020204" pitchFamily="34" charset="0"/>
                          <a:cs typeface="Arial" panose="020B0604020202020204" pitchFamily="34" charset="0"/>
                        </a:rPr>
                        <a:t>                            Peralatan Rangkaian</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f.  Perincian Kos : (E) Perkhidmatan ICT</a:t>
                      </a: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g. Perincian Kos : (F) Lain-Lain</a:t>
                      </a:r>
                    </a:p>
                  </a:txBody>
                  <a:tcPr/>
                </a:tc>
                <a:extLst>
                  <a:ext uri="{0D108BD9-81ED-4DB2-BD59-A6C34878D82A}">
                    <a16:rowId xmlns:a16="http://schemas.microsoft.com/office/drawing/2014/main" val="927541056"/>
                  </a:ext>
                </a:extLst>
              </a:tr>
              <a:tr h="382483">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h. Perincian Kos : (G) </a:t>
                      </a:r>
                      <a:r>
                        <a:rPr lang="en-US" altLang="ko-KR" sz="1600" kern="1200" noProof="1">
                          <a:solidFill>
                            <a:schemeClr val="tx1"/>
                          </a:solidFill>
                          <a:latin typeface="Arial" panose="020B0604020202020204" pitchFamily="34" charset="0"/>
                          <a:ea typeface="+mn-ea"/>
                          <a:cs typeface="Arial" panose="020B0604020202020204" pitchFamily="34" charset="0"/>
                        </a:rPr>
                        <a:t>Perkhidmatan Pengkomputeran Awan </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832463"/>
                  </a:ext>
                </a:extLst>
              </a:tr>
              <a:tr h="382483">
                <a:tc>
                  <a:txBody>
                    <a:bodyPr/>
                    <a:lstStyle/>
                    <a:p>
                      <a:r>
                        <a:rPr lang="en-US" sz="1600" noProof="1">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Syor</a:t>
                      </a:r>
                    </a:p>
                  </a:txBody>
                  <a:tcPr/>
                </a:tc>
                <a:extLst>
                  <a:ext uri="{0D108BD9-81ED-4DB2-BD59-A6C34878D82A}">
                    <a16:rowId xmlns:a16="http://schemas.microsoft.com/office/drawing/2014/main" val="1621911400"/>
                  </a:ext>
                </a:extLst>
              </a:tr>
            </a:tbl>
          </a:graphicData>
        </a:graphic>
      </p:graphicFrame>
      <p:sp>
        <p:nvSpPr>
          <p:cNvPr id="7" name="Slide Number Placeholder 2">
            <a:extLst>
              <a:ext uri="{FF2B5EF4-FFF2-40B4-BE49-F238E27FC236}">
                <a16:creationId xmlns:a16="http://schemas.microsoft.com/office/drawing/2014/main" id="{C6F0A1C4-C5C6-4F59-83E9-A8B7071DA95E}"/>
              </a:ext>
            </a:extLst>
          </p:cNvPr>
          <p:cNvSpPr txBox="1">
            <a:spLocks/>
          </p:cNvSpPr>
          <p:nvPr/>
        </p:nvSpPr>
        <p:spPr>
          <a:xfrm>
            <a:off x="9299448" y="6507604"/>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a:t>
            </a:fld>
            <a:endParaRPr lang="ms-MY" dirty="0">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2162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1"/>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4" name="Google Shape;124;p121"/>
          <p:cNvSpPr txBox="1"/>
          <p:nvPr/>
        </p:nvSpPr>
        <p:spPr>
          <a:xfrm>
            <a:off x="490769" y="865590"/>
            <a:ext cx="10669481" cy="5665106"/>
          </a:xfrm>
          <a:prstGeom prst="rect">
            <a:avLst/>
          </a:prstGeom>
          <a:noFill/>
          <a:ln>
            <a:noFill/>
          </a:ln>
        </p:spPr>
        <p:txBody>
          <a:bodyPr spcFirstLastPara="1" wrap="square" lIns="91425" tIns="45700" rIns="91425" bIns="45700" anchor="t" anchorCtr="0">
            <a:noAutofit/>
          </a:bodyPr>
          <a:lstStyle/>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lang="ms-MY" sz="1800" dirty="0">
                <a:solidFill>
                  <a:schemeClr val="tx1"/>
                </a:solidFill>
                <a:latin typeface="Arial" panose="020B0604020202020204" pitchFamily="34" charset="0"/>
                <a:cs typeface="Arial" panose="020B0604020202020204" pitchFamily="34" charset="0"/>
              </a:rPr>
              <a:t>Nama Bahagian, JDN </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bercadang untuk mel</a:t>
            </a:r>
            <a:r>
              <a:rPr kumimoji="0" lang="ms-MY" sz="1800" b="0" i="0" u="none" strike="noStrike" kern="0" cap="none" spc="0" normalizeH="0" baseline="0" dirty="0">
                <a:ln>
                  <a:noFill/>
                </a:ln>
                <a:solidFill>
                  <a:srgbClr val="000000"/>
                </a:solidFill>
                <a:effectLst/>
                <a:uLnTx/>
                <a:uFillTx/>
                <a:latin typeface="Arial"/>
                <a:cs typeface="Arial"/>
                <a:sym typeface="Arial"/>
              </a:rPr>
              <a:t>aksanakan</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 perolehan pembangunan Sistem MyPUSAKA,</a:t>
            </a:r>
            <a:r>
              <a:rPr kumimoji="0" lang="ms-MY" b="0" i="0" u="none" strike="noStrike" kern="0" cap="none" spc="0" normalizeH="0" baseline="0" dirty="0">
                <a:ln>
                  <a:noFill/>
                </a:ln>
                <a:effectLst/>
                <a:uLnTx/>
                <a:uFillTx/>
                <a:latin typeface="Arial"/>
                <a:ea typeface="Arial"/>
                <a:cs typeface="Arial"/>
                <a:sym typeface="Arial"/>
              </a:rPr>
              <a:t> …..  penggantian perkakasan dan perisian sistem berikutan teknologi aplikasi sistem sedia ada tidak berupaya memenuhi perkhidmatan semasa Jabatan serta menggantikan perkakasan dan perisian pada masa kini yang telah tamat tempoh hayat (</a:t>
            </a:r>
            <a:r>
              <a:rPr kumimoji="0" lang="ms-MY" b="0" i="1" u="none" strike="noStrike" kern="0" cap="none" spc="0" normalizeH="0" baseline="0" dirty="0">
                <a:ln>
                  <a:noFill/>
                </a:ln>
                <a:effectLst/>
                <a:uLnTx/>
                <a:uFillTx/>
                <a:latin typeface="Arial"/>
                <a:ea typeface="Arial"/>
                <a:cs typeface="Arial"/>
                <a:sym typeface="Arial"/>
              </a:rPr>
              <a:t>end of life</a:t>
            </a:r>
            <a:r>
              <a:rPr kumimoji="0" lang="ms-MY" b="0" i="0" u="none" strike="noStrike" kern="0" cap="none" spc="0" normalizeH="0" baseline="0" dirty="0">
                <a:ln>
                  <a:noFill/>
                </a:ln>
                <a:effectLst/>
                <a:uLnTx/>
                <a:uFillTx/>
                <a:latin typeface="Arial"/>
                <a:ea typeface="Arial"/>
                <a:cs typeface="Arial"/>
                <a:sym typeface="Arial"/>
              </a:rPr>
              <a:t>).</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Objektif projek: </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sistem MyPUSAKA yang bersepadu dan selamat secara digital bagi menyokong perkhidmatan teras menjelang tahun 2025.</a:t>
            </a: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a:t>
            </a:r>
            <a:r>
              <a:rPr kumimoji="0" lang="ms-MY" sz="1800" b="0" i="1" u="none" strike="noStrike" kern="0" cap="none" spc="0" normalizeH="0" baseline="0" dirty="0">
                <a:ln>
                  <a:noFill/>
                </a:ln>
                <a:solidFill>
                  <a:srgbClr val="000000"/>
                </a:solidFill>
                <a:effectLst/>
                <a:uLnTx/>
                <a:uFillTx/>
                <a:latin typeface="Arial"/>
                <a:cs typeface="Arial"/>
                <a:sym typeface="Arial"/>
              </a:rPr>
              <a:t>dashboard</a:t>
            </a:r>
            <a:r>
              <a:rPr kumimoji="0" lang="ms-MY" sz="1800" b="0" i="0" u="none" strike="noStrike" kern="0" cap="none" spc="0" normalizeH="0" baseline="0" dirty="0">
                <a:ln>
                  <a:noFill/>
                </a:ln>
                <a:solidFill>
                  <a:srgbClr val="000000"/>
                </a:solidFill>
                <a:effectLst/>
                <a:uLnTx/>
                <a:uFillTx/>
                <a:latin typeface="Arial"/>
                <a:cs typeface="Arial"/>
                <a:sym typeface="Arial"/>
              </a:rPr>
              <a:t> yang bersepadu berkaitan XXX yang tepat dan </a:t>
            </a:r>
            <a:r>
              <a:rPr kumimoji="0" lang="ms-MY" sz="1800" b="0" i="1" u="none" strike="noStrike" kern="0" cap="none" spc="0" normalizeH="0" baseline="0" dirty="0">
                <a:ln>
                  <a:noFill/>
                </a:ln>
                <a:solidFill>
                  <a:srgbClr val="000000"/>
                </a:solidFill>
                <a:effectLst/>
                <a:uLnTx/>
                <a:uFillTx/>
                <a:latin typeface="Arial"/>
                <a:cs typeface="Arial"/>
                <a:sym typeface="Arial"/>
              </a:rPr>
              <a:t>real-time.</a:t>
            </a:r>
            <a:endParaRPr kumimoji="0" lang="ms-MY" sz="1800" b="0" i="0" u="none" strike="noStrike" kern="0" cap="none" spc="0" normalizeH="0" baseline="0" dirty="0">
              <a:ln>
                <a:noFill/>
              </a:ln>
              <a:solidFill>
                <a:srgbClr val="000000"/>
              </a:solidFill>
              <a:effectLst/>
              <a:uLnTx/>
              <a:uFillTx/>
              <a:latin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Skop projek</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Perkakasan ICT (termasuk perkakasan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Pembangunan Sistem Aplikasi </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Perisian (termasuk perisian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Rangkaian dan Peralatan Rangkaian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Perkhidmatan ICT</a:t>
            </a: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28650" marR="0" lvl="2" indent="-254000" algn="just"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2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52050B-5228-416B-A6C8-AFC1A56C5729}"/>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Nama Bahagian, JDN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bercadang untuk membangunkan Sistem Maklumat Mekanikal (SISMECH) bagi menggantikan sistem SINMECH yang telah diguna pakai sejak 2004 dan telah usang serta tidak mempunyai kontrak penyelenggaraan untuk memastikan keberkesanan pemantauan dan analisis data bagi pengawalan dan pencegahan banjir serta pengairan pertanian.</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meningkatkan kecekapan  pengurusan data bagi tujuan ramalan banjir dan kawalan pengairan pertanian secara masa nyata.</a:t>
            </a: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indent="-454025" algn="just">
              <a:buFont typeface="+mj-lt"/>
              <a:buAutoNum type="alphaLcParenR"/>
              <a:defRPr/>
            </a:pPr>
            <a:r>
              <a:rPr lang="ms-MY" sz="1800" dirty="0">
                <a:solidFill>
                  <a:schemeClr val="tx1"/>
                </a:solidFill>
                <a:latin typeface="Arial" panose="020B0604020202020204" pitchFamily="34" charset="0"/>
                <a:cs typeface="Arial" panose="020B0604020202020204" pitchFamily="34" charset="0"/>
              </a:rPr>
              <a:t>Perolehan perkakasan ICT</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F48C9669-D058-4A9C-9C7C-4C948C8D048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21</a:t>
            </a:fld>
            <a:endParaRPr lang="ms-MY">
              <a:solidFill>
                <a:prstClr val="black">
                  <a:tint val="75000"/>
                </a:prstClr>
              </a:solidFill>
            </a:endParaRPr>
          </a:p>
        </p:txBody>
      </p:sp>
    </p:spTree>
    <p:extLst>
      <p:ext uri="{BB962C8B-B14F-4D97-AF65-F5344CB8AC3E}">
        <p14:creationId xmlns:p14="http://schemas.microsoft.com/office/powerpoint/2010/main" val="45400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56134" y="780001"/>
            <a:ext cx="10901801"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just">
              <a:buClr>
                <a:prstClr val="black"/>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Nama Bahagian, JDN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bercadang untuk membangunkan</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Bersepadu </a:t>
            </a:r>
            <a:r>
              <a:rPr kumimoji="0" lang="ms-MY" sz="1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Urban Observatory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B</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UO) Fasa 1 bagi menyediakan platform data raya bandar di peringkat nasional dalam membentuk sistem pengurusan data bandar yang komprehensif, inklusif dan berkesan bagi mencapai pembangunan mampan untuk kesejahteraan masyarakat. </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Objektif projek adalah : </a:t>
            </a:r>
            <a:endParaRPr kumimoji="0" lang="ms-MY"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rPr>
              <a:t>Menjadikan BUO sebagai rujukan utama pihak berkepentingan dalam membuat dasar dan keputusan (A, R) berkaitan perancangan bandar dan desa (S). </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Menjadikan BUO platform bandar pintar negara yang mengintegrasi dan menghubungkait bandar-bandar pintar di peringkat seluruh Malaysia dalam satu sistem tunggal.</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Menghasilkan pelaporan kemampanan pembangunan perbandaran berdasarkan kepada indikator kemampanan antarabangsa berdasarkan XXX bagi tempoh XXX.</a:t>
            </a: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endParaRPr kumimoji="0" lang="ms-MY"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1950" lvl="0" indent="-361950" algn="l">
              <a:spcBef>
                <a:spcPts val="0"/>
              </a:spcBef>
              <a:buSzPct val="100000"/>
              <a:buFont typeface="+mj-lt"/>
              <a:buAutoNum type="arabicPeriod"/>
              <a:defRPr/>
            </a:pPr>
            <a:r>
              <a:rPr lang="ms-MY" sz="1800" kern="0" dirty="0">
                <a:solidFill>
                  <a:srgbClr val="000000"/>
                </a:solidFill>
                <a:latin typeface="Arial"/>
                <a:ea typeface="Arial"/>
                <a:cs typeface="Arial"/>
                <a:sym typeface="Arial"/>
              </a:rPr>
              <a:t>Skop projek</a:t>
            </a:r>
          </a:p>
          <a:p>
            <a:pPr marL="630238" lvl="0" indent="-538163" algn="l">
              <a:spcBef>
                <a:spcPts val="0"/>
              </a:spcBef>
              <a:buSzPct val="100000"/>
              <a:buFont typeface="+mj-lt"/>
              <a:buAutoNum type="arabicPeriod"/>
              <a:defRPr/>
            </a:pPr>
            <a:endParaRPr lang="ms-MY" sz="1800" kern="0" dirty="0">
              <a:solidFill>
                <a:srgbClr val="000000"/>
              </a:solidFill>
              <a:latin typeface="Arial"/>
              <a:ea typeface="Arial"/>
              <a:cs typeface="Arial"/>
              <a:sym typeface="Arial"/>
            </a:endParaRP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Perkakasan ICT (termasuk perkakasan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Pembangunan Sistem Aplikasi </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Perisian (termasuk perisian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Rangkaian dan Peralatan Rangkaian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Perkhidmatan ICT</a:t>
            </a:r>
            <a:endParaRPr lang="ms-MY" sz="1800" kern="0" dirty="0">
              <a:solidFill>
                <a:srgbClr val="000000"/>
              </a:solidFill>
              <a:latin typeface="Arial"/>
              <a:ea typeface="Arial"/>
              <a:cs typeface="Arial"/>
              <a:sym typeface="Arial"/>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55B4060-010D-40EF-9E3E-15AD76CD1D66}"/>
              </a:ext>
            </a:extLst>
          </p:cNvPr>
          <p:cNvSpPr txBox="1"/>
          <p:nvPr/>
        </p:nvSpPr>
        <p:spPr>
          <a:xfrm>
            <a:off x="7875917" y="14168"/>
            <a:ext cx="43160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ANALITIS DATA RAYA </a:t>
            </a:r>
            <a:r>
              <a:rPr lang="en-MY" b="1" i="1" dirty="0"/>
              <a:t>(BDA)</a:t>
            </a:r>
          </a:p>
        </p:txBody>
      </p:sp>
      <p:sp>
        <p:nvSpPr>
          <p:cNvPr id="8" name="Google Shape;123;p121">
            <a:extLst>
              <a:ext uri="{FF2B5EF4-FFF2-40B4-BE49-F238E27FC236}">
                <a16:creationId xmlns:a16="http://schemas.microsoft.com/office/drawing/2014/main" id="{D063A074-9A94-48F3-8EFD-97E871DD8929}"/>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B05D00F8-4208-44AC-8AB6-3C478DA80B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22</a:t>
            </a:fld>
            <a:endParaRPr lang="ms-MY">
              <a:solidFill>
                <a:prstClr val="black">
                  <a:tint val="75000"/>
                </a:prstClr>
              </a:solidFill>
            </a:endParaRPr>
          </a:p>
        </p:txBody>
      </p:sp>
    </p:spTree>
    <p:extLst>
      <p:ext uri="{BB962C8B-B14F-4D97-AF65-F5344CB8AC3E}">
        <p14:creationId xmlns:p14="http://schemas.microsoft.com/office/powerpoint/2010/main" val="27568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287309" y="0"/>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RINGKASAN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D26E2A1-5857-4BA5-A41E-A45C710279E3}"/>
              </a:ext>
            </a:extLst>
          </p:cNvPr>
          <p:cNvSpPr/>
          <p:nvPr/>
        </p:nvSpPr>
        <p:spPr>
          <a:xfrm>
            <a:off x="287309" y="648246"/>
            <a:ext cx="11617382" cy="5986254"/>
          </a:xfrm>
          <a:prstGeom prst="rect">
            <a:avLst/>
          </a:prstGeom>
        </p:spPr>
        <p:txBody>
          <a:bodyPr wrap="square">
            <a:spAutoFit/>
          </a:bodyPr>
          <a:lstStyle/>
          <a:p>
            <a:pPr marL="177800" lvl="0" indent="-177800" algn="just">
              <a:buClr>
                <a:srgbClr val="000000"/>
              </a:buClr>
              <a:buSzPct val="129000"/>
              <a:defRPr/>
            </a:pPr>
            <a:r>
              <a:rPr lang="en-US" sz="1300" kern="0" dirty="0">
                <a:solidFill>
                  <a:srgbClr val="000000"/>
                </a:solidFill>
                <a:latin typeface="+mj-lt"/>
                <a:cs typeface="Arial"/>
                <a:sym typeface="Arial"/>
              </a:rPr>
              <a:t>1</a:t>
            </a:r>
            <a:r>
              <a:rPr lang="ms-MY" sz="1300" kern="0" dirty="0">
                <a:solidFill>
                  <a:srgbClr val="000000"/>
                </a:solidFill>
                <a:latin typeface="+mj-lt"/>
                <a:cs typeface="Arial"/>
                <a:sym typeface="Arial"/>
              </a:rPr>
              <a:t>. </a:t>
            </a:r>
            <a:r>
              <a:rPr lang="ms-MY" sz="1300" kern="0" dirty="0">
                <a:latin typeface="+mj-lt"/>
                <a:ea typeface="Arial"/>
                <a:cs typeface="Arial"/>
                <a:sym typeface="Arial"/>
              </a:rPr>
              <a:t>Jabatan XXX, Kementerian XXX</a:t>
            </a:r>
            <a:r>
              <a:rPr lang="ms-MY" sz="1300" dirty="0">
                <a:latin typeface="+mj-lt"/>
                <a:cs typeface="Arial" panose="020B0604020202020204" pitchFamily="34" charset="0"/>
              </a:rPr>
              <a:t> </a:t>
            </a:r>
            <a:r>
              <a:rPr lang="ms-MY" sz="1300" kern="0" dirty="0">
                <a:solidFill>
                  <a:srgbClr val="000000"/>
                </a:solidFill>
                <a:latin typeface="+mj-lt"/>
                <a:cs typeface="Arial"/>
                <a:sym typeface="Arial"/>
              </a:rPr>
              <a:t>bercadang melaksanakan perkhidmatan sewaan perkakasan ICT secara sewa guna (</a:t>
            </a:r>
            <a:r>
              <a:rPr lang="ms-MY" sz="1300" i="1" kern="0" dirty="0">
                <a:solidFill>
                  <a:srgbClr val="000000"/>
                </a:solidFill>
                <a:latin typeface="+mj-lt"/>
                <a:cs typeface="Arial"/>
                <a:sym typeface="Arial"/>
              </a:rPr>
              <a:t>leased to use</a:t>
            </a:r>
            <a:r>
              <a:rPr lang="ms-MY" sz="1300" kern="0" dirty="0">
                <a:solidFill>
                  <a:srgbClr val="000000"/>
                </a:solidFill>
                <a:latin typeface="+mj-lt"/>
                <a:cs typeface="Arial"/>
                <a:sym typeface="Arial"/>
              </a:rPr>
              <a:t>) untuk keperluan operasi dan urusan harian di Ibu Pejabat dan 53 buah pejabat cawangan di seluruh Malaysia bagi menggantikan sewaan sedia ada yang akan tamat pada pada 30 Oktober 202x.</a:t>
            </a:r>
          </a:p>
          <a:p>
            <a:pPr marL="444500" lvl="0" indent="-342900" algn="just">
              <a:buClr>
                <a:srgbClr val="000000"/>
              </a:buClr>
              <a:buSzPts val="1600"/>
              <a:buFont typeface="+mj-lt"/>
              <a:buAutoNum type="arabicPeriod"/>
              <a:defRPr/>
            </a:pPr>
            <a:endParaRPr lang="ms-MY" sz="1300" kern="0" dirty="0">
              <a:solidFill>
                <a:srgbClr val="000000"/>
              </a:solidFill>
              <a:latin typeface="+mj-lt"/>
              <a:cs typeface="Arial"/>
              <a:sym typeface="Arial"/>
            </a:endParaRPr>
          </a:p>
          <a:p>
            <a:pPr lvl="0" algn="just">
              <a:buClr>
                <a:srgbClr val="000000"/>
              </a:buClr>
              <a:buSzPts val="1600"/>
              <a:defRPr/>
            </a:pPr>
            <a:r>
              <a:rPr lang="ms-MY" sz="1300" kern="0" dirty="0">
                <a:solidFill>
                  <a:srgbClr val="000000"/>
                </a:solidFill>
                <a:latin typeface="+mj-lt"/>
                <a:cs typeface="Arial"/>
                <a:sym typeface="Arial"/>
              </a:rPr>
              <a:t>2. Objektif projek adalah : </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menggantikan sewaan perkakasan ICT sedia ada yang akan tamat pada 30 Oktober 2022.</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menampung keperluan perkakasan  ICT dan perisian tambahan disebabkan oleh pengisian perjawatan.</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Memastikan kesinambungan pelaksanaan aktiviti Jabatan yang dilakukan secara dalam talian.</a:t>
            </a:r>
          </a:p>
          <a:p>
            <a:pPr marL="720725" indent="-457200" algn="just" defTabSz="536575">
              <a:spcBef>
                <a:spcPts val="320"/>
              </a:spcBef>
              <a:buClr>
                <a:srgbClr val="000000"/>
              </a:buClr>
              <a:buSzPct val="100000"/>
              <a:buFont typeface="+mj-lt"/>
              <a:buAutoNum type="alphaLcParenR"/>
              <a:defRPr/>
            </a:pPr>
            <a:endParaRPr lang="ms-MY" sz="1300" kern="0" dirty="0">
              <a:solidFill>
                <a:srgbClr val="000000"/>
              </a:solidFill>
              <a:latin typeface="+mj-lt"/>
              <a:cs typeface="Arial"/>
              <a:sym typeface="Arial"/>
            </a:endParaRPr>
          </a:p>
          <a:p>
            <a:pPr lvl="0">
              <a:spcBef>
                <a:spcPts val="320"/>
              </a:spcBef>
              <a:buClr>
                <a:srgbClr val="000000"/>
              </a:buClr>
              <a:buSzPts val="1600"/>
              <a:defRPr/>
            </a:pPr>
            <a:r>
              <a:rPr lang="ms-MY" sz="1300" kern="0" dirty="0">
                <a:solidFill>
                  <a:srgbClr val="000000"/>
                </a:solidFill>
                <a:latin typeface="+mj-lt"/>
                <a:cs typeface="Arial"/>
                <a:sym typeface="Arial"/>
              </a:rPr>
              <a:t>3.  Skop projek ini adalah P</a:t>
            </a:r>
            <a:r>
              <a:rPr lang="ms-MY" sz="1300" kern="0" dirty="0">
                <a:solidFill>
                  <a:srgbClr val="000000"/>
                </a:solidFill>
                <a:latin typeface="+mj-lt"/>
                <a:cs typeface="Arial"/>
              </a:rPr>
              <a:t>erkhidmatan Sewa Guna</a:t>
            </a:r>
            <a:endParaRPr lang="ms-MY" sz="1300" kern="0" dirty="0">
              <a:solidFill>
                <a:srgbClr val="000000"/>
              </a:solidFill>
              <a:latin typeface="+mj-lt"/>
              <a:cs typeface="Arial"/>
              <a:sym typeface="Arial"/>
            </a:endParaRPr>
          </a:p>
          <a:p>
            <a:pPr marL="720725" lvl="2" indent="-452438">
              <a:spcBef>
                <a:spcPts val="320"/>
              </a:spcBef>
              <a:buClr>
                <a:srgbClr val="000000"/>
              </a:buClr>
              <a:buSzPts val="1600"/>
              <a:buFont typeface="+mj-lt"/>
              <a:buAutoNum type="alphaLcParenR"/>
              <a:defRPr/>
            </a:pPr>
            <a:r>
              <a:rPr lang="ms-MY" sz="1300" kern="0" dirty="0">
                <a:solidFill>
                  <a:srgbClr val="000000"/>
                </a:solidFill>
                <a:latin typeface="+mj-lt"/>
                <a:cs typeface="Arial" panose="020B0604020202020204" pitchFamily="34" charset="0"/>
                <a:sym typeface="Arial"/>
              </a:rPr>
              <a:t>Membekal, menghantar, memasang, mengkonfigurasi, mengujilari, mentauliah, mendokumentasi dan perkhidmatan sewaan (sewa guna) seperti berikut :</a:t>
            </a:r>
            <a:br>
              <a:rPr lang="ms-MY" sz="1300" kern="0" dirty="0">
                <a:solidFill>
                  <a:srgbClr val="000000"/>
                </a:solidFill>
                <a:latin typeface="+mj-lt"/>
                <a:cs typeface="Arial" panose="020B0604020202020204" pitchFamily="34" charset="0"/>
                <a:sym typeface="Arial"/>
              </a:rPr>
            </a:br>
            <a:r>
              <a:rPr lang="ms-MY" sz="1300" kern="0" dirty="0">
                <a:solidFill>
                  <a:srgbClr val="000000"/>
                </a:solidFill>
                <a:latin typeface="+mj-lt"/>
                <a:cs typeface="Arial" panose="020B0604020202020204" pitchFamily="34" charset="0"/>
                <a:sym typeface="Arial"/>
              </a:rPr>
              <a:t>i.  295 unit Komputer Meja (PC)</a:t>
            </a:r>
          </a:p>
          <a:p>
            <a:pPr marL="377825" lvl="2">
              <a:spcBef>
                <a:spcPts val="320"/>
              </a:spcBef>
              <a:buClr>
                <a:srgbClr val="000000"/>
              </a:buClr>
              <a:buSzPts val="1600"/>
              <a:defRPr/>
            </a:pPr>
            <a:r>
              <a:rPr lang="ms-MY" sz="1300" kern="0" dirty="0">
                <a:solidFill>
                  <a:srgbClr val="000000"/>
                </a:solidFill>
                <a:latin typeface="+mj-lt"/>
                <a:cs typeface="Arial" panose="020B0604020202020204" pitchFamily="34" charset="0"/>
                <a:sym typeface="Arial"/>
              </a:rPr>
              <a:t>       ii. 668 unit Komputer Riba (NB) </a:t>
            </a:r>
          </a:p>
          <a:p>
            <a:pPr marL="720725" lvl="2" indent="-454025">
              <a:spcBef>
                <a:spcPts val="320"/>
              </a:spcBef>
              <a:buClr>
                <a:srgbClr val="000000"/>
              </a:buClr>
              <a:buSzPts val="1600"/>
              <a:buFont typeface="+mj-lt"/>
              <a:buAutoNum type="alphaLcParenR" startAt="2"/>
              <a:defRPr/>
            </a:pPr>
            <a:r>
              <a:rPr lang="ms-MY" sz="1300" kern="0" dirty="0">
                <a:solidFill>
                  <a:srgbClr val="000000"/>
                </a:solidFill>
                <a:latin typeface="+mj-lt"/>
                <a:cs typeface="Arial" panose="020B0604020202020204" pitchFamily="34" charset="0"/>
                <a:sym typeface="Arial"/>
              </a:rPr>
              <a:t>Melaksanakan kerja-kerja pemasangan dan konfigurasi perkakasan ICT, instalasi perisian dan peripheral yang ditentukan oleh xxxx seperti:</a:t>
            </a:r>
          </a:p>
          <a:p>
            <a:pPr marL="1123950" lvl="3" indent="-400050">
              <a:spcBef>
                <a:spcPts val="320"/>
              </a:spcBef>
              <a:buClr>
                <a:srgbClr val="000000"/>
              </a:buClr>
              <a:buSzPct val="122000"/>
              <a:buFont typeface="+mj-lt"/>
              <a:buAutoNum type="romanLcPeriod"/>
              <a:defRPr/>
            </a:pPr>
            <a:r>
              <a:rPr lang="ms-MY" sz="1300" kern="0" dirty="0">
                <a:solidFill>
                  <a:srgbClr val="000000"/>
                </a:solidFill>
                <a:latin typeface="+mj-lt"/>
                <a:cs typeface="Arial" panose="020B0604020202020204" pitchFamily="34" charset="0"/>
                <a:sym typeface="Arial"/>
              </a:rPr>
              <a:t>Instalasi perisian antivirus yang dibekalkan dan perisian sedia ada di xxx; dan</a:t>
            </a:r>
          </a:p>
          <a:p>
            <a:pPr marL="1123950" lvl="3" indent="-400050">
              <a:spcBef>
                <a:spcPts val="320"/>
              </a:spcBef>
              <a:buClr>
                <a:srgbClr val="000000"/>
              </a:buClr>
              <a:buSzPts val="1600"/>
              <a:buFont typeface="+mj-lt"/>
              <a:buAutoNum type="romanLcPeriod"/>
              <a:defRPr/>
            </a:pPr>
            <a:r>
              <a:rPr lang="ms-MY" sz="1300" kern="0" dirty="0">
                <a:solidFill>
                  <a:srgbClr val="000000"/>
                </a:solidFill>
                <a:latin typeface="+mj-lt"/>
                <a:cs typeface="Arial" panose="020B0604020202020204" pitchFamily="34" charset="0"/>
                <a:sym typeface="Arial"/>
              </a:rPr>
              <a:t>Instalasi perisian automasi pejabat sediada Microsoft Office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pencegahan (preventive maintenance) pada kekerapan dua (2) kali setahun;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pembaikan (corrective maintenance) melalui sokongan teknikal ‘on-site’ dan telefon bagi sebarang kerosakan di lokasi seperti ketetapan SLA(Kritikal – 4 jam; Medium – 8 jam; Low – 24 jam)(ruj: DKICT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Menyediakan unit pinjaman dalam tempoh pembaikan; </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Membuat penukaran secara </a:t>
            </a:r>
            <a:r>
              <a:rPr lang="ms-MY" sz="1300" i="1" kern="0" dirty="0">
                <a:solidFill>
                  <a:srgbClr val="000000"/>
                </a:solidFill>
                <a:latin typeface="+mj-lt"/>
                <a:cs typeface="Arial" panose="020B0604020202020204" pitchFamily="34" charset="0"/>
                <a:sym typeface="Arial"/>
              </a:rPr>
              <a:t>One-to-One</a:t>
            </a:r>
            <a:r>
              <a:rPr lang="ms-MY" sz="1300" kern="0" dirty="0">
                <a:solidFill>
                  <a:srgbClr val="000000"/>
                </a:solidFill>
                <a:latin typeface="+mj-lt"/>
                <a:cs typeface="Arial" panose="020B0604020202020204" pitchFamily="34" charset="0"/>
                <a:sym typeface="Arial"/>
              </a:rPr>
              <a:t> bagi tempoh pembaikan lebih dari lima (5) hari berkerja.</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Jaminan insurans (all-in coverage) sepanjang tempoh sewaan;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Memastikan kerahsiaan data dan maklumat yang terdapat dalam perkakasan ICT sewaan dipatuhi;</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Mensanitasi sepenuhnya perkakasan sewaan yang dipulangkan kepada Kontraktor selepas tamat kontrak; dan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Pengesahan dan laporan keberadaan perkakasan sewaan bagi enam bulan sekali.</a:t>
            </a:r>
          </a:p>
        </p:txBody>
      </p:sp>
      <p:sp>
        <p:nvSpPr>
          <p:cNvPr id="7" name="TextBox 6">
            <a:extLst>
              <a:ext uri="{FF2B5EF4-FFF2-40B4-BE49-F238E27FC236}">
                <a16:creationId xmlns:a16="http://schemas.microsoft.com/office/drawing/2014/main" id="{7884A900-30A6-48B5-86C6-29DB03AA9E18}"/>
              </a:ext>
            </a:extLst>
          </p:cNvPr>
          <p:cNvSpPr txBox="1"/>
          <p:nvPr/>
        </p:nvSpPr>
        <p:spPr>
          <a:xfrm>
            <a:off x="8586217" y="13574"/>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93979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8428041"/>
              </p:ext>
            </p:extLst>
          </p:nvPr>
        </p:nvGraphicFramePr>
        <p:xfrm>
          <a:off x="438647" y="842619"/>
          <a:ext cx="11450084" cy="5252720"/>
        </p:xfrm>
        <a:graphic>
          <a:graphicData uri="http://schemas.openxmlformats.org/drawingml/2006/table">
            <a:tbl>
              <a:tblPr firstRow="1" bandRow="1">
                <a:tableStyleId>{5940675A-B579-460E-94D1-54222C63F5DA}</a:tableStyleId>
              </a:tblPr>
              <a:tblGrid>
                <a:gridCol w="607833">
                  <a:extLst>
                    <a:ext uri="{9D8B030D-6E8A-4147-A177-3AD203B41FA5}">
                      <a16:colId xmlns:a16="http://schemas.microsoft.com/office/drawing/2014/main" val="2869028098"/>
                    </a:ext>
                  </a:extLst>
                </a:gridCol>
                <a:gridCol w="2067391">
                  <a:extLst>
                    <a:ext uri="{9D8B030D-6E8A-4147-A177-3AD203B41FA5}">
                      <a16:colId xmlns:a16="http://schemas.microsoft.com/office/drawing/2014/main" val="3825692652"/>
                    </a:ext>
                  </a:extLst>
                </a:gridCol>
                <a:gridCol w="2644929">
                  <a:extLst>
                    <a:ext uri="{9D8B030D-6E8A-4147-A177-3AD203B41FA5}">
                      <a16:colId xmlns:a16="http://schemas.microsoft.com/office/drawing/2014/main" val="3582111647"/>
                    </a:ext>
                  </a:extLst>
                </a:gridCol>
                <a:gridCol w="2862183">
                  <a:extLst>
                    <a:ext uri="{9D8B030D-6E8A-4147-A177-3AD203B41FA5}">
                      <a16:colId xmlns:a16="http://schemas.microsoft.com/office/drawing/2014/main" val="1718790764"/>
                    </a:ext>
                  </a:extLst>
                </a:gridCol>
                <a:gridCol w="3267748">
                  <a:extLst>
                    <a:ext uri="{9D8B030D-6E8A-4147-A177-3AD203B41FA5}">
                      <a16:colId xmlns:a16="http://schemas.microsoft.com/office/drawing/2014/main" val="1083527225"/>
                    </a:ext>
                  </a:extLst>
                </a:gridCol>
              </a:tblGrid>
              <a:tr h="0">
                <a:tc>
                  <a:txBody>
                    <a:bodyPr/>
                    <a:lstStyle/>
                    <a:p>
                      <a:pPr algn="ctr"/>
                      <a:r>
                        <a:rPr lang="ms-MY" sz="1600" b="1" noProof="0">
                          <a:latin typeface="Arial" panose="020B0604020202020204" pitchFamily="34" charset="0"/>
                          <a:cs typeface="Arial" panose="020B0604020202020204" pitchFamily="34" charset="0"/>
                        </a:rPr>
                        <a:t>BIL.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PERNYATAAN MASALAH</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JUSTIFIKASI/ RASIONAL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solidFill>
                            <a:schemeClr val="tx1"/>
                          </a:solidFill>
                          <a:latin typeface="Arial" panose="020B0604020202020204" pitchFamily="34" charset="0"/>
                          <a:cs typeface="Arial" panose="020B0604020202020204" pitchFamily="34" charset="0"/>
                        </a:rPr>
                        <a:t>IMPLIKASI JIKA TIDAK DILAKSANAKAN</a:t>
                      </a:r>
                    </a:p>
                  </a:txBody>
                  <a:tcPr/>
                </a:tc>
                <a:tc>
                  <a:txBody>
                    <a:bodyPr/>
                    <a:lstStyle/>
                    <a:p>
                      <a:pPr algn="ctr"/>
                      <a:r>
                        <a:rPr lang="ms-MY" sz="1600" b="1" i="1" noProof="0">
                          <a:solidFill>
                            <a:schemeClr val="tx1"/>
                          </a:solidFill>
                          <a:latin typeface="Arial" panose="020B0604020202020204" pitchFamily="34" charset="0"/>
                          <a:cs typeface="Arial" panose="020B0604020202020204" pitchFamily="34" charset="0"/>
                        </a:rPr>
                        <a:t>OUTCOME</a:t>
                      </a:r>
                      <a:r>
                        <a:rPr lang="ms-MY" sz="1600" b="1" noProof="0">
                          <a:solidFill>
                            <a:schemeClr val="tx1"/>
                          </a:solidFill>
                          <a:latin typeface="Arial" panose="020B0604020202020204" pitchFamily="34" charset="0"/>
                          <a:cs typeface="Arial" panose="020B0604020202020204" pitchFamily="34" charset="0"/>
                        </a:rPr>
                        <a:t> PROJEK</a:t>
                      </a:r>
                    </a:p>
                  </a:txBody>
                  <a:tcPr/>
                </a:tc>
                <a:extLst>
                  <a:ext uri="{0D108BD9-81ED-4DB2-BD59-A6C34878D82A}">
                    <a16:rowId xmlns:a16="http://schemas.microsoft.com/office/drawing/2014/main" val="4104081816"/>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1.</a:t>
                      </a:r>
                    </a:p>
                  </a:txBody>
                  <a:tcPr/>
                </a:tc>
                <a:tc>
                  <a:txBody>
                    <a:bodyPr/>
                    <a:lstStyle/>
                    <a:p>
                      <a:r>
                        <a:rPr lang="ms-MY" sz="1600" noProof="0">
                          <a:solidFill>
                            <a:schemeClr val="tx1"/>
                          </a:solidFill>
                          <a:latin typeface="Arial" panose="020B0604020202020204" pitchFamily="34" charset="0"/>
                          <a:cs typeface="Arial" panose="020B0604020202020204" pitchFamily="34" charset="0"/>
                        </a:rPr>
                        <a:t>Fakta</a:t>
                      </a:r>
                      <a:r>
                        <a:rPr lang="ms-MY" sz="1600" baseline="0" noProof="0">
                          <a:solidFill>
                            <a:schemeClr val="tx1"/>
                          </a:solidFill>
                          <a:latin typeface="Arial" panose="020B0604020202020204" pitchFamily="34" charset="0"/>
                          <a:cs typeface="Arial" panose="020B0604020202020204" pitchFamily="34" charset="0"/>
                        </a:rPr>
                        <a:t> m</a:t>
                      </a:r>
                      <a:r>
                        <a:rPr lang="ms-MY" sz="1600" noProof="0">
                          <a:solidFill>
                            <a:schemeClr val="tx1"/>
                          </a:solidFill>
                          <a:latin typeface="Arial" panose="020B0604020202020204" pitchFamily="34" charset="0"/>
                          <a:cs typeface="Arial" panose="020B0604020202020204" pitchFamily="34" charset="0"/>
                        </a:rPr>
                        <a:t>asalah yang menyokong keperluan projek</a:t>
                      </a:r>
                    </a:p>
                  </a:txBody>
                  <a:tcPr/>
                </a:tc>
                <a:tc>
                  <a:txBody>
                    <a:bodyPr/>
                    <a:lstStyle/>
                    <a:p>
                      <a:r>
                        <a:rPr lang="ms-MY" sz="1600" noProof="0">
                          <a:solidFill>
                            <a:schemeClr val="tx1"/>
                          </a:solidFill>
                          <a:latin typeface="Arial" panose="020B0604020202020204" pitchFamily="34" charset="0"/>
                          <a:cs typeface="Arial" panose="020B0604020202020204" pitchFamily="34" charset="0"/>
                        </a:rPr>
                        <a:t>Justifikasi permohonan yang perlu dilaksanakan untuk mengatasi masalah</a:t>
                      </a:r>
                    </a:p>
                  </a:txBody>
                  <a:tcPr/>
                </a:tc>
                <a:tc>
                  <a:txBody>
                    <a:bodyPr/>
                    <a:lstStyle/>
                    <a:p>
                      <a:r>
                        <a:rPr lang="ms-MY" sz="1600" noProof="0">
                          <a:solidFill>
                            <a:schemeClr val="tx1"/>
                          </a:solidFill>
                          <a:latin typeface="Arial" panose="020B0604020202020204" pitchFamily="34" charset="0"/>
                          <a:cs typeface="Arial" panose="020B0604020202020204" pitchFamily="34" charset="0"/>
                        </a:rPr>
                        <a:t>Implikasi</a:t>
                      </a:r>
                      <a:r>
                        <a:rPr lang="ms-MY" sz="1600" baseline="0" noProof="0">
                          <a:solidFill>
                            <a:schemeClr val="tx1"/>
                          </a:solidFill>
                          <a:latin typeface="Arial" panose="020B0604020202020204" pitchFamily="34" charset="0"/>
                          <a:cs typeface="Arial" panose="020B0604020202020204" pitchFamily="34" charset="0"/>
                        </a:rPr>
                        <a:t> jika projek tidak diluluskan</a:t>
                      </a:r>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r>
                        <a:rPr lang="ms-MY" sz="1600" b="0" i="0" u="none" strike="noStrike" kern="1200" baseline="0" noProof="0">
                          <a:solidFill>
                            <a:schemeClr val="tx1"/>
                          </a:solidFill>
                          <a:latin typeface="Arial" panose="020B0604020202020204" pitchFamily="34" charset="0"/>
                          <a:ea typeface="+mn-ea"/>
                          <a:cs typeface="Arial" panose="020B0604020202020204" pitchFamily="34" charset="0"/>
                        </a:rPr>
                        <a:t>Kesan atau keberhasilan yang dijangka diperoleh daripada pelaksanaan projek</a:t>
                      </a:r>
                    </a:p>
                    <a:p>
                      <a:r>
                        <a:rPr lang="ms-MY" sz="1100" b="0" i="1" noProof="0">
                          <a:solidFill>
                            <a:schemeClr val="dk1"/>
                          </a:solidFill>
                          <a:latin typeface="Arial" panose="020B0604020202020204" pitchFamily="34" charset="0"/>
                          <a:ea typeface="Calibri"/>
                          <a:cs typeface="Arial" panose="020B0604020202020204" pitchFamily="34" charset="0"/>
                          <a:sym typeface="Calibri"/>
                        </a:rPr>
                        <a:t>(sumber:</a:t>
                      </a:r>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Garis Panduan</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Penyediaan Rancangan Malaysia Kedua Belas, 2021-2025: Prospek Ekonomi,</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Kerangka Keberhasilan Bersepadu Nasional Serta Perancangan Dan Pelaksanaan Projek Pembangunan)</a:t>
                      </a:r>
                    </a:p>
                    <a:p>
                      <a:endParaRPr lang="ms-MY" sz="1200" b="0" noProof="0">
                        <a:solidFill>
                          <a:schemeClr val="dk1"/>
                        </a:solidFill>
                        <a:latin typeface="Arial" panose="020B0604020202020204" pitchFamily="34" charset="0"/>
                        <a:ea typeface="Calibri"/>
                        <a:cs typeface="Arial" panose="020B0604020202020204" pitchFamily="34" charset="0"/>
                        <a:sym typeface="Calibri"/>
                      </a:endParaRPr>
                    </a:p>
                    <a:p>
                      <a:r>
                        <a:rPr lang="ms-MY" sz="1400" b="0" noProof="0">
                          <a:solidFill>
                            <a:schemeClr val="dk1"/>
                          </a:solidFill>
                          <a:latin typeface="Arial" panose="020B0604020202020204" pitchFamily="34" charset="0"/>
                          <a:ea typeface="Calibri"/>
                          <a:cs typeface="Arial" panose="020B0604020202020204" pitchFamily="34" charset="0"/>
                          <a:sym typeface="Calibri"/>
                        </a:rPr>
                        <a:t>Cth: </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Meningkatkan kualiti perkhidmatan jabatan…</a:t>
                      </a:r>
                    </a:p>
                    <a:p>
                      <a:pPr marL="400050" indent="-400050">
                        <a:buAutoNum type="romanLcPeriod"/>
                      </a:pPr>
                      <a:r>
                        <a:rPr lang="ms-MY" sz="1400" u="none" strike="noStrike" cap="none" noProof="0">
                          <a:latin typeface="Arial" panose="020B0604020202020204" pitchFamily="34" charset="0"/>
                          <a:ea typeface="Calibri"/>
                          <a:cs typeface="Arial" panose="020B0604020202020204" pitchFamily="34" charset="0"/>
                          <a:sym typeface="Calibri"/>
                        </a:rPr>
                        <a:t>Membolehkan rakyat terus menerus dapat menerima maklumat penting…</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Memperluas dan meningkatkan jaringan komunikasi menerusi pelbagai program komunikasi…</a:t>
                      </a:r>
                      <a:endParaRPr lang="ms-MY" sz="1400" noProof="0">
                        <a:solidFill>
                          <a:srgbClr val="FF0000"/>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413362"/>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2.</a:t>
                      </a:r>
                    </a:p>
                  </a:txBody>
                  <a:tcPr/>
                </a:tc>
                <a:tc>
                  <a:txBody>
                    <a:bodyPr/>
                    <a:lstStyle/>
                    <a:p>
                      <a:r>
                        <a:rPr lang="ms-MY" sz="1600" noProof="0" dirty="0">
                          <a:solidFill>
                            <a:schemeClr val="tx1"/>
                          </a:solidFill>
                          <a:latin typeface="Arial" panose="020B0604020202020204" pitchFamily="34" charset="0"/>
                          <a:cs typeface="Arial" panose="020B0604020202020204" pitchFamily="34" charset="0"/>
                        </a:rPr>
                        <a:t>...</a:t>
                      </a: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6806684"/>
                  </a:ext>
                </a:extLst>
              </a:tr>
              <a:tr h="370840">
                <a:tc>
                  <a:txBody>
                    <a:bodyPr/>
                    <a:lstStyle/>
                    <a:p>
                      <a:pPr algn="ctr"/>
                      <a:r>
                        <a:rPr lang="en-MY" sz="1600" dirty="0">
                          <a:solidFill>
                            <a:schemeClr val="tx1"/>
                          </a:solidFill>
                          <a:latin typeface="Arial" panose="020B0604020202020204" pitchFamily="34" charset="0"/>
                          <a:cs typeface="Arial" panose="020B0604020202020204" pitchFamily="34" charset="0"/>
                        </a:rPr>
                        <a:t>3.</a:t>
                      </a:r>
                    </a:p>
                  </a:txBody>
                  <a:tcPr/>
                </a:tc>
                <a:tc>
                  <a:txBody>
                    <a:bodyPr/>
                    <a:lstStyle/>
                    <a:p>
                      <a:r>
                        <a:rPr lang="en-MY" sz="1600" dirty="0">
                          <a:solidFill>
                            <a:schemeClr val="tx1"/>
                          </a:solidFill>
                          <a:latin typeface="Arial" panose="020B0604020202020204" pitchFamily="34" charset="0"/>
                          <a:cs typeface="Arial" panose="020B0604020202020204" pitchFamily="34" charset="0"/>
                        </a:rPr>
                        <a:t>…</a:t>
                      </a: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14321"/>
                  </a:ext>
                </a:extLst>
              </a:tr>
            </a:tbl>
          </a:graphicData>
        </a:graphic>
      </p:graphicFrame>
      <p:sp>
        <p:nvSpPr>
          <p:cNvPr id="8" name="Title 4">
            <a:extLst>
              <a:ext uri="{FF2B5EF4-FFF2-40B4-BE49-F238E27FC236}">
                <a16:creationId xmlns:a16="http://schemas.microsoft.com/office/drawing/2014/main" id="{D19C7698-5FF4-4A04-91AD-DA67494A810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
        <p:nvSpPr>
          <p:cNvPr id="10" name="Subtitle 2"/>
          <p:cNvSpPr txBox="1">
            <a:spLocks/>
          </p:cNvSpPr>
          <p:nvPr/>
        </p:nvSpPr>
        <p:spPr>
          <a:xfrm>
            <a:off x="413468" y="5935768"/>
            <a:ext cx="11450084" cy="420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180B19-1C40-8E4F-2B62-E862432432DE}"/>
              </a:ext>
            </a:extLst>
          </p:cNvPr>
          <p:cNvSpPr txBox="1"/>
          <p:nvPr/>
        </p:nvSpPr>
        <p:spPr>
          <a:xfrm>
            <a:off x="382388" y="6061820"/>
            <a:ext cx="11314705" cy="830997"/>
          </a:xfrm>
          <a:prstGeom prst="rect">
            <a:avLst/>
          </a:prstGeom>
          <a:noFill/>
        </p:spPr>
        <p:txBody>
          <a:bodyPr wrap="square">
            <a:spAutoFit/>
          </a:bodyPr>
          <a:lstStyle/>
          <a:p>
            <a:r>
              <a:rPr lang="ms-MY" sz="1200" b="1" dirty="0">
                <a:latin typeface="Arial" panose="020B0604020202020204" pitchFamily="34" charset="0"/>
                <a:cs typeface="Arial" panose="020B0604020202020204" pitchFamily="34" charset="0"/>
              </a:rPr>
              <a:t>Nota:</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Justifikasi projek perlu mengikut skop projek atau isu/ masalah yang dihadapi </a:t>
            </a:r>
          </a:p>
          <a:p>
            <a:pPr marL="285750" indent="-285750">
              <a:buFont typeface="Arial" panose="020B0604020202020204" pitchFamily="34" charset="0"/>
              <a:buChar char="•"/>
            </a:pPr>
            <a:r>
              <a:rPr lang="ms-MY" sz="1200" i="1" dirty="0">
                <a:latin typeface="Arial" panose="020B0604020202020204" pitchFamily="34" charset="0"/>
                <a:cs typeface="Arial" panose="020B0604020202020204" pitchFamily="34" charset="0"/>
              </a:rPr>
              <a:t>Outcome</a:t>
            </a:r>
            <a:r>
              <a:rPr lang="ms-MY" sz="1200" dirty="0">
                <a:latin typeface="Arial" panose="020B0604020202020204" pitchFamily="34" charset="0"/>
                <a:cs typeface="Arial" panose="020B0604020202020204" pitchFamily="34" charset="0"/>
              </a:rPr>
              <a:t> boleh merujuk kepada dokumen permohonan peruntukan kepada EPU</a:t>
            </a:r>
          </a:p>
          <a:p>
            <a:pPr marL="285750" indent="-285750" algn="l">
              <a:buClr>
                <a:schemeClr val="accent1"/>
              </a:buClr>
              <a:buSzPct val="73000"/>
              <a:buFont typeface="Arial" panose="020B0604020202020204" pitchFamily="34" charset="0"/>
              <a:buChar char="•"/>
            </a:pPr>
            <a:r>
              <a:rPr lang="ms-MY" sz="1200" dirty="0">
                <a:latin typeface="Arial" panose="020B0604020202020204" pitchFamily="34" charset="0"/>
                <a:cs typeface="Arial" panose="020B0604020202020204" pitchFamily="34" charset="0"/>
              </a:rPr>
              <a:t>Sekiranya ada slaid maklumat sokongan, sila </a:t>
            </a:r>
            <a:r>
              <a:rPr lang="ms-MY" sz="1200" i="1" dirty="0">
                <a:latin typeface="Arial" panose="020B0604020202020204" pitchFamily="34" charset="0"/>
                <a:cs typeface="Arial" panose="020B0604020202020204" pitchFamily="34" charset="0"/>
              </a:rPr>
              <a:t>hyperlink</a:t>
            </a:r>
            <a:r>
              <a:rPr lang="ms-MY" sz="1200" dirty="0">
                <a:latin typeface="Arial" panose="020B0604020202020204" pitchFamily="34" charset="0"/>
                <a:cs typeface="Arial" panose="020B0604020202020204" pitchFamily="34" charset="0"/>
              </a:rPr>
              <a:t> kepada slaid tersebut</a:t>
            </a:r>
            <a:r>
              <a:rPr lang="en-US" sz="1200" dirty="0">
                <a:latin typeface="Arial" panose="020B0604020202020204" pitchFamily="34" charset="0"/>
                <a:cs typeface="Arial" panose="020B0604020202020204" pitchFamily="34" charset="0"/>
              </a:rPr>
              <a:t>.</a:t>
            </a:r>
          </a:p>
        </p:txBody>
      </p:sp>
      <p:sp>
        <p:nvSpPr>
          <p:cNvPr id="7" name="Slide Number Placeholder 2">
            <a:extLst>
              <a:ext uri="{FF2B5EF4-FFF2-40B4-BE49-F238E27FC236}">
                <a16:creationId xmlns:a16="http://schemas.microsoft.com/office/drawing/2014/main" id="{5FFE2CEC-5B91-44CF-AE38-3B4DCDB8E7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95383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aphicFrame>
        <p:nvGraphicFramePr>
          <p:cNvPr id="132" name="Google Shape;132;p10"/>
          <p:cNvGraphicFramePr/>
          <p:nvPr>
            <p:extLst>
              <p:ext uri="{D42A27DB-BD31-4B8C-83A1-F6EECF244321}">
                <p14:modId xmlns:p14="http://schemas.microsoft.com/office/powerpoint/2010/main" val="1951819859"/>
              </p:ext>
            </p:extLst>
          </p:nvPr>
        </p:nvGraphicFramePr>
        <p:xfrm>
          <a:off x="268734" y="843557"/>
          <a:ext cx="11859500" cy="5521380"/>
        </p:xfrm>
        <a:graphic>
          <a:graphicData uri="http://schemas.openxmlformats.org/drawingml/2006/table">
            <a:tbl>
              <a:tblPr>
                <a:noFill/>
              </a:tblPr>
              <a:tblGrid>
                <a:gridCol w="333250">
                  <a:extLst>
                    <a:ext uri="{9D8B030D-6E8A-4147-A177-3AD203B41FA5}">
                      <a16:colId xmlns:a16="http://schemas.microsoft.com/office/drawing/2014/main" val="20000"/>
                    </a:ext>
                  </a:extLst>
                </a:gridCol>
                <a:gridCol w="3069350">
                  <a:extLst>
                    <a:ext uri="{9D8B030D-6E8A-4147-A177-3AD203B41FA5}">
                      <a16:colId xmlns:a16="http://schemas.microsoft.com/office/drawing/2014/main" val="20001"/>
                    </a:ext>
                  </a:extLst>
                </a:gridCol>
                <a:gridCol w="3464300">
                  <a:extLst>
                    <a:ext uri="{9D8B030D-6E8A-4147-A177-3AD203B41FA5}">
                      <a16:colId xmlns:a16="http://schemas.microsoft.com/office/drawing/2014/main" val="20002"/>
                    </a:ext>
                  </a:extLst>
                </a:gridCol>
                <a:gridCol w="2496300">
                  <a:extLst>
                    <a:ext uri="{9D8B030D-6E8A-4147-A177-3AD203B41FA5}">
                      <a16:colId xmlns:a16="http://schemas.microsoft.com/office/drawing/2014/main" val="20003"/>
                    </a:ext>
                  </a:extLst>
                </a:gridCol>
                <a:gridCol w="2496300">
                  <a:extLst>
                    <a:ext uri="{9D8B030D-6E8A-4147-A177-3AD203B41FA5}">
                      <a16:colId xmlns:a16="http://schemas.microsoft.com/office/drawing/2014/main" val="20004"/>
                    </a:ext>
                  </a:extLst>
                </a:gridCol>
              </a:tblGrid>
              <a:tr h="332500">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Bil.</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PENYATAAN MASALAH</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RASIONAL/ JUSTIFIKASI</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IMPLIKASI JIKA TIDAK DILAKSANAKAN</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0"/>
                  </a:ext>
                </a:extLst>
              </a:tr>
              <a:tr h="114812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1.</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Fungsi sistem sedia ada tidak memenuhi keperluan pindaan Akta Jabatan.</a:t>
                      </a:r>
                      <a:endParaRPr lang="ms-MY" sz="1400" u="none" strike="noStrike" cap="none" noProof="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u="none" strike="noStrike" cap="none" noProof="0">
                          <a:solidFill>
                            <a:schemeClr val="dk1"/>
                          </a:solidFill>
                          <a:latin typeface="Arial"/>
                          <a:ea typeface="Arial"/>
                          <a:cs typeface="Arial"/>
                          <a:sym typeface="Arial"/>
                        </a:rPr>
                        <a:t>Pembangunan semula Sistem MyPUSAKA bagi kesinambungan perkhidmatan kepada pengguna sistem selari dengan pindaan akta semasa.</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182563" marR="0" lvl="0" indent="-126998"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Gangguan perkhidmatan penyampaian pentadbiran </a:t>
                      </a:r>
                      <a:r>
                        <a:rPr lang="ms-MY" sz="1400" b="0" i="0" u="none" strike="noStrike" cap="none" noProof="0">
                          <a:solidFill>
                            <a:schemeClr val="dk1"/>
                          </a:solidFill>
                          <a:latin typeface="Arial"/>
                          <a:ea typeface="Arial"/>
                          <a:cs typeface="Arial"/>
                          <a:sym typeface="Arial"/>
                        </a:rPr>
                        <a:t>jabatan </a:t>
                      </a:r>
                      <a:r>
                        <a:rPr lang="ms-MY" sz="1400" u="none" strike="noStrike" cap="none" noProof="0">
                          <a:latin typeface="Arial"/>
                          <a:ea typeface="Arial"/>
                          <a:cs typeface="Arial"/>
                          <a:sym typeface="Arial"/>
                        </a:rPr>
                        <a:t>kepada orang awam.</a:t>
                      </a:r>
                      <a:endParaRPr lang="ms-MY" sz="1400" u="none" strike="noStrike" cap="none" noProof="0"/>
                    </a:p>
                    <a:p>
                      <a:pPr marL="55563"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Mengurangkan kutipan hasil negara.</a:t>
                      </a:r>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Maklumat terdedah kepada ancaman-ancaman luar seperti kebocoran maklumat.</a:t>
                      </a:r>
                      <a:endParaRPr lang="ms-MY" sz="1400" u="none" strike="noStrike" cap="none" noProof="0"/>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Limitasi teknologi menyebabkan keperluan </a:t>
                      </a:r>
                      <a:r>
                        <a:rPr lang="ms-MY" sz="1400" i="1" u="none" strike="noStrike" cap="none" noProof="0">
                          <a:latin typeface="Arial"/>
                          <a:ea typeface="Arial"/>
                          <a:cs typeface="Arial"/>
                          <a:sym typeface="Arial"/>
                        </a:rPr>
                        <a:t>business </a:t>
                      </a:r>
                      <a:r>
                        <a:rPr lang="ms-MY" sz="1400" u="none" strike="noStrike" cap="none" noProof="0">
                          <a:latin typeface="Arial"/>
                          <a:ea typeface="Arial"/>
                          <a:cs typeface="Arial"/>
                          <a:sym typeface="Arial"/>
                        </a:rPr>
                        <a:t>baharu tidak dapat dipenuhi.</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semula MyPUSAKA untuk memenuhi kehendak Piagam Pelanggan Jabatan.</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800">
                <a:tc rowSpan="3">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2.</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Platform pembangunan sistem sedia ada telah mencapai </a:t>
                      </a:r>
                      <a:r>
                        <a:rPr lang="ms-MY" sz="1400" b="0" i="1" u="none" strike="noStrike" cap="none" noProof="0">
                          <a:solidFill>
                            <a:schemeClr val="dk1"/>
                          </a:solidFill>
                          <a:latin typeface="Arial"/>
                          <a:ea typeface="Arial"/>
                          <a:cs typeface="Arial"/>
                          <a:sym typeface="Arial"/>
                        </a:rPr>
                        <a:t>End Of Life</a:t>
                      </a:r>
                      <a:r>
                        <a:rPr lang="ms-MY" sz="1400" b="0" i="0" u="none" strike="noStrike" cap="none" noProof="0">
                          <a:solidFill>
                            <a:schemeClr val="dk1"/>
                          </a:solidFill>
                          <a:latin typeface="Arial"/>
                          <a:ea typeface="Arial"/>
                          <a:cs typeface="Arial"/>
                          <a:sym typeface="Arial"/>
                        </a:rPr>
                        <a:t> pada dan tidak </a:t>
                      </a:r>
                      <a:r>
                        <a:rPr lang="ms-MY" sz="1400" b="0" i="1" u="none" strike="noStrike" cap="none" noProof="0">
                          <a:solidFill>
                            <a:schemeClr val="dk1"/>
                          </a:solidFill>
                          <a:latin typeface="Arial"/>
                          <a:ea typeface="Arial"/>
                          <a:cs typeface="Arial"/>
                          <a:sym typeface="Arial"/>
                        </a:rPr>
                        <a:t>compatible</a:t>
                      </a:r>
                      <a:r>
                        <a:rPr lang="ms-MY" sz="1400" b="0" i="0" u="none" strike="noStrike" cap="none" noProof="0">
                          <a:solidFill>
                            <a:schemeClr val="dk1"/>
                          </a:solidFill>
                          <a:latin typeface="Arial"/>
                          <a:ea typeface="Arial"/>
                          <a:cs typeface="Arial"/>
                          <a:sym typeface="Arial"/>
                        </a:rPr>
                        <a:t> dengan :</a:t>
                      </a:r>
                      <a:endParaRPr lang="ms-MY" sz="1400" u="none" strike="noStrike" cap="none" noProof="0"/>
                    </a:p>
                    <a:p>
                      <a:pPr marL="36000" marR="0" lvl="0" indent="0" algn="just" rtl="0">
                        <a:lnSpc>
                          <a:spcPct val="100000"/>
                        </a:lnSpc>
                        <a:spcBef>
                          <a:spcPts val="0"/>
                        </a:spcBef>
                        <a:spcAft>
                          <a:spcPts val="0"/>
                        </a:spcAft>
                        <a:buClr>
                          <a:srgbClr val="000000"/>
                        </a:buClr>
                        <a:buSzPts val="1400"/>
                        <a:buFont typeface="Arial"/>
                        <a:buNone/>
                      </a:pPr>
                      <a:endParaRPr lang="ms-MY" sz="1400" b="0" i="0" u="none" strike="noStrike" cap="none" noProof="0">
                        <a:solidFill>
                          <a:schemeClr val="dk1"/>
                        </a:solidFill>
                        <a:latin typeface="Arial"/>
                        <a:ea typeface="Arial"/>
                        <a:cs typeface="Arial"/>
                        <a:sym typeface="Arial"/>
                      </a:endParaRPr>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Perkakasan komputer pengguna yang berusia 10 tahun. Contoh : Windows XP</a:t>
                      </a:r>
                      <a:endParaRPr lang="ms-MY" sz="1400" u="none" strike="noStrike" cap="none" noProof="0"/>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Server telah berusia 5 hingga 8 tahun dan ke atas.</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Calibri"/>
                        <a:buNone/>
                      </a:pPr>
                      <a:endParaRPr lang="ms-MY" sz="1400" b="0" i="0" u="none" strike="noStrike" cap="none" noProof="0">
                        <a:solidFill>
                          <a:schemeClr val="dk1"/>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Rekabentuk pembangunan sistem terkini dapat disesuaikan dengan teknologi yang akan dibangunkan dan mudah diselenggara mengikut skop projek.</a:t>
                      </a:r>
                      <a:endParaRPr lang="ms-MY" sz="1400" u="none" strike="noStrike" cap="none" noProof="0"/>
                    </a:p>
                    <a:p>
                      <a:pPr marL="447675" marR="0" lvl="0" indent="-269875" algn="just" rtl="0">
                        <a:lnSpc>
                          <a:spcPct val="100000"/>
                        </a:lnSpc>
                        <a:spcBef>
                          <a:spcPts val="0"/>
                        </a:spcBef>
                        <a:spcAft>
                          <a:spcPts val="0"/>
                        </a:spcAft>
                        <a:buClr>
                          <a:schemeClr val="dk1"/>
                        </a:buClr>
                        <a:buSzPts val="1300"/>
                        <a:buFont typeface="Arial"/>
                        <a:buNone/>
                      </a:pPr>
                      <a:endParaRPr lang="ms-MY" sz="1400" b="0" i="0" u="none" strike="noStrike" cap="none" noProof="0">
                        <a:solidFill>
                          <a:schemeClr val="dk1"/>
                        </a:solidFill>
                        <a:latin typeface="Arial"/>
                        <a:ea typeface="Arial"/>
                        <a:cs typeface="Arial"/>
                        <a:sym typeface="Arial"/>
                      </a:endParaRPr>
                    </a:p>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Keupayaan perkakasan utama telah memenuhi spesifikasi teknologi semasa. </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8128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sistem berdasarkan teknologi terkini yang mampan, selamat dan mesra pengguna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chemeClr val="dk1"/>
                          </a:solidFill>
                          <a:latin typeface="Arial"/>
                          <a:ea typeface="Arial"/>
                          <a:cs typeface="Arial"/>
                          <a:sym typeface="Arial"/>
                        </a:rPr>
                        <a:t>Meningkatkan hasil pendapatan negara melalui semakan yang efisien melalui sistem.</a:t>
                      </a:r>
                      <a:endParaRPr lang="ms-MY"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6527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3.</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chemeClr val="dk1"/>
                        </a:buClr>
                        <a:buSzPts val="1300"/>
                        <a:buFont typeface="Arial"/>
                        <a:buNone/>
                      </a:pPr>
                      <a:r>
                        <a:rPr lang="ms-MY" sz="1400" u="none" strike="noStrike" cap="none" noProof="0" dirty="0">
                          <a:solidFill>
                            <a:schemeClr val="dk1"/>
                          </a:solidFill>
                          <a:latin typeface="Arial"/>
                          <a:ea typeface="Arial"/>
                          <a:cs typeface="Arial"/>
                          <a:sym typeface="Arial"/>
                        </a:rPr>
                        <a:t>Teguran audit daripada Laporan Ketua Audit Negara 2020 yang menyatakan kelemahan-kelemahan sistem sedia ada.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21750" marR="0" lvl="0" indent="-285750" algn="just" rtl="0">
                        <a:lnSpc>
                          <a:spcPct val="100000"/>
                        </a:lnSpc>
                        <a:spcBef>
                          <a:spcPts val="0"/>
                        </a:spcBef>
                        <a:spcAft>
                          <a:spcPts val="0"/>
                        </a:spcAft>
                        <a:buClr>
                          <a:schemeClr val="dk1"/>
                        </a:buClr>
                        <a:buSzPts val="1300"/>
                        <a:buFont typeface="Arial"/>
                        <a:buChar char="•"/>
                      </a:pPr>
                      <a:r>
                        <a:rPr lang="ms-MY" sz="1400" b="0" i="0" u="none" strike="noStrike" cap="none" noProof="0" dirty="0">
                          <a:solidFill>
                            <a:schemeClr val="dk1"/>
                          </a:solidFill>
                          <a:latin typeface="Arial"/>
                          <a:ea typeface="Arial"/>
                          <a:cs typeface="Arial"/>
                          <a:sym typeface="Arial"/>
                        </a:rPr>
                        <a:t>Memenuhi kehendak teguran Audit bagi memperbaiki kelemahan pentadbiran pengurusan jabatan.</a:t>
                      </a:r>
                      <a:endParaRPr lang="ms-MY" sz="1400" u="none" strike="noStrike" cap="none" noProof="0" dirty="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C3707AD1-67A1-4C7E-B513-56BCE5EF4D96}"/>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8" name="Title 4">
            <a:extLst>
              <a:ext uri="{FF2B5EF4-FFF2-40B4-BE49-F238E27FC236}">
                <a16:creationId xmlns:a16="http://schemas.microsoft.com/office/drawing/2014/main" id="{20E926EF-1BB6-4E13-B4C2-78D512028041}"/>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2434252"/>
              </p:ext>
            </p:extLst>
          </p:nvPr>
        </p:nvGraphicFramePr>
        <p:xfrm>
          <a:off x="345973" y="1056795"/>
          <a:ext cx="11555454" cy="188976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2869028098"/>
                    </a:ext>
                  </a:extLst>
                </a:gridCol>
                <a:gridCol w="2650601">
                  <a:extLst>
                    <a:ext uri="{9D8B030D-6E8A-4147-A177-3AD203B41FA5}">
                      <a16:colId xmlns:a16="http://schemas.microsoft.com/office/drawing/2014/main" val="3825692652"/>
                    </a:ext>
                  </a:extLst>
                </a:gridCol>
                <a:gridCol w="2180031">
                  <a:extLst>
                    <a:ext uri="{9D8B030D-6E8A-4147-A177-3AD203B41FA5}">
                      <a16:colId xmlns:a16="http://schemas.microsoft.com/office/drawing/2014/main" val="3582111647"/>
                    </a:ext>
                  </a:extLst>
                </a:gridCol>
                <a:gridCol w="3093171">
                  <a:extLst>
                    <a:ext uri="{9D8B030D-6E8A-4147-A177-3AD203B41FA5}">
                      <a16:colId xmlns:a16="http://schemas.microsoft.com/office/drawing/2014/main" val="1718790764"/>
                    </a:ext>
                  </a:extLst>
                </a:gridCol>
                <a:gridCol w="3093171">
                  <a:extLst>
                    <a:ext uri="{9D8B030D-6E8A-4147-A177-3AD203B41FA5}">
                      <a16:colId xmlns:a16="http://schemas.microsoft.com/office/drawing/2014/main" val="1201209403"/>
                    </a:ext>
                  </a:extLst>
                </a:gridCol>
              </a:tblGrid>
              <a:tr h="0">
                <a:tc>
                  <a:txBody>
                    <a:bodyPr/>
                    <a:lstStyle/>
                    <a:p>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4104081816"/>
                  </a:ext>
                </a:extLst>
              </a:tr>
              <a:tr h="370840">
                <a:tc>
                  <a:txBody>
                    <a:bodyPr/>
                    <a:lstStyle/>
                    <a:p>
                      <a:r>
                        <a:rPr lang="ms-MY" sz="1400" noProof="0">
                          <a:solidFill>
                            <a:schemeClr val="tx1"/>
                          </a:solidFill>
                          <a:latin typeface="Arial" panose="020B0604020202020204" pitchFamily="34" charset="0"/>
                          <a:cs typeface="Arial" panose="020B0604020202020204" pitchFamily="34" charset="0"/>
                        </a:rPr>
                        <a:t>1</a:t>
                      </a:r>
                    </a:p>
                  </a:txBody>
                  <a:tcPr/>
                </a:tc>
                <a:tc>
                  <a:txBody>
                    <a:bodyPr/>
                    <a:lstStyle/>
                    <a:p>
                      <a:r>
                        <a:rPr lang="ms-MY" sz="1400" kern="1200" noProof="0" dirty="0">
                          <a:solidFill>
                            <a:schemeClr val="tx1"/>
                          </a:solidFill>
                          <a:latin typeface="Arial" panose="020B0604020202020204" pitchFamily="34" charset="0"/>
                          <a:ea typeface="+mn-ea"/>
                          <a:cs typeface="Arial" panose="020B0604020202020204" pitchFamily="34" charset="0"/>
                        </a:rPr>
                        <a:t>Sistem SINMECH sedia ada usang dan berusia lebih xx tahun, fungsi terhad,  kurang efisyen serta penggunaan teknologi yang tidak memenuhi keperluan semasa.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Memenuhi keperluan data bagi tujuan ramalan banjir dan kawalan pengairan pertanian secara masa nyata.</a:t>
                      </a:r>
                    </a:p>
                  </a:txBody>
                  <a:tcPr/>
                </a:tc>
                <a:tc>
                  <a:txBody>
                    <a:bodyPr/>
                    <a:lstStyle/>
                    <a:p>
                      <a:r>
                        <a:rPr lang="ms-MY" sz="1400" noProof="0">
                          <a:solidFill>
                            <a:schemeClr val="tx1"/>
                          </a:solidFill>
                          <a:latin typeface="Arial" panose="020B0604020202020204" pitchFamily="34" charset="0"/>
                          <a:cs typeface="Arial" panose="020B0604020202020204" pitchFamily="34" charset="0"/>
                        </a:rPr>
                        <a:t>Analisa data tidak dapat dilaksanakan bagi tujuan kawalan dan ramalan </a:t>
                      </a:r>
                      <a:r>
                        <a:rPr lang="ms-MY" sz="1400" baseline="0" noProof="0">
                          <a:solidFill>
                            <a:schemeClr val="tx1"/>
                          </a:solidFill>
                          <a:latin typeface="Arial" panose="020B0604020202020204" pitchFamily="34" charset="0"/>
                          <a:cs typeface="Arial" panose="020B0604020202020204" pitchFamily="34" charset="0"/>
                        </a:rPr>
                        <a:t>serta boleh mengganggu proses bisnes.</a:t>
                      </a:r>
                      <a:endParaRPr lang="ms-MY" sz="1400" noProof="0">
                        <a:solidFill>
                          <a:schemeClr val="tx1"/>
                        </a:solidFill>
                        <a:latin typeface="Arial" panose="020B0604020202020204" pitchFamily="34" charset="0"/>
                        <a:cs typeface="Arial" panose="020B0604020202020204" pitchFamily="34" charset="0"/>
                      </a:endParaRPr>
                    </a:p>
                  </a:txBody>
                  <a:tcPr/>
                </a:tc>
                <a:tc>
                  <a:txBody>
                    <a:bodyPr/>
                    <a:lstStyle/>
                    <a:p>
                      <a:r>
                        <a:rPr lang="ms-MY" sz="1400" noProof="0" dirty="0">
                          <a:solidFill>
                            <a:schemeClr val="tx1"/>
                          </a:solidFill>
                          <a:latin typeface="Arial" panose="020B0604020202020204" pitchFamily="34" charset="0"/>
                          <a:cs typeface="Arial" panose="020B0604020202020204" pitchFamily="34" charset="0"/>
                        </a:rPr>
                        <a:t>Pengurangan risiko bencana banjir. Peningkatan kecekapan pengurusan pengairan dan seterusnya meningkatkan ekonomi petani.</a:t>
                      </a:r>
                    </a:p>
                  </a:txBody>
                  <a:tcPr/>
                </a:tc>
                <a:extLst>
                  <a:ext uri="{0D108BD9-81ED-4DB2-BD59-A6C34878D82A}">
                    <a16:rowId xmlns:a16="http://schemas.microsoft.com/office/drawing/2014/main" val="3022413362"/>
                  </a:ext>
                </a:extLst>
              </a:tr>
            </a:tbl>
          </a:graphicData>
        </a:graphic>
      </p:graphicFrame>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BE3CB86-6165-4D08-BFEC-46880EA5D89E}"/>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Title 4">
            <a:extLst>
              <a:ext uri="{FF2B5EF4-FFF2-40B4-BE49-F238E27FC236}">
                <a16:creationId xmlns:a16="http://schemas.microsoft.com/office/drawing/2014/main" id="{4D4BC1A3-A1C0-4F82-A8BF-F15E7DDE71D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125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99902"/>
              </p:ext>
            </p:extLst>
          </p:nvPr>
        </p:nvGraphicFramePr>
        <p:xfrm>
          <a:off x="326571" y="729868"/>
          <a:ext cx="11753670" cy="5625350"/>
        </p:xfrm>
        <a:graphic>
          <a:graphicData uri="http://schemas.openxmlformats.org/drawingml/2006/table">
            <a:tbl>
              <a:tblPr firstRow="1" bandRow="1">
                <a:tableStyleId>{7DF18680-E054-41AD-8BC1-D1AEF772440D}</a:tableStyleId>
              </a:tblPr>
              <a:tblGrid>
                <a:gridCol w="587829">
                  <a:extLst>
                    <a:ext uri="{9D8B030D-6E8A-4147-A177-3AD203B41FA5}">
                      <a16:colId xmlns:a16="http://schemas.microsoft.com/office/drawing/2014/main" val="2869028098"/>
                    </a:ext>
                  </a:extLst>
                </a:gridCol>
                <a:gridCol w="1524000">
                  <a:extLst>
                    <a:ext uri="{9D8B030D-6E8A-4147-A177-3AD203B41FA5}">
                      <a16:colId xmlns:a16="http://schemas.microsoft.com/office/drawing/2014/main" val="3825692652"/>
                    </a:ext>
                  </a:extLst>
                </a:gridCol>
                <a:gridCol w="2394857">
                  <a:extLst>
                    <a:ext uri="{9D8B030D-6E8A-4147-A177-3AD203B41FA5}">
                      <a16:colId xmlns:a16="http://schemas.microsoft.com/office/drawing/2014/main" val="3582111647"/>
                    </a:ext>
                  </a:extLst>
                </a:gridCol>
                <a:gridCol w="4615543">
                  <a:extLst>
                    <a:ext uri="{9D8B030D-6E8A-4147-A177-3AD203B41FA5}">
                      <a16:colId xmlns:a16="http://schemas.microsoft.com/office/drawing/2014/main" val="1718790764"/>
                    </a:ext>
                  </a:extLst>
                </a:gridCol>
                <a:gridCol w="2631441">
                  <a:extLst>
                    <a:ext uri="{9D8B030D-6E8A-4147-A177-3AD203B41FA5}">
                      <a16:colId xmlns:a16="http://schemas.microsoft.com/office/drawing/2014/main" val="2032796874"/>
                    </a:ext>
                  </a:extLst>
                </a:gridCol>
              </a:tblGrid>
              <a:tr h="669965">
                <a:tc>
                  <a:txBody>
                    <a:bodyPr/>
                    <a:lstStyle/>
                    <a:p>
                      <a:pPr>
                        <a:lnSpc>
                          <a:spcPct val="114000"/>
                        </a:lnSpc>
                      </a:pPr>
                      <a:r>
                        <a:rPr lang="ms-MY" sz="1400" noProof="0" dirty="0">
                          <a:solidFill>
                            <a:schemeClr val="tx1"/>
                          </a:solidFill>
                          <a:latin typeface="Arial" panose="020B0604020202020204" pitchFamily="34" charset="0"/>
                          <a:cs typeface="Arial" panose="020B0604020202020204" pitchFamily="34" charset="0"/>
                        </a:rPr>
                        <a:t>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PERNYATAAN MASALAH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JUSTIFIKASI / RASIONAL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IMPLIKASI JIKA TIDAK DILAKSANAKAN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p>
                      <a:pPr algn="ctr">
                        <a:lnSpc>
                          <a:spcPct val="114000"/>
                        </a:lnSpc>
                      </a:pP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04081816"/>
                  </a:ext>
                </a:extLst>
              </a:tr>
              <a:tr h="1918429">
                <a:tc>
                  <a:txBody>
                    <a:bodyPr/>
                    <a:lstStyle/>
                    <a:p>
                      <a:pPr marL="36000" algn="ctr" fontAlgn="t">
                        <a:lnSpc>
                          <a:spcPct val="114000"/>
                        </a:lnSpc>
                      </a:pPr>
                      <a:r>
                        <a:rPr lang="ms-MY" sz="1400" b="0" i="0" u="none" strike="noStrike" noProof="0">
                          <a:solidFill>
                            <a:schemeClr val="tx1"/>
                          </a:solidFill>
                          <a:effectLst/>
                          <a:latin typeface="Arial" panose="020B0604020202020204" pitchFamily="34" charset="0"/>
                          <a:cs typeface="Arial" panose="020B0604020202020204" pitchFamily="34" charset="0"/>
                        </a:rPr>
                        <a:t>1.</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t>
                      </a:r>
                      <a:r>
                        <a:rPr lang="ms-MY" sz="1400" b="0" u="none" strike="noStrike" noProof="0">
                          <a:solidFill>
                            <a:schemeClr val="tx1"/>
                          </a:solidFill>
                          <a:effectLst/>
                          <a:latin typeface="Arial" panose="020B0604020202020204" pitchFamily="34" charset="0"/>
                          <a:cs typeface="Arial" panose="020B0604020202020204" pitchFamily="34" charset="0"/>
                        </a:rPr>
                        <a:t>yang berupaya untuk menguruskan data-data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a:solidFill>
                            <a:schemeClr val="tx1"/>
                          </a:solidFill>
                          <a:latin typeface="Arial" panose="020B0604020202020204" pitchFamily="34" charset="0"/>
                          <a:cs typeface="Arial" panose="020B0604020202020204" pitchFamily="34" charset="0"/>
                        </a:rPr>
                        <a:t>Membangunkan satu sistem yang berupaya menguruskan data raya bandar dan platform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a:solidFill>
                            <a:schemeClr val="tx1"/>
                          </a:solidFill>
                          <a:latin typeface="Arial" panose="020B0604020202020204" pitchFamily="34" charset="0"/>
                          <a:cs typeface="Arial" panose="020B0604020202020204" pitchFamily="34" charset="0"/>
                        </a:rPr>
                        <a:t>Maklumat bandar pintar </a:t>
                      </a:r>
                      <a:r>
                        <a:rPr lang="ms-MY" altLang="en-US" sz="1400" b="1" kern="1200" noProof="0">
                          <a:solidFill>
                            <a:schemeClr val="tx1"/>
                          </a:solidFill>
                          <a:latin typeface="Arial" panose="020B0604020202020204" pitchFamily="34" charset="0"/>
                          <a:cs typeface="Arial" panose="020B0604020202020204" pitchFamily="34" charset="0"/>
                        </a:rPr>
                        <a:t>tidak dapat diuruskan secara lebih sistematik dan komprehensif di peringkat nasional </a:t>
                      </a:r>
                      <a:r>
                        <a:rPr lang="ms-MY" altLang="en-US" sz="1400" b="0" kern="1200" noProof="0">
                          <a:solidFill>
                            <a:schemeClr val="tx1"/>
                          </a:solidFill>
                          <a:latin typeface="Arial" panose="020B0604020202020204" pitchFamily="34" charset="0"/>
                          <a:cs typeface="Arial" panose="020B0604020202020204" pitchFamily="34" charset="0"/>
                        </a:rPr>
                        <a:t>menyebabkan pemantauan dan pelaporan pelaksanaan bandar pintar negara di peringkat nasional tidak dapat dilakukan dengan cepat.</a:t>
                      </a: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Platform Data Raya Bandar yang Komprehensif dan Holistik</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Pengurusan Bandar yang Efektif</a:t>
                      </a:r>
                    </a:p>
                    <a:p>
                      <a:pPr marL="63500" marR="0" lvl="0" indent="0" algn="l" defTabSz="914400" rtl="0" eaLnBrk="1" fontAlgn="t" latinLnBrk="0" hangingPunct="1">
                        <a:lnSpc>
                          <a:spcPct val="114000"/>
                        </a:lnSpc>
                        <a:spcBef>
                          <a:spcPts val="0"/>
                        </a:spcBef>
                        <a:spcAft>
                          <a:spcPts val="0"/>
                        </a:spcAft>
                        <a:buClrTx/>
                        <a:buSzTx/>
                        <a:buFont typeface="Arial" panose="020B0604020202020204" pitchFamily="34" charset="0"/>
                        <a:buNone/>
                        <a:tabLst/>
                        <a:defRPr/>
                      </a:pP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795718"/>
                  </a:ext>
                </a:extLst>
              </a:tr>
              <a:tr h="3036956">
                <a:tc>
                  <a:txBody>
                    <a:bodyPr/>
                    <a:lstStyle/>
                    <a:p>
                      <a:pPr marL="36000" algn="ctr" fontAlgn="t">
                        <a:lnSpc>
                          <a:spcPct val="114000"/>
                        </a:lnSpc>
                      </a:pPr>
                      <a:r>
                        <a:rPr lang="ms-MY" sz="1400" b="0" u="none" strike="noStrike" noProof="0">
                          <a:solidFill>
                            <a:schemeClr val="tx1"/>
                          </a:solidFill>
                          <a:effectLst/>
                          <a:latin typeface="Arial" panose="020B0604020202020204" pitchFamily="34" charset="0"/>
                          <a:cs typeface="Arial" panose="020B0604020202020204" pitchFamily="34" charset="0"/>
                        </a:rPr>
                        <a:t>2.</a:t>
                      </a:r>
                      <a:endParaRPr lang="ms-MY" sz="1400" b="0" i="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analitik bersepadu </a:t>
                      </a:r>
                      <a:r>
                        <a:rPr lang="ms-MY" sz="1400" b="0" u="none" strike="noStrike" noProof="0">
                          <a:solidFill>
                            <a:schemeClr val="tx1"/>
                          </a:solidFill>
                          <a:effectLst/>
                          <a:latin typeface="Arial" panose="020B0604020202020204" pitchFamily="34" charset="0"/>
                          <a:cs typeface="Arial" panose="020B0604020202020204" pitchFamily="34" charset="0"/>
                        </a:rPr>
                        <a:t>untuk </a:t>
                      </a:r>
                    </a:p>
                    <a:p>
                      <a:pPr marL="36000" marR="0" indent="0" algn="l" defTabSz="914400" rtl="0" eaLnBrk="1" fontAlgn="t" latinLnBrk="0" hangingPunct="1">
                        <a:lnSpc>
                          <a:spcPct val="114000"/>
                        </a:lnSpc>
                        <a:spcBef>
                          <a:spcPts val="0"/>
                        </a:spcBef>
                        <a:spcAft>
                          <a:spcPts val="0"/>
                        </a:spcAft>
                        <a:buClrTx/>
                        <a:buSzTx/>
                        <a:buFontTx/>
                        <a:buNone/>
                        <a:tabLst/>
                        <a:defRPr/>
                      </a:pPr>
                      <a:r>
                        <a:rPr lang="ms-MY" sz="1400" b="0" u="none" strike="noStrike" noProof="0">
                          <a:solidFill>
                            <a:schemeClr val="tx1"/>
                          </a:solidFill>
                          <a:effectLst/>
                          <a:latin typeface="Arial" panose="020B0604020202020204" pitchFamily="34" charset="0"/>
                          <a:cs typeface="Arial" panose="020B0604020202020204" pitchFamily="34" charset="0"/>
                        </a:rPr>
                        <a:t>mengurus dan menganalisis isu-isu perbandaran di peringkat nasional.</a:t>
                      </a:r>
                    </a:p>
                    <a:p>
                      <a:pPr marL="36000" marR="0" indent="0" algn="l" defTabSz="914400" rtl="0" eaLnBrk="1" fontAlgn="t" latinLnBrk="0" hangingPunct="1">
                        <a:lnSpc>
                          <a:spcPct val="114000"/>
                        </a:lnSpc>
                        <a:spcBef>
                          <a:spcPts val="0"/>
                        </a:spcBef>
                        <a:spcAft>
                          <a:spcPts val="0"/>
                        </a:spcAft>
                        <a:buClrTx/>
                        <a:buSzTx/>
                        <a:buFontTx/>
                        <a:buNone/>
                        <a:tabLst/>
                        <a:defRPr/>
                      </a:pPr>
                      <a:endParaRPr lang="ms-MY" sz="1400" b="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dirty="0">
                          <a:solidFill>
                            <a:schemeClr val="tx1"/>
                          </a:solidFill>
                          <a:latin typeface="Arial" panose="020B0604020202020204" pitchFamily="34" charset="0"/>
                          <a:cs typeface="Arial" panose="020B0604020202020204" pitchFamily="34" charset="0"/>
                        </a:rPr>
                        <a:t>Membangunkan BUO yang boleh membuat keputusan perancangan yang holistik dan komprehensif.</a:t>
                      </a:r>
                    </a:p>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i="1" noProof="0" dirty="0">
                          <a:solidFill>
                            <a:schemeClr val="tx1"/>
                          </a:solidFill>
                          <a:latin typeface="Arial" panose="020B0604020202020204" pitchFamily="34" charset="0"/>
                          <a:cs typeface="Arial" panose="020B0604020202020204" pitchFamily="34" charset="0"/>
                        </a:rPr>
                        <a:t>(Must Have)</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kern="1200" noProof="0" dirty="0">
                          <a:solidFill>
                            <a:schemeClr val="tx1"/>
                          </a:solidFill>
                          <a:effectLst/>
                          <a:latin typeface="Arial" panose="020B0604020202020204" pitchFamily="34" charset="0"/>
                          <a:ea typeface="+mn-ea"/>
                          <a:cs typeface="Arial" panose="020B0604020202020204" pitchFamily="34" charset="0"/>
                        </a:rPr>
                        <a:t>Pengurusan isu-isu perbandaran kurang efisyen dan efektif menyebabkan </a:t>
                      </a:r>
                      <a:r>
                        <a:rPr lang="ms-MY" sz="1400" b="1" kern="1200" noProof="0" dirty="0">
                          <a:solidFill>
                            <a:schemeClr val="tx1"/>
                          </a:solidFill>
                          <a:effectLst/>
                          <a:latin typeface="Arial" panose="020B0604020202020204" pitchFamily="34" charset="0"/>
                          <a:ea typeface="+mn-ea"/>
                          <a:cs typeface="Arial" panose="020B0604020202020204" pitchFamily="34" charset="0"/>
                        </a:rPr>
                        <a:t>pembangunan perbandaran negara tidak terkawal,</a:t>
                      </a:r>
                      <a:r>
                        <a:rPr lang="ms-MY" sz="1400" b="0" kern="1200" noProof="0" dirty="0">
                          <a:solidFill>
                            <a:schemeClr val="tx1"/>
                          </a:solidFill>
                          <a:effectLst/>
                          <a:latin typeface="Arial" panose="020B0604020202020204" pitchFamily="34" charset="0"/>
                          <a:ea typeface="+mn-ea"/>
                          <a:cs typeface="Arial" panose="020B0604020202020204" pitchFamily="34" charset="0"/>
                        </a:rPr>
                        <a:t> penurunan kualiti alam sekitar dan tidak mendapat akses kemudahan fasiliti yang sepatutnya.</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ms-MY" altLang="en-US" sz="1400" kern="1200" noProof="0" dirty="0">
                        <a:solidFill>
                          <a:schemeClr val="tx1"/>
                        </a:solidFill>
                        <a:latin typeface="Arial" panose="020B0604020202020204" pitchFamily="34" charset="0"/>
                        <a:cs typeface="Arial" panose="020B0604020202020204" pitchFamily="34" charset="0"/>
                      </a:endParaRP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dirty="0">
                          <a:solidFill>
                            <a:schemeClr val="tx1"/>
                          </a:solidFill>
                          <a:latin typeface="Arial" panose="020B0604020202020204" pitchFamily="34" charset="0"/>
                          <a:cs typeface="Arial" panose="020B0604020202020204" pitchFamily="34" charset="0"/>
                        </a:rPr>
                        <a:t>Maklumat perbandaran </a:t>
                      </a:r>
                      <a:r>
                        <a:rPr lang="ms-MY" altLang="en-US" sz="1400" b="1" kern="1200" noProof="0" dirty="0">
                          <a:solidFill>
                            <a:schemeClr val="tx1"/>
                          </a:solidFill>
                          <a:latin typeface="Arial" panose="020B0604020202020204" pitchFamily="34" charset="0"/>
                          <a:cs typeface="Arial" panose="020B0604020202020204" pitchFamily="34" charset="0"/>
                        </a:rPr>
                        <a:t>tidak dapat diintegrasi dengan sistem-sistem lain</a:t>
                      </a:r>
                      <a:r>
                        <a:rPr lang="ms-MY" altLang="en-US" sz="1400" kern="1200" noProof="0" dirty="0">
                          <a:solidFill>
                            <a:schemeClr val="tx1"/>
                          </a:solidFill>
                          <a:latin typeface="Arial" panose="020B0604020202020204" pitchFamily="34" charset="0"/>
                          <a:cs typeface="Arial" panose="020B0604020202020204" pitchFamily="34" charset="0"/>
                        </a:rPr>
                        <a:t> yang berkaitan menjadikan penyelasaian sistematik berasaskan bukti tidak dapat dilaksanakan dan pemantauan agenda kemampan global dan negara tidak dapat dilaksanakan dengan cepat.</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en-US" altLang="en-US" sz="1400" kern="1200" dirty="0">
                        <a:solidFill>
                          <a:schemeClr val="tx1"/>
                        </a:solidFill>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413362"/>
                  </a:ext>
                </a:extLst>
              </a:tr>
            </a:tbl>
          </a:graphicData>
        </a:graphic>
      </p:graphicFrame>
      <p:sp>
        <p:nvSpPr>
          <p:cNvPr id="6"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476C47-A602-41BD-A67D-01F3D6C4F506}"/>
              </a:ext>
            </a:extLst>
          </p:cNvPr>
          <p:cNvSpPr txBox="1"/>
          <p:nvPr/>
        </p:nvSpPr>
        <p:spPr>
          <a:xfrm>
            <a:off x="9601199" y="42449"/>
            <a:ext cx="2590801" cy="369332"/>
          </a:xfrm>
          <a:prstGeom prst="rect">
            <a:avLst/>
          </a:prstGeom>
          <a:solidFill>
            <a:schemeClr val="accent4">
              <a:lumMod val="20000"/>
              <a:lumOff val="80000"/>
            </a:schemeClr>
          </a:solidFill>
        </p:spPr>
        <p:txBody>
          <a:bodyPr wrap="square" rtlCol="0">
            <a:spAutoFit/>
          </a:bodyPr>
          <a:lstStyle/>
          <a:p>
            <a:pPr algn="ctr"/>
            <a:r>
              <a:rPr lang="en-MY" b="1" dirty="0"/>
              <a:t>CONTOH BDA</a:t>
            </a:r>
          </a:p>
        </p:txBody>
      </p:sp>
      <p:sp>
        <p:nvSpPr>
          <p:cNvPr id="9" name="Title 4">
            <a:extLst>
              <a:ext uri="{FF2B5EF4-FFF2-40B4-BE49-F238E27FC236}">
                <a16:creationId xmlns:a16="http://schemas.microsoft.com/office/drawing/2014/main" id="{8109DD30-7C14-436F-95D7-74F6F46DB1B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2648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Google Shape;409;p5">
            <a:extLst>
              <a:ext uri="{FF2B5EF4-FFF2-40B4-BE49-F238E27FC236}">
                <a16:creationId xmlns:a16="http://schemas.microsoft.com/office/drawing/2014/main" id="{0C137705-7A59-4F82-A705-167A88BD5C09}"/>
              </a:ext>
            </a:extLst>
          </p:cNvPr>
          <p:cNvGraphicFramePr/>
          <p:nvPr>
            <p:extLst>
              <p:ext uri="{D42A27DB-BD31-4B8C-83A1-F6EECF244321}">
                <p14:modId xmlns:p14="http://schemas.microsoft.com/office/powerpoint/2010/main" val="1973567669"/>
              </p:ext>
            </p:extLst>
          </p:nvPr>
        </p:nvGraphicFramePr>
        <p:xfrm>
          <a:off x="386081" y="689155"/>
          <a:ext cx="11704319" cy="2236186"/>
        </p:xfrm>
        <a:graphic>
          <a:graphicData uri="http://schemas.openxmlformats.org/drawingml/2006/table">
            <a:tbl>
              <a:tblPr firstRow="1" bandRow="1">
                <a:noFill/>
              </a:tblPr>
              <a:tblGrid>
                <a:gridCol w="568960">
                  <a:extLst>
                    <a:ext uri="{9D8B030D-6E8A-4147-A177-3AD203B41FA5}">
                      <a16:colId xmlns:a16="http://schemas.microsoft.com/office/drawing/2014/main" val="20000"/>
                    </a:ext>
                  </a:extLst>
                </a:gridCol>
                <a:gridCol w="1564640">
                  <a:extLst>
                    <a:ext uri="{9D8B030D-6E8A-4147-A177-3AD203B41FA5}">
                      <a16:colId xmlns:a16="http://schemas.microsoft.com/office/drawing/2014/main" val="20001"/>
                    </a:ext>
                  </a:extLst>
                </a:gridCol>
                <a:gridCol w="2046951">
                  <a:extLst>
                    <a:ext uri="{9D8B030D-6E8A-4147-A177-3AD203B41FA5}">
                      <a16:colId xmlns:a16="http://schemas.microsoft.com/office/drawing/2014/main" val="20002"/>
                    </a:ext>
                  </a:extLst>
                </a:gridCol>
                <a:gridCol w="4436864">
                  <a:extLst>
                    <a:ext uri="{9D8B030D-6E8A-4147-A177-3AD203B41FA5}">
                      <a16:colId xmlns:a16="http://schemas.microsoft.com/office/drawing/2014/main" val="20003"/>
                    </a:ext>
                  </a:extLst>
                </a:gridCol>
                <a:gridCol w="3086904">
                  <a:extLst>
                    <a:ext uri="{9D8B030D-6E8A-4147-A177-3AD203B41FA5}">
                      <a16:colId xmlns:a16="http://schemas.microsoft.com/office/drawing/2014/main" val="3632344888"/>
                    </a:ext>
                  </a:extLst>
                </a:gridCol>
              </a:tblGrid>
              <a:tr h="205390">
                <a:tc>
                  <a:txBody>
                    <a:bodyPr/>
                    <a:lstStyle/>
                    <a:p>
                      <a:pPr algn="ctr"/>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10000"/>
                  </a:ext>
                </a:extLst>
              </a:tr>
              <a:tr h="1718026">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1.</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dirty="0">
                          <a:latin typeface="Arial" panose="020B0604020202020204" pitchFamily="34" charset="0"/>
                          <a:cs typeface="Arial" panose="020B0604020202020204" pitchFamily="34" charset="0"/>
                        </a:rPr>
                        <a:t>Kontrak sewaan perkakasan sedia ada akan tamat pada 30 April 2024.</a:t>
                      </a:r>
                      <a:endParaRPr lang="ms-MY" sz="1400" u="none" strike="noStrike" cap="none" noProof="0"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Memastikan operasi dan urusan harian di Jabatan berjalan dengan lancar.</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Proses kerja harian yang menggunakan sistem dalam</a:t>
                      </a:r>
                      <a:r>
                        <a:rPr lang="ms-MY" sz="1400" noProof="0">
                          <a:latin typeface="Arial" panose="020B0604020202020204" pitchFamily="34" charset="0"/>
                          <a:cs typeface="Arial" panose="020B0604020202020204" pitchFamily="34" charset="0"/>
                        </a:rPr>
                        <a:t>an</a:t>
                      </a:r>
                      <a:r>
                        <a:rPr lang="ms-MY" sz="1400" u="none" strike="noStrike" cap="none" noProof="0">
                          <a:latin typeface="Arial" panose="020B0604020202020204" pitchFamily="34" charset="0"/>
                          <a:cs typeface="Arial" panose="020B0604020202020204" pitchFamily="34" charset="0"/>
                        </a:rPr>
                        <a:t> dan luaran akan terganggu. </a:t>
                      </a:r>
                      <a:endParaRPr lang="ms-MY" sz="1400" noProof="0">
                        <a:latin typeface="Arial" panose="020B0604020202020204" pitchFamily="34" charset="0"/>
                        <a:cs typeface="Arial" panose="020B0604020202020204" pitchFamily="34" charset="0"/>
                      </a:endParaRPr>
                    </a:p>
                    <a:p>
                      <a:pPr marL="3746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ms-MY" sz="1400" u="none" strike="noStrike" cap="none" noProof="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Gangguan perkhidmatan penyampaian kepada orang awam</a:t>
                      </a:r>
                    </a:p>
                  </a:txBody>
                  <a:tcPr marL="91450" marR="91450" marT="45725" marB="45725"/>
                </a:tc>
                <a:tc>
                  <a:txBody>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None/>
                      </a:pPr>
                      <a:r>
                        <a:rPr lang="ms-MY" sz="1400" u="none" strike="noStrike" cap="none" noProof="0" dirty="0">
                          <a:latin typeface="Arial" panose="020B0604020202020204" pitchFamily="34" charset="0"/>
                          <a:cs typeface="Arial" panose="020B0604020202020204" pitchFamily="34" charset="0"/>
                        </a:rPr>
                        <a:t>Kesinambungan perkhidmatan agensi</a:t>
                      </a:r>
                    </a:p>
                  </a:txBody>
                  <a:tcPr marL="91450" marR="91450" marT="45725" marB="45725"/>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C536738-9AD5-466A-830F-A761055947F8}"/>
              </a:ext>
            </a:extLst>
          </p:cNvPr>
          <p:cNvSpPr txBox="1"/>
          <p:nvPr/>
        </p:nvSpPr>
        <p:spPr>
          <a:xfrm>
            <a:off x="7946571" y="42449"/>
            <a:ext cx="4245430"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itle 4">
            <a:extLst>
              <a:ext uri="{FF2B5EF4-FFF2-40B4-BE49-F238E27FC236}">
                <a16:creationId xmlns:a16="http://schemas.microsoft.com/office/drawing/2014/main" id="{891016AC-2B0E-4BDE-B29E-026B06E9181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239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67512" y="913425"/>
            <a:ext cx="11365462"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Latar belakang dan keterangan ringkas mengenai </a:t>
            </a:r>
            <a:r>
              <a:rPr lang="ms-MY" sz="1800" b="1" dirty="0">
                <a:solidFill>
                  <a:schemeClr val="tx1"/>
                </a:solidFill>
                <a:latin typeface="Arial" panose="020B0604020202020204" pitchFamily="34" charset="0"/>
                <a:cs typeface="Arial" panose="020B0604020202020204" pitchFamily="34" charset="0"/>
              </a:rPr>
              <a:t>kronologi projek/ evolusi berkaitan</a:t>
            </a:r>
            <a:r>
              <a:rPr lang="ms-MY" sz="1800" dirty="0">
                <a:solidFill>
                  <a:schemeClr val="tx1"/>
                </a:solidFill>
                <a:latin typeface="Arial" panose="020B0604020202020204" pitchFamily="34" charset="0"/>
                <a:cs typeface="Arial" panose="020B0604020202020204" pitchFamily="34" charset="0"/>
              </a:rPr>
              <a:t> </a:t>
            </a:r>
            <a:r>
              <a:rPr lang="ms-MY" sz="1800" b="1" dirty="0">
                <a:solidFill>
                  <a:schemeClr val="tx1"/>
                </a:solidFill>
                <a:latin typeface="Arial" panose="020B0604020202020204" pitchFamily="34" charset="0"/>
                <a:cs typeface="Arial" panose="020B0604020202020204" pitchFamily="34" charset="0"/>
              </a:rPr>
              <a:t>teknologi </a:t>
            </a:r>
            <a:r>
              <a:rPr lang="ms-MY" sz="1800" dirty="0">
                <a:solidFill>
                  <a:schemeClr val="tx1"/>
                </a:solidFill>
                <a:latin typeface="Arial" panose="020B0604020202020204" pitchFamily="34" charset="0"/>
                <a:cs typeface="Arial" panose="020B0604020202020204" pitchFamily="34" charset="0"/>
              </a:rPr>
              <a:t>projek (Tajuk Projek/ Kos Projek/ Punca Kuasa/ Perubahan Teknologi/ Pembaharuan Lesen/ Peningkatan Platform/ Peningkatan Sistem/ Perluasan Penggunaan)</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maklumat berikut (jika berkaitan):</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projek/ sistem</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Platform </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Pangkalan data</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Kos dan tempoh kontrak</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pembekal</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Bilangan perkakasan/ perisian</a:t>
            </a: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lvl="1"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30E56E5-0911-488E-94FD-D98C1C2FBE26}"/>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 name="Slide Number Placeholder 2">
            <a:extLst>
              <a:ext uri="{FF2B5EF4-FFF2-40B4-BE49-F238E27FC236}">
                <a16:creationId xmlns:a16="http://schemas.microsoft.com/office/drawing/2014/main" id="{AA083D3E-B294-465D-A0D1-8C4313BB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29</a:t>
            </a:fld>
            <a:endParaRPr lang="ms-MY">
              <a:solidFill>
                <a:prstClr val="black">
                  <a:tint val="75000"/>
                </a:prstClr>
              </a:solidFill>
            </a:endParaRPr>
          </a:p>
        </p:txBody>
      </p:sp>
    </p:spTree>
    <p:extLst>
      <p:ext uri="{BB962C8B-B14F-4D97-AF65-F5344CB8AC3E}">
        <p14:creationId xmlns:p14="http://schemas.microsoft.com/office/powerpoint/2010/main" val="6579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4471"/>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MAKLUMAT SOKONGAN PERMOHONAN KELULUSAN TEKNIKAL PROJEK ICT</a:t>
            </a:r>
          </a:p>
        </p:txBody>
      </p:sp>
      <p:graphicFrame>
        <p:nvGraphicFramePr>
          <p:cNvPr id="8" name="Table 7">
            <a:extLst>
              <a:ext uri="{FF2B5EF4-FFF2-40B4-BE49-F238E27FC236}">
                <a16:creationId xmlns:a16="http://schemas.microsoft.com/office/drawing/2014/main" id="{63995B02-926B-43A0-BFE1-EADF56007ABC}"/>
              </a:ext>
            </a:extLst>
          </p:cNvPr>
          <p:cNvGraphicFramePr>
            <a:graphicFrameLocks noGrp="1"/>
          </p:cNvGraphicFramePr>
          <p:nvPr>
            <p:extLst>
              <p:ext uri="{D42A27DB-BD31-4B8C-83A1-F6EECF244321}">
                <p14:modId xmlns:p14="http://schemas.microsoft.com/office/powerpoint/2010/main" val="880698759"/>
              </p:ext>
            </p:extLst>
          </p:nvPr>
        </p:nvGraphicFramePr>
        <p:xfrm>
          <a:off x="223560" y="320498"/>
          <a:ext cx="11839909" cy="6542983"/>
        </p:xfrm>
        <a:graphic>
          <a:graphicData uri="http://schemas.openxmlformats.org/drawingml/2006/table">
            <a:tbl>
              <a:tblPr firstRow="1" bandRow="1">
                <a:tableStyleId>{5940675A-B579-460E-94D1-54222C63F5DA}</a:tableStyleId>
              </a:tblPr>
              <a:tblGrid>
                <a:gridCol w="541128">
                  <a:extLst>
                    <a:ext uri="{9D8B030D-6E8A-4147-A177-3AD203B41FA5}">
                      <a16:colId xmlns:a16="http://schemas.microsoft.com/office/drawing/2014/main" val="2869875357"/>
                    </a:ext>
                  </a:extLst>
                </a:gridCol>
                <a:gridCol w="11298781">
                  <a:extLst>
                    <a:ext uri="{9D8B030D-6E8A-4147-A177-3AD203B41FA5}">
                      <a16:colId xmlns:a16="http://schemas.microsoft.com/office/drawing/2014/main" val="1793385040"/>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dirty="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dirty="0">
                          <a:solidFill>
                            <a:schemeClr val="tx1"/>
                          </a:solidFill>
                          <a:latin typeface="Arial" panose="020B0604020202020204" pitchFamily="34" charset="0"/>
                          <a:ea typeface="+mn-ea"/>
                          <a:cs typeface="Arial" panose="020B0604020202020204" pitchFamily="34" charset="0"/>
                        </a:rPr>
                        <a:t>Commercial off-the-shelf </a:t>
                      </a:r>
                      <a:r>
                        <a:rPr lang="ms-MY" sz="1100" noProof="0" dirty="0">
                          <a:solidFill>
                            <a:schemeClr val="tx1"/>
                          </a:solidFill>
                          <a:latin typeface="Arial" panose="020B0604020202020204" pitchFamily="34" charset="0"/>
                          <a:cs typeface="Arial" panose="020B0604020202020204" pitchFamily="34" charset="0"/>
                        </a:rPr>
                        <a:t>(COTS)</a:t>
                      </a: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peningkatan/ pembangunan semula sistem</a:t>
                      </a: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dirty="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1065FC47-39C0-4447-8ECB-0683AA6EA7CC}"/>
              </a:ext>
            </a:extLst>
          </p:cNvPr>
          <p:cNvSpPr txBox="1">
            <a:spLocks/>
          </p:cNvSpPr>
          <p:nvPr/>
        </p:nvSpPr>
        <p:spPr>
          <a:xfrm>
            <a:off x="9320269" y="653750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79625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Chevron 29">
            <a:extLst>
              <a:ext uri="{FF2B5EF4-FFF2-40B4-BE49-F238E27FC236}">
                <a16:creationId xmlns:a16="http://schemas.microsoft.com/office/drawing/2014/main" id="{DBC017EA-64CB-494E-8D51-9ED3DB16569D}"/>
              </a:ext>
            </a:extLst>
          </p:cNvPr>
          <p:cNvSpPr/>
          <p:nvPr/>
        </p:nvSpPr>
        <p:spPr>
          <a:xfrm>
            <a:off x="817426" y="1081410"/>
            <a:ext cx="1784296"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2002</a:t>
            </a:r>
            <a:endParaRPr lang="en-MY" sz="14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08BA4B30-F00F-4562-A743-A26AC0358871}"/>
              </a:ext>
            </a:extLst>
          </p:cNvPr>
          <p:cNvSpPr/>
          <p:nvPr/>
        </p:nvSpPr>
        <p:spPr>
          <a:xfrm>
            <a:off x="2597056" y="1081410"/>
            <a:ext cx="170147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2013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2014</a:t>
            </a:r>
            <a:endParaRPr lang="en-MY"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72D4CD35-ABAC-4659-94E3-4A358F2E6AE9}"/>
              </a:ext>
            </a:extLst>
          </p:cNvPr>
          <p:cNvSpPr/>
          <p:nvPr/>
        </p:nvSpPr>
        <p:spPr>
          <a:xfrm>
            <a:off x="4360208" y="1081410"/>
            <a:ext cx="172680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2014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2015</a:t>
            </a:r>
            <a:endParaRPr lang="en-MY" sz="14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02E31DAB-84EC-4B62-9879-F7CDFA5A2A39}"/>
              </a:ext>
            </a:extLst>
          </p:cNvPr>
          <p:cNvSpPr/>
          <p:nvPr/>
        </p:nvSpPr>
        <p:spPr>
          <a:xfrm>
            <a:off x="6047287" y="1065673"/>
            <a:ext cx="1721780" cy="430263"/>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2017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2018</a:t>
            </a:r>
            <a:endParaRPr lang="en-MY"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BEC661-E339-48A9-A673-3EAA8680FC57}"/>
              </a:ext>
            </a:extLst>
          </p:cNvPr>
          <p:cNvSpPr txBox="1"/>
          <p:nvPr/>
        </p:nvSpPr>
        <p:spPr>
          <a:xfrm>
            <a:off x="764238" y="1615085"/>
            <a:ext cx="178627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Sistem XXXX diperkenalkan dan beroperasi di Semenanjung, Sabah &amp; Sarawak</a:t>
            </a:r>
          </a:p>
        </p:txBody>
      </p:sp>
      <p:sp>
        <p:nvSpPr>
          <p:cNvPr id="35" name="TextBox 34">
            <a:extLst>
              <a:ext uri="{FF2B5EF4-FFF2-40B4-BE49-F238E27FC236}">
                <a16:creationId xmlns:a16="http://schemas.microsoft.com/office/drawing/2014/main" id="{21A6A0FA-EEC7-4F73-AEC2-1318D7914E44}"/>
              </a:ext>
            </a:extLst>
          </p:cNvPr>
          <p:cNvSpPr txBox="1"/>
          <p:nvPr/>
        </p:nvSpPr>
        <p:spPr>
          <a:xfrm>
            <a:off x="2597056" y="1615085"/>
            <a:ext cx="170147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XXXX1  (XXX 1) bermula dan beroperasi pada 2014 di Sabah &amp; Sarawak</a:t>
            </a:r>
          </a:p>
        </p:txBody>
      </p:sp>
      <p:sp>
        <p:nvSpPr>
          <p:cNvPr id="36" name="TextBox 35">
            <a:extLst>
              <a:ext uri="{FF2B5EF4-FFF2-40B4-BE49-F238E27FC236}">
                <a16:creationId xmlns:a16="http://schemas.microsoft.com/office/drawing/2014/main" id="{939E1691-FF0D-422B-983B-782B36A6D2A6}"/>
              </a:ext>
            </a:extLst>
          </p:cNvPr>
          <p:cNvSpPr txBox="1"/>
          <p:nvPr/>
        </p:nvSpPr>
        <p:spPr>
          <a:xfrm>
            <a:off x="2597056" y="3662475"/>
            <a:ext cx="1701475" cy="2492990"/>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1</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2013</a:t>
            </a:r>
          </a:p>
          <a:p>
            <a:r>
              <a:rPr lang="ms-MY" sz="1200" dirty="0">
                <a:latin typeface="Arial" panose="020B0604020202020204" pitchFamily="34" charset="0"/>
                <a:cs typeface="Arial" panose="020B0604020202020204" pitchFamily="34" charset="0"/>
              </a:rPr>
              <a:t>Syarikat : xxx Sdn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Kuching &amp; Kota Kinabalu</a:t>
            </a:r>
          </a:p>
        </p:txBody>
      </p:sp>
      <p:sp>
        <p:nvSpPr>
          <p:cNvPr id="37" name="TextBox 36">
            <a:extLst>
              <a:ext uri="{FF2B5EF4-FFF2-40B4-BE49-F238E27FC236}">
                <a16:creationId xmlns:a16="http://schemas.microsoft.com/office/drawing/2014/main" id="{D8FDD597-1800-4AA9-B183-320120B7280A}"/>
              </a:ext>
            </a:extLst>
          </p:cNvPr>
          <p:cNvSpPr txBox="1"/>
          <p:nvPr/>
        </p:nvSpPr>
        <p:spPr>
          <a:xfrm>
            <a:off x="4398973" y="1615085"/>
            <a:ext cx="1701475"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XXXX(XXX 2) bermula dan beroperasi pada 2015 di Semenanjung</a:t>
            </a:r>
          </a:p>
        </p:txBody>
      </p:sp>
      <p:sp>
        <p:nvSpPr>
          <p:cNvPr id="38" name="TextBox 37">
            <a:extLst>
              <a:ext uri="{FF2B5EF4-FFF2-40B4-BE49-F238E27FC236}">
                <a16:creationId xmlns:a16="http://schemas.microsoft.com/office/drawing/2014/main" id="{AC957C54-4F9F-46DD-875D-CE9AF8E60ED6}"/>
              </a:ext>
            </a:extLst>
          </p:cNvPr>
          <p:cNvSpPr txBox="1"/>
          <p:nvPr/>
        </p:nvSpPr>
        <p:spPr>
          <a:xfrm>
            <a:off x="764237" y="3662475"/>
            <a:ext cx="1786279" cy="138499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XXXX</a:t>
            </a:r>
          </a:p>
          <a:p>
            <a:r>
              <a:rPr lang="ms-MY" sz="1200" dirty="0">
                <a:latin typeface="Arial" panose="020B0604020202020204" pitchFamily="34" charset="0"/>
                <a:cs typeface="Arial" panose="020B0604020202020204" pitchFamily="34" charset="0"/>
              </a:rPr>
              <a:t>DB: XXXX</a:t>
            </a:r>
          </a:p>
          <a:p>
            <a:r>
              <a:rPr lang="ms-MY" sz="1200" dirty="0">
                <a:latin typeface="Arial" panose="020B0604020202020204" pitchFamily="34" charset="0"/>
                <a:cs typeface="Arial" panose="020B0604020202020204" pitchFamily="34" charset="0"/>
              </a:rPr>
              <a:t>Lokasi Server DC: Kuala Lumpur, Kuching &amp; Kota Kinabalu</a:t>
            </a:r>
          </a:p>
        </p:txBody>
      </p:sp>
      <p:sp>
        <p:nvSpPr>
          <p:cNvPr id="39" name="TextBox 38">
            <a:extLst>
              <a:ext uri="{FF2B5EF4-FFF2-40B4-BE49-F238E27FC236}">
                <a16:creationId xmlns:a16="http://schemas.microsoft.com/office/drawing/2014/main" id="{B0078C95-025F-413B-8481-3B6DA0968429}"/>
              </a:ext>
            </a:extLst>
          </p:cNvPr>
          <p:cNvSpPr txBox="1"/>
          <p:nvPr/>
        </p:nvSpPr>
        <p:spPr>
          <a:xfrm>
            <a:off x="4390317" y="3662475"/>
            <a:ext cx="1701475" cy="2308324"/>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2014</a:t>
            </a:r>
          </a:p>
          <a:p>
            <a:r>
              <a:rPr lang="ms-MY" sz="1200" dirty="0">
                <a:latin typeface="Arial" panose="020B0604020202020204" pitchFamily="34" charset="0"/>
                <a:cs typeface="Arial" panose="020B0604020202020204" pitchFamily="34" charset="0"/>
              </a:rPr>
              <a:t>Syarikat : XXX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Kuala Lumpur</a:t>
            </a:r>
          </a:p>
          <a:p>
            <a:endParaRPr lang="en-MY"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9797D86-BF3B-4B4A-9182-F5F9D3A0E9F0}"/>
              </a:ext>
            </a:extLst>
          </p:cNvPr>
          <p:cNvSpPr txBox="1"/>
          <p:nvPr/>
        </p:nvSpPr>
        <p:spPr>
          <a:xfrm>
            <a:off x="6100448" y="1615085"/>
            <a:ext cx="1701475"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Penaiktarafan bagi Sistem XXXX (XXX 2) bermula dan beroperasi pada 2018 di Semenanjung dan Sarawak</a:t>
            </a:r>
          </a:p>
        </p:txBody>
      </p:sp>
      <p:sp>
        <p:nvSpPr>
          <p:cNvPr id="41" name="TextBox 40">
            <a:extLst>
              <a:ext uri="{FF2B5EF4-FFF2-40B4-BE49-F238E27FC236}">
                <a16:creationId xmlns:a16="http://schemas.microsoft.com/office/drawing/2014/main" id="{6145EE77-C7CA-4D0D-905B-DD4A25F5ADFC}"/>
              </a:ext>
            </a:extLst>
          </p:cNvPr>
          <p:cNvSpPr txBox="1"/>
          <p:nvPr/>
        </p:nvSpPr>
        <p:spPr>
          <a:xfrm>
            <a:off x="6116271" y="3662475"/>
            <a:ext cx="1741454" cy="2492990"/>
          </a:xfrm>
          <a:prstGeom prst="rect">
            <a:avLst/>
          </a:prstGeom>
          <a:solidFill>
            <a:schemeClr val="accent5">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2017</a:t>
            </a:r>
          </a:p>
          <a:p>
            <a:r>
              <a:rPr lang="ms-MY" sz="1200" dirty="0">
                <a:latin typeface="Arial" panose="020B0604020202020204" pitchFamily="34" charset="0"/>
                <a:cs typeface="Arial" panose="020B0604020202020204" pitchFamily="34" charset="0"/>
              </a:rPr>
              <a:t>Syarikat :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Kuala Lumpur &amp; Kuching</a:t>
            </a:r>
          </a:p>
          <a:p>
            <a:endParaRPr lang="en-MY" sz="1200" dirty="0">
              <a:latin typeface="Arial" panose="020B0604020202020204" pitchFamily="34" charset="0"/>
              <a:cs typeface="Arial" panose="020B0604020202020204" pitchFamily="34" charset="0"/>
            </a:endParaRPr>
          </a:p>
        </p:txBody>
      </p:sp>
      <p:sp>
        <p:nvSpPr>
          <p:cNvPr id="42" name="Arrow: Chevron 2">
            <a:extLst>
              <a:ext uri="{FF2B5EF4-FFF2-40B4-BE49-F238E27FC236}">
                <a16:creationId xmlns:a16="http://schemas.microsoft.com/office/drawing/2014/main" id="{52B4822E-03E4-4DDE-9F31-6D3CF8F23CFA}"/>
              </a:ext>
            </a:extLst>
          </p:cNvPr>
          <p:cNvSpPr/>
          <p:nvPr/>
        </p:nvSpPr>
        <p:spPr>
          <a:xfrm>
            <a:off x="7729440" y="1040383"/>
            <a:ext cx="3453412" cy="480845"/>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2022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2025</a:t>
            </a:r>
            <a:endParaRPr lang="en-MY" sz="14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65E6EC7-0B73-411E-843D-3E9FD21D7E6B}"/>
              </a:ext>
            </a:extLst>
          </p:cNvPr>
          <p:cNvSpPr txBox="1"/>
          <p:nvPr/>
        </p:nvSpPr>
        <p:spPr>
          <a:xfrm>
            <a:off x="7870470" y="1615085"/>
            <a:ext cx="1590624"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noProof="1">
                <a:latin typeface="Arial" panose="020B0604020202020204" pitchFamily="34" charset="0"/>
                <a:cs typeface="Arial" panose="020B0604020202020204" pitchFamily="34" charset="0"/>
              </a:rPr>
              <a:t>Migrasi XXX2 bermula pada 2022 dan beroperasi pada awal 2023 di Semenanjung, Sabah dan Sarawak</a:t>
            </a:r>
            <a:r>
              <a:rPr lang="en-US" sz="1200" dirty="0">
                <a:latin typeface="Arial" panose="020B0604020202020204" pitchFamily="34" charset="0"/>
                <a:cs typeface="Arial" panose="020B0604020202020204" pitchFamily="34" charset="0"/>
              </a:rPr>
              <a:t>.</a:t>
            </a:r>
            <a:endParaRPr lang="en-MY"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D3724C9-5AEE-4168-AC6E-4925BC1578AE}"/>
              </a:ext>
            </a:extLst>
          </p:cNvPr>
          <p:cNvSpPr txBox="1"/>
          <p:nvPr/>
        </p:nvSpPr>
        <p:spPr>
          <a:xfrm>
            <a:off x="7893975" y="3662475"/>
            <a:ext cx="1590624"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2C958F-FD44-454C-B5B0-4BEF9DA93643}"/>
              </a:ext>
            </a:extLst>
          </p:cNvPr>
          <p:cNvSpPr txBox="1"/>
          <p:nvPr/>
        </p:nvSpPr>
        <p:spPr>
          <a:xfrm>
            <a:off x="9456146" y="1606480"/>
            <a:ext cx="1682378"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 3 (XXX 3) bermula pada 2022 dan beroperasi pada akhir 2025 di Semenanjung, Sabah dan Sarawak.</a:t>
            </a:r>
          </a:p>
        </p:txBody>
      </p:sp>
      <p:sp>
        <p:nvSpPr>
          <p:cNvPr id="47" name="TextBox 46">
            <a:extLst>
              <a:ext uri="{FF2B5EF4-FFF2-40B4-BE49-F238E27FC236}">
                <a16:creationId xmlns:a16="http://schemas.microsoft.com/office/drawing/2014/main" id="{4F1E89AE-98C6-4D19-BD9A-62722AD546C3}"/>
              </a:ext>
            </a:extLst>
          </p:cNvPr>
          <p:cNvSpPr txBox="1"/>
          <p:nvPr/>
        </p:nvSpPr>
        <p:spPr>
          <a:xfrm>
            <a:off x="9540101" y="3662475"/>
            <a:ext cx="1682378"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3</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0F61A1-9959-4109-9FFF-A4A40B7CBBBB}"/>
              </a:ext>
            </a:extLst>
          </p:cNvPr>
          <p:cNvSpPr txBox="1"/>
          <p:nvPr/>
        </p:nvSpPr>
        <p:spPr>
          <a:xfrm>
            <a:off x="7769068" y="1357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23" name="Text Placeholder 10">
            <a:extLst>
              <a:ext uri="{FF2B5EF4-FFF2-40B4-BE49-F238E27FC236}">
                <a16:creationId xmlns:a16="http://schemas.microsoft.com/office/drawing/2014/main" id="{B0CA380C-0BF6-44C5-AD6A-1163544DD9A5}"/>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41DA8DE4-C562-4530-8C61-438C6DB3D279}"/>
              </a:ext>
            </a:extLst>
          </p:cNvPr>
          <p:cNvSpPr/>
          <p:nvPr/>
        </p:nvSpPr>
        <p:spPr>
          <a:xfrm>
            <a:off x="7857425" y="1557245"/>
            <a:ext cx="3365054" cy="496755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
            <a:extLst>
              <a:ext uri="{FF2B5EF4-FFF2-40B4-BE49-F238E27FC236}">
                <a16:creationId xmlns:a16="http://schemas.microsoft.com/office/drawing/2014/main" id="{88C2696F-C1F8-4BE9-A4B2-9A94479E1BA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30</a:t>
            </a:fld>
            <a:endParaRPr lang="ms-MY">
              <a:solidFill>
                <a:prstClr val="black">
                  <a:tint val="75000"/>
                </a:prstClr>
              </a:solidFill>
            </a:endParaRPr>
          </a:p>
        </p:txBody>
      </p:sp>
      <p:sp>
        <p:nvSpPr>
          <p:cNvPr id="25" name="TextBox 24">
            <a:extLst>
              <a:ext uri="{FF2B5EF4-FFF2-40B4-BE49-F238E27FC236}">
                <a16:creationId xmlns:a16="http://schemas.microsoft.com/office/drawing/2014/main" id="{27C52501-E728-45F3-9EAD-981EBCF904B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31617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4" name="Straight Connector 200"/>
          <p:cNvCxnSpPr>
            <a:cxnSpLocks/>
          </p:cNvCxnSpPr>
          <p:nvPr/>
        </p:nvCxnSpPr>
        <p:spPr bwMode="auto">
          <a:xfrm>
            <a:off x="12058537" y="1059939"/>
            <a:ext cx="6883" cy="5708536"/>
          </a:xfrm>
          <a:prstGeom prst="line">
            <a:avLst/>
          </a:prstGeom>
          <a:ln>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 name="Straight Connector 170"/>
          <p:cNvCxnSpPr>
            <a:cxnSpLocks/>
          </p:cNvCxnSpPr>
          <p:nvPr/>
        </p:nvCxnSpPr>
        <p:spPr bwMode="auto">
          <a:xfrm>
            <a:off x="58195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176"/>
          <p:cNvCxnSpPr>
            <a:cxnSpLocks/>
          </p:cNvCxnSpPr>
          <p:nvPr/>
        </p:nvCxnSpPr>
        <p:spPr bwMode="auto">
          <a:xfrm>
            <a:off x="97819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177"/>
          <p:cNvCxnSpPr>
            <a:cxnSpLocks/>
          </p:cNvCxnSpPr>
          <p:nvPr/>
        </p:nvCxnSpPr>
        <p:spPr bwMode="auto">
          <a:xfrm>
            <a:off x="1058458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178"/>
          <p:cNvCxnSpPr>
            <a:cxnSpLocks/>
          </p:cNvCxnSpPr>
          <p:nvPr/>
        </p:nvCxnSpPr>
        <p:spPr bwMode="auto">
          <a:xfrm>
            <a:off x="1134658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174"/>
          <p:cNvCxnSpPr>
            <a:cxnSpLocks/>
          </p:cNvCxnSpPr>
          <p:nvPr/>
        </p:nvCxnSpPr>
        <p:spPr bwMode="auto">
          <a:xfrm>
            <a:off x="899962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173"/>
          <p:cNvCxnSpPr>
            <a:cxnSpLocks/>
          </p:cNvCxnSpPr>
          <p:nvPr/>
        </p:nvCxnSpPr>
        <p:spPr bwMode="auto">
          <a:xfrm>
            <a:off x="8207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171"/>
          <p:cNvCxnSpPr>
            <a:cxnSpLocks/>
          </p:cNvCxnSpPr>
          <p:nvPr/>
        </p:nvCxnSpPr>
        <p:spPr bwMode="auto">
          <a:xfrm>
            <a:off x="66323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Straight Connector 172"/>
          <p:cNvCxnSpPr>
            <a:cxnSpLocks/>
          </p:cNvCxnSpPr>
          <p:nvPr/>
        </p:nvCxnSpPr>
        <p:spPr bwMode="auto">
          <a:xfrm>
            <a:off x="5011601" y="80090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Straight Connector 169"/>
          <p:cNvCxnSpPr>
            <a:cxnSpLocks/>
          </p:cNvCxnSpPr>
          <p:nvPr/>
        </p:nvCxnSpPr>
        <p:spPr bwMode="auto">
          <a:xfrm>
            <a:off x="5029602"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68"/>
          <p:cNvCxnSpPr>
            <a:cxnSpLocks/>
          </p:cNvCxnSpPr>
          <p:nvPr/>
        </p:nvCxnSpPr>
        <p:spPr bwMode="auto">
          <a:xfrm>
            <a:off x="4204103" y="92255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25"/>
          <p:cNvCxnSpPr>
            <a:cxnSpLocks/>
          </p:cNvCxnSpPr>
          <p:nvPr/>
        </p:nvCxnSpPr>
        <p:spPr bwMode="auto">
          <a:xfrm>
            <a:off x="3381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24"/>
          <p:cNvCxnSpPr>
            <a:cxnSpLocks/>
          </p:cNvCxnSpPr>
          <p:nvPr/>
        </p:nvCxnSpPr>
        <p:spPr bwMode="auto">
          <a:xfrm>
            <a:off x="2548495" y="93383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6"/>
          <p:cNvCxnSpPr>
            <a:cxnSpLocks/>
          </p:cNvCxnSpPr>
          <p:nvPr/>
        </p:nvCxnSpPr>
        <p:spPr bwMode="auto">
          <a:xfrm>
            <a:off x="1715375"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73"/>
          <p:cNvSpPr/>
          <p:nvPr/>
        </p:nvSpPr>
        <p:spPr bwMode="auto">
          <a:xfrm>
            <a:off x="826330" y="749129"/>
            <a:ext cx="10908470" cy="166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grpSp>
        <p:nvGrpSpPr>
          <p:cNvPr id="29" name="Group 110"/>
          <p:cNvGrpSpPr/>
          <p:nvPr/>
        </p:nvGrpSpPr>
        <p:grpSpPr bwMode="auto">
          <a:xfrm>
            <a:off x="899478" y="688886"/>
            <a:ext cx="1910890" cy="414475"/>
            <a:chOff x="881" y="739909"/>
            <a:chExt cx="1546157" cy="437693"/>
          </a:xfrm>
        </p:grpSpPr>
        <p:sp>
          <p:nvSpPr>
            <p:cNvPr id="30" name="Isosceles Triangle 111"/>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1" name="Isosceles Triangle 112"/>
            <p:cNvSpPr/>
            <p:nvPr/>
          </p:nvSpPr>
          <p:spPr bwMode="auto">
            <a:xfrm>
              <a:off x="1259972" y="743228"/>
              <a:ext cx="287066" cy="114538"/>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2" name="Parallelogram 113"/>
            <p:cNvSpPr/>
            <p:nvPr/>
          </p:nvSpPr>
          <p:spPr bwMode="auto">
            <a:xfrm>
              <a:off x="144414" y="739909"/>
              <a:ext cx="1262381" cy="43769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1999-2008</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45" name="Group 130"/>
          <p:cNvGrpSpPr/>
          <p:nvPr/>
        </p:nvGrpSpPr>
        <p:grpSpPr bwMode="auto">
          <a:xfrm>
            <a:off x="3112821" y="628645"/>
            <a:ext cx="1846486" cy="460418"/>
            <a:chOff x="-2894663" y="719025"/>
            <a:chExt cx="1549446" cy="349563"/>
          </a:xfrm>
        </p:grpSpPr>
        <p:sp>
          <p:nvSpPr>
            <p:cNvPr id="46" name="Isosceles Triangle 131"/>
            <p:cNvSpPr/>
            <p:nvPr/>
          </p:nvSpPr>
          <p:spPr bwMode="auto">
            <a:xfrm flipV="1">
              <a:off x="-2894663" y="977111"/>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7" name="Isosceles Triangle 132"/>
            <p:cNvSpPr/>
            <p:nvPr/>
          </p:nvSpPr>
          <p:spPr bwMode="auto">
            <a:xfrm>
              <a:off x="-1632284" y="719025"/>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8" name="Parallelogram 133"/>
            <p:cNvSpPr/>
            <p:nvPr/>
          </p:nvSpPr>
          <p:spPr bwMode="auto">
            <a:xfrm>
              <a:off x="-2751131" y="719025"/>
              <a:ext cx="1262380"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2009-2015</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53" name="Group 138"/>
          <p:cNvGrpSpPr/>
          <p:nvPr/>
        </p:nvGrpSpPr>
        <p:grpSpPr bwMode="auto">
          <a:xfrm>
            <a:off x="5389468" y="630263"/>
            <a:ext cx="1866465" cy="429675"/>
            <a:chOff x="881" y="828040"/>
            <a:chExt cx="1549447" cy="375269"/>
          </a:xfrm>
        </p:grpSpPr>
        <p:sp>
          <p:nvSpPr>
            <p:cNvPr id="54" name="Isosceles Triangle 139"/>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5" name="Isosceles Triangle 140"/>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6" name="Parallelogram 141"/>
            <p:cNvSpPr/>
            <p:nvPr/>
          </p:nvSpPr>
          <p:spPr bwMode="auto">
            <a:xfrm>
              <a:off x="144414" y="828040"/>
              <a:ext cx="1262381" cy="375269"/>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2016-2020</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61" name="Group 146"/>
          <p:cNvGrpSpPr/>
          <p:nvPr/>
        </p:nvGrpSpPr>
        <p:grpSpPr bwMode="auto">
          <a:xfrm>
            <a:off x="8945430" y="628645"/>
            <a:ext cx="2100163" cy="460415"/>
            <a:chOff x="881" y="828040"/>
            <a:chExt cx="1549447" cy="349563"/>
          </a:xfrm>
        </p:grpSpPr>
        <p:sp>
          <p:nvSpPr>
            <p:cNvPr id="62" name="Isosceles Triangle 147"/>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3" name="Isosceles Triangle 148"/>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4" name="Parallelogram 149"/>
            <p:cNvSpPr/>
            <p:nvPr/>
          </p:nvSpPr>
          <p:spPr bwMode="auto">
            <a:xfrm>
              <a:off x="144414" y="828040"/>
              <a:ext cx="1262381"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2021-2023</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sp>
        <p:nvSpPr>
          <p:cNvPr id="121" name="Freeform 39">
            <a:extLst>
              <a:ext uri="{FF2B5EF4-FFF2-40B4-BE49-F238E27FC236}">
                <a16:creationId xmlns:a16="http://schemas.microsoft.com/office/drawing/2014/main" id="{1EF07A78-7D50-93C3-825A-DE72D99D4BF1}"/>
              </a:ext>
            </a:extLst>
          </p:cNvPr>
          <p:cNvSpPr/>
          <p:nvPr/>
        </p:nvSpPr>
        <p:spPr>
          <a:xfrm>
            <a:off x="65198" y="3703858"/>
            <a:ext cx="1011672" cy="11845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MAINTENANCE</a:t>
            </a:r>
          </a:p>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(O&amp;M)</a:t>
            </a:r>
          </a:p>
        </p:txBody>
      </p:sp>
      <p:cxnSp>
        <p:nvCxnSpPr>
          <p:cNvPr id="123" name="Straight Connector 6">
            <a:extLst>
              <a:ext uri="{FF2B5EF4-FFF2-40B4-BE49-F238E27FC236}">
                <a16:creationId xmlns:a16="http://schemas.microsoft.com/office/drawing/2014/main" id="{18C6B2CB-2C14-5934-E200-3DEE818CBA79}"/>
              </a:ext>
            </a:extLst>
          </p:cNvPr>
          <p:cNvCxnSpPr>
            <a:cxnSpLocks/>
          </p:cNvCxnSpPr>
          <p:nvPr/>
        </p:nvCxnSpPr>
        <p:spPr bwMode="auto">
          <a:xfrm>
            <a:off x="914400"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5" name="Freeform 39">
            <a:extLst>
              <a:ext uri="{FF2B5EF4-FFF2-40B4-BE49-F238E27FC236}">
                <a16:creationId xmlns:a16="http://schemas.microsoft.com/office/drawing/2014/main" id="{94B0225F-A83B-6B15-CE3C-435852BDE735}"/>
              </a:ext>
            </a:extLst>
          </p:cNvPr>
          <p:cNvSpPr/>
          <p:nvPr/>
        </p:nvSpPr>
        <p:spPr bwMode="auto">
          <a:xfrm>
            <a:off x="129770" y="1309442"/>
            <a:ext cx="769707" cy="12196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PELAKSANAAN</a:t>
            </a:r>
          </a:p>
        </p:txBody>
      </p:sp>
      <p:cxnSp>
        <p:nvCxnSpPr>
          <p:cNvPr id="3" name="Straight Connector 2">
            <a:extLst>
              <a:ext uri="{FF2B5EF4-FFF2-40B4-BE49-F238E27FC236}">
                <a16:creationId xmlns:a16="http://schemas.microsoft.com/office/drawing/2014/main" id="{9A839D59-90F3-66AE-69A8-F1BD25791FA6}"/>
              </a:ext>
            </a:extLst>
          </p:cNvPr>
          <p:cNvCxnSpPr>
            <a:cxnSpLocks/>
          </p:cNvCxnSpPr>
          <p:nvPr/>
        </p:nvCxnSpPr>
        <p:spPr>
          <a:xfrm>
            <a:off x="119408" y="3531156"/>
            <a:ext cx="1216010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3D7C136-26ED-6D70-0E74-C389589726FF}"/>
              </a:ext>
            </a:extLst>
          </p:cNvPr>
          <p:cNvCxnSpPr>
            <a:cxnSpLocks/>
          </p:cNvCxnSpPr>
          <p:nvPr/>
        </p:nvCxnSpPr>
        <p:spPr bwMode="auto">
          <a:xfrm>
            <a:off x="5513" y="6334283"/>
            <a:ext cx="12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4" name="Rectangle: Rounded Corners 93">
            <a:extLst>
              <a:ext uri="{FF2B5EF4-FFF2-40B4-BE49-F238E27FC236}">
                <a16:creationId xmlns:a16="http://schemas.microsoft.com/office/drawing/2014/main" id="{12C708AE-53C7-49D2-9D52-0C1999F01172}"/>
              </a:ext>
            </a:extLst>
          </p:cNvPr>
          <p:cNvSpPr/>
          <p:nvPr/>
        </p:nvSpPr>
        <p:spPr>
          <a:xfrm>
            <a:off x="905545" y="3636518"/>
            <a:ext cx="1194188" cy="6879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endParaRPr kumimoji="0" lang="ms-MY" sz="8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90" name="Google Shape;289;p11"/>
          <p:cNvSpPr/>
          <p:nvPr/>
        </p:nvSpPr>
        <p:spPr>
          <a:xfrm>
            <a:off x="959682" y="4395419"/>
            <a:ext cx="1117988" cy="75115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1" name="Google Shape;289;p11"/>
          <p:cNvSpPr/>
          <p:nvPr/>
        </p:nvSpPr>
        <p:spPr>
          <a:xfrm>
            <a:off x="942673" y="5201965"/>
            <a:ext cx="1306762" cy="8420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2" name="Google Shape;289;p11"/>
          <p:cNvSpPr/>
          <p:nvPr/>
        </p:nvSpPr>
        <p:spPr>
          <a:xfrm>
            <a:off x="2176015" y="3630530"/>
            <a:ext cx="1533196" cy="69394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101" name="Google Shape;289;p11"/>
          <p:cNvSpPr/>
          <p:nvPr/>
        </p:nvSpPr>
        <p:spPr>
          <a:xfrm>
            <a:off x="2281976" y="4385528"/>
            <a:ext cx="1575163" cy="1005682"/>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p:txBody>
      </p:sp>
      <p:sp>
        <p:nvSpPr>
          <p:cNvPr id="102" name="Google Shape;272;p11"/>
          <p:cNvSpPr/>
          <p:nvPr/>
        </p:nvSpPr>
        <p:spPr>
          <a:xfrm>
            <a:off x="1943133" y="1112163"/>
            <a:ext cx="1147000" cy="13847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naik taraf server XXXX ke XXXXXX,</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2005</a:t>
            </a:r>
          </a:p>
        </p:txBody>
      </p:sp>
      <p:sp>
        <p:nvSpPr>
          <p:cNvPr id="103" name="Google Shape;286;p11"/>
          <p:cNvSpPr/>
          <p:nvPr/>
        </p:nvSpPr>
        <p:spPr>
          <a:xfrm>
            <a:off x="950948" y="2344010"/>
            <a:ext cx="962520" cy="87085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  pada tahun 2002</a:t>
            </a:r>
          </a:p>
        </p:txBody>
      </p:sp>
      <p:sp>
        <p:nvSpPr>
          <p:cNvPr id="105" name="Google Shape;272;p11"/>
          <p:cNvSpPr/>
          <p:nvPr/>
        </p:nvSpPr>
        <p:spPr>
          <a:xfrm>
            <a:off x="1943132" y="2565735"/>
            <a:ext cx="1131417" cy="7236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 perbekalan</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 PC Desktop</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&amp; XXXX Notebook</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2008</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(RMXXXXXXX</a:t>
            </a:r>
            <a:r>
              <a:rPr kumimoji="0" lang="en-US" sz="800" b="0" i="0" u="none" strike="noStrike" kern="1200" cap="none" spc="0" normalizeH="0" baseline="0" noProof="0" dirty="0">
                <a:ln>
                  <a:noFill/>
                </a:ln>
                <a:solidFill>
                  <a:srgbClr val="000000"/>
                </a:solidFill>
                <a:effectLst/>
                <a:uLnTx/>
                <a:uFillTx/>
                <a:latin typeface="Arial" pitchFamily="34" charset="0"/>
                <a:cs typeface="Arial" pitchFamily="34" charset="0"/>
                <a:sym typeface="Arial"/>
              </a:rPr>
              <a:t>)</a:t>
            </a: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106" name="Google Shape;286;p11"/>
          <p:cNvSpPr/>
          <p:nvPr/>
        </p:nvSpPr>
        <p:spPr bwMode="auto">
          <a:xfrm>
            <a:off x="942672" y="1162415"/>
            <a:ext cx="970796" cy="10994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 mula operasi dengan sistem</a:t>
            </a:r>
            <a:endPar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 tahun1999</a:t>
            </a:r>
          </a:p>
        </p:txBody>
      </p:sp>
      <p:sp>
        <p:nvSpPr>
          <p:cNvPr id="108" name="Google Shape;289;p11"/>
          <p:cNvSpPr/>
          <p:nvPr/>
        </p:nvSpPr>
        <p:spPr>
          <a:xfrm>
            <a:off x="2865050" y="5484332"/>
            <a:ext cx="1356275" cy="80761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en-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2" name="Google Shape;286;p11"/>
          <p:cNvSpPr/>
          <p:nvPr/>
        </p:nvSpPr>
        <p:spPr>
          <a:xfrm>
            <a:off x="3142277" y="1162415"/>
            <a:ext cx="1505923" cy="71162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pada tahun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(RMXXXXXXX)</a:t>
            </a:r>
          </a:p>
        </p:txBody>
      </p:sp>
      <p:sp>
        <p:nvSpPr>
          <p:cNvPr id="113" name="Google Shape;272;p11"/>
          <p:cNvSpPr/>
          <p:nvPr/>
        </p:nvSpPr>
        <p:spPr>
          <a:xfrm>
            <a:off x="3142277" y="2657439"/>
            <a:ext cx="1505923" cy="83138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Penambahan Storan pada</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xxxxxx </a:t>
            </a: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(Tambahan  xx unit)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(xTB disk) pada tahun  2012</a:t>
            </a:r>
          </a:p>
        </p:txBody>
      </p:sp>
      <p:sp>
        <p:nvSpPr>
          <p:cNvPr id="114" name="Google Shape;286;p11"/>
          <p:cNvSpPr/>
          <p:nvPr/>
        </p:nvSpPr>
        <p:spPr>
          <a:xfrm>
            <a:off x="3142278" y="1896582"/>
            <a:ext cx="1505922" cy="7304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 ICT &amp; rangkaian pada tahun 2010</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 </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269;p11"/>
          <p:cNvSpPr/>
          <p:nvPr/>
        </p:nvSpPr>
        <p:spPr>
          <a:xfrm>
            <a:off x="4895041" y="1103250"/>
            <a:ext cx="3240108" cy="833839"/>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PROJEK </a:t>
            </a:r>
            <a:r>
              <a:rPr lang="ms-MY" sz="800" b="1" i="1" kern="0" dirty="0">
                <a:solidFill>
                  <a:srgbClr val="000000"/>
                </a:solidFill>
                <a:latin typeface="Arial"/>
                <a:cs typeface="Arial"/>
                <a:sym typeface="Arial"/>
              </a:rPr>
              <a:t>XXXXXXXXXXXXXXXXXXXX</a:t>
            </a:r>
            <a:endParaRPr kumimoji="0" lang="ms-MY" sz="800" b="1" i="1"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Projek:  </a:t>
            </a: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a) Fasa Pembangunan Aplikasi :  RM</a:t>
            </a:r>
            <a:r>
              <a:rPr lang="ms-MY" sz="800" kern="0" dirty="0">
                <a:solidFill>
                  <a:srgbClr val="000000"/>
                </a:solidFill>
                <a:cs typeface="Arial"/>
                <a:sym typeface="Arial"/>
              </a:rPr>
              <a:t>XXXXXXX </a:t>
            </a:r>
            <a:r>
              <a:rPr kumimoji="0" lang="ms-MY" sz="800" b="0" i="0" u="none" strike="noStrike" kern="0" cap="none" spc="0" normalizeH="0" baseline="0" noProof="0" dirty="0">
                <a:ln>
                  <a:noFill/>
                </a:ln>
                <a:solidFill>
                  <a:srgbClr val="000000"/>
                </a:solidFill>
                <a:effectLst/>
                <a:uLnTx/>
                <a:uFillTx/>
                <a:latin typeface="Arial"/>
                <a:cs typeface="Arial"/>
                <a:sym typeface="Arial"/>
              </a:rPr>
              <a:t>(2 tahun)</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b) Fasa Operasi dan Maintenance :  RM</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(3 tahun) Belanja  Mengurus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1 Februari 2016 - 31/1/2018</a:t>
            </a:r>
          </a:p>
        </p:txBody>
      </p:sp>
      <p:sp>
        <p:nvSpPr>
          <p:cNvPr id="116" name="Google Shape;289;p11"/>
          <p:cNvSpPr/>
          <p:nvPr/>
        </p:nvSpPr>
        <p:spPr>
          <a:xfrm>
            <a:off x="4278804" y="3688117"/>
            <a:ext cx="1806760" cy="255383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8" name="Google Shape;286;p11"/>
          <p:cNvSpPr/>
          <p:nvPr/>
        </p:nvSpPr>
        <p:spPr>
          <a:xfrm>
            <a:off x="4895041" y="1977370"/>
            <a:ext cx="3235802" cy="372114"/>
          </a:xfrm>
          <a:prstGeom prst="roundRect">
            <a:avLst>
              <a:gd name="adj" fmla="val 0"/>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naik taraf kedua  XXXXXXX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a:t>
            </a:r>
            <a:r>
              <a:rPr lang="ms-MY" sz="800" kern="0" dirty="0">
                <a:solidFill>
                  <a:srgbClr val="000000"/>
                </a:solidFill>
                <a:cs typeface="Arial"/>
                <a:sym typeface="Arial"/>
              </a:rPr>
              <a:t>XXXXXXX</a:t>
            </a:r>
            <a:r>
              <a:rPr kumimoji="0" lang="ms-MY" sz="800" b="0" i="0" u="none" strike="noStrike" kern="0" cap="none" spc="0" normalizeH="0" baseline="0" noProof="0" dirty="0">
                <a:ln>
                  <a:noFill/>
                </a:ln>
                <a:solidFill>
                  <a:srgbClr val="000000"/>
                </a:solidFill>
                <a:effectLst/>
                <a:uLnTx/>
                <a:uFillTx/>
                <a:latin typeface="Arial"/>
                <a:cs typeface="Arial"/>
                <a:sym typeface="Arial"/>
              </a:rPr>
              <a:t> pada tahun 2016</a:t>
            </a:r>
          </a:p>
        </p:txBody>
      </p:sp>
      <p:sp>
        <p:nvSpPr>
          <p:cNvPr id="119" name="Google Shape;289;p11"/>
          <p:cNvSpPr/>
          <p:nvPr/>
        </p:nvSpPr>
        <p:spPr>
          <a:xfrm>
            <a:off x="6255159" y="3678000"/>
            <a:ext cx="1414131" cy="125337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NAMA SYARIKAT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:RMXXXXX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DD/MM/YYYY </a:t>
            </a:r>
            <a:r>
              <a:rPr lang="ms-MY" sz="800" kern="0" dirty="0">
                <a:solidFill>
                  <a:srgbClr val="000000"/>
                </a:solidFill>
                <a:cs typeface="Arial"/>
                <a:sym typeface="Arial"/>
              </a:rPr>
              <a:t>- DD/MM/YYYY </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324;p12"/>
          <p:cNvSpPr/>
          <p:nvPr/>
        </p:nvSpPr>
        <p:spPr>
          <a:xfrm>
            <a:off x="8286020" y="3725782"/>
            <a:ext cx="2107651" cy="189719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4;p12"/>
          <p:cNvSpPr/>
          <p:nvPr/>
        </p:nvSpPr>
        <p:spPr>
          <a:xfrm>
            <a:off x="10474360" y="3775492"/>
            <a:ext cx="1336640" cy="115302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dirty="0">
                <a:ln>
                  <a:noFill/>
                </a:ln>
                <a:solidFill>
                  <a:srgbClr val="000000"/>
                </a:solidFill>
                <a:effectLst/>
                <a:uLnTx/>
                <a:uFillTx/>
                <a:latin typeface="Arial"/>
                <a:cs typeface="Arial"/>
                <a:sym typeface="Arial"/>
              </a:rPr>
              <a:t>Arnn Sdn Bhd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RM22,000,000.00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01/4/2023 - 31/3/2026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(3 TAHUN)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286;p11"/>
          <p:cNvSpPr/>
          <p:nvPr/>
        </p:nvSpPr>
        <p:spPr>
          <a:xfrm>
            <a:off x="4895042" y="2426826"/>
            <a:ext cx="3235802" cy="1067321"/>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a:t>
            </a:r>
          </a:p>
          <a:p>
            <a:pPr lvl="0">
              <a:buClr>
                <a:srgbClr val="000000"/>
              </a:buClr>
              <a:defRPr/>
            </a:pP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Meja: XXX unit, Komputer High End : XX unit,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Riba: XX unit, Print Laser: XX unit, pada tahun 2019/2020</a:t>
            </a:r>
          </a:p>
        </p:txBody>
      </p:sp>
      <p:sp>
        <p:nvSpPr>
          <p:cNvPr id="125" name="Google Shape;286;p11"/>
          <p:cNvSpPr/>
          <p:nvPr/>
        </p:nvSpPr>
        <p:spPr>
          <a:xfrm>
            <a:off x="8359630" y="1162536"/>
            <a:ext cx="2034041" cy="29381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XXXXmengalami masalah kelembapan capaian pada XXXX</a:t>
            </a:r>
          </a:p>
        </p:txBody>
      </p:sp>
      <p:sp>
        <p:nvSpPr>
          <p:cNvPr id="127" name="Google Shape;286;p11"/>
          <p:cNvSpPr/>
          <p:nvPr/>
        </p:nvSpPr>
        <p:spPr>
          <a:xfrm>
            <a:off x="8359630" y="1815807"/>
            <a:ext cx="2034041" cy="562073"/>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Laporan Penutupan Projek Perkhidmatan </a:t>
            </a:r>
            <a:r>
              <a:rPr kumimoji="0" lang="ms-MY" sz="800" b="0" i="1" u="none" strike="noStrike" kern="0" cap="none" spc="0" normalizeH="0" baseline="0" dirty="0">
                <a:ln>
                  <a:noFill/>
                </a:ln>
                <a:solidFill>
                  <a:srgbClr val="000000"/>
                </a:solidFill>
                <a:effectLst/>
                <a:uLnTx/>
                <a:uFillTx/>
                <a:latin typeface="Arial"/>
                <a:cs typeface="Arial"/>
                <a:sym typeface="Arial"/>
              </a:rPr>
              <a:t>XXXXX </a:t>
            </a:r>
            <a:r>
              <a:rPr kumimoji="0" lang="ms-MY" sz="800" b="0" i="0" u="none" strike="noStrike" kern="0" cap="none" spc="0" normalizeH="0" baseline="0" dirty="0">
                <a:ln>
                  <a:noFill/>
                </a:ln>
                <a:solidFill>
                  <a:srgbClr val="000000"/>
                </a:solidFill>
                <a:effectLst/>
                <a:uLnTx/>
                <a:uFillTx/>
                <a:latin typeface="Arial"/>
                <a:cs typeface="Arial"/>
                <a:sym typeface="Arial"/>
              </a:rPr>
              <a:t>pada XXXXX </a:t>
            </a:r>
          </a:p>
        </p:txBody>
      </p:sp>
      <p:sp>
        <p:nvSpPr>
          <p:cNvPr id="18" name="Rectangle 17"/>
          <p:cNvSpPr/>
          <p:nvPr/>
        </p:nvSpPr>
        <p:spPr>
          <a:xfrm>
            <a:off x="8792331" y="1435116"/>
            <a:ext cx="93647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6</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73" name="Rectangle 72"/>
          <p:cNvSpPr/>
          <p:nvPr/>
        </p:nvSpPr>
        <p:spPr>
          <a:xfrm>
            <a:off x="8792331" y="2344010"/>
            <a:ext cx="90281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7</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129" name="Rectangle: Rounded Corners 117">
            <a:extLst>
              <a:ext uri="{FF2B5EF4-FFF2-40B4-BE49-F238E27FC236}">
                <a16:creationId xmlns:a16="http://schemas.microsoft.com/office/drawing/2014/main" id="{11379366-5F14-00AD-5695-C59D679CF8FD}"/>
              </a:ext>
            </a:extLst>
          </p:cNvPr>
          <p:cNvSpPr/>
          <p:nvPr/>
        </p:nvSpPr>
        <p:spPr bwMode="auto">
          <a:xfrm>
            <a:off x="10474360" y="1157826"/>
            <a:ext cx="1582687" cy="2192391"/>
          </a:xfrm>
          <a:prstGeom prst="round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PELAKSANAAN XXXX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Dis 2023 </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Nov 2025</a:t>
            </a:r>
          </a:p>
          <a:p>
            <a:pPr lvl="0" algn="ctr">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tahun)</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RM</a:t>
            </a:r>
            <a:r>
              <a:rPr lang="en-MY" sz="900" kern="0" dirty="0">
                <a:solidFill>
                  <a:srgbClr val="000000"/>
                </a:solidFill>
                <a:cs typeface="Arial"/>
                <a:sym typeface="Arial"/>
              </a:rPr>
              <a:t>XXXXXXX</a:t>
            </a:r>
            <a:endPar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306043BA-4A2E-49C9-B594-5A88FC77277B}"/>
              </a:ext>
            </a:extLst>
          </p:cNvPr>
          <p:cNvSpPr txBox="1"/>
          <p:nvPr/>
        </p:nvSpPr>
        <p:spPr>
          <a:xfrm>
            <a:off x="914400" y="6374126"/>
            <a:ext cx="10488086" cy="338554"/>
          </a:xfrm>
          <a:prstGeom prst="rect">
            <a:avLst/>
          </a:prstGeom>
          <a:noFill/>
          <a:ln>
            <a:solidFill>
              <a:schemeClr val="bg2">
                <a:lumMod val="90000"/>
              </a:schemeClr>
            </a:solidFill>
          </a:ln>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w="0"/>
                <a:solidFill>
                  <a:srgbClr val="000000"/>
                </a:solidFill>
                <a:effectLst/>
                <a:uLnTx/>
                <a:uFillTx/>
                <a:latin typeface="Arial" panose="020B0604020202020204" pitchFamily="34" charset="0"/>
                <a:cs typeface="Arial"/>
                <a:sym typeface="Arial"/>
              </a:rPr>
              <a:t>AKRONIM:</a:t>
            </a:r>
          </a:p>
          <a:p>
            <a:pPr marL="628650" lvl="0" indent="-628650">
              <a:buClr>
                <a:srgbClr val="000000"/>
              </a:buClr>
              <a:tabLst>
                <a:tab pos="534988" algn="l"/>
                <a:tab pos="628650" algn="l"/>
              </a:tabLst>
              <a:defRPr/>
            </a:pPr>
            <a:r>
              <a:rPr lang="en-MY" sz="800" kern="0" dirty="0">
                <a:solidFill>
                  <a:srgbClr val="000000"/>
                </a:solidFill>
                <a:cs typeface="Arial"/>
                <a:sym typeface="Arial"/>
              </a:rPr>
              <a:t>XXX  	XXXXXXX	</a:t>
            </a:r>
            <a:endParaRPr kumimoji="0" lang="ms-MY" sz="800" b="0" i="1" u="none" strike="noStrike" kern="0" cap="none" spc="0" normalizeH="0" baseline="0" noProof="0" dirty="0">
              <a:ln w="0"/>
              <a:solidFill>
                <a:srgbClr val="000000"/>
              </a:solidFill>
              <a:effectLst/>
              <a:uLnTx/>
              <a:uFillTx/>
              <a:latin typeface="Arial" panose="020B0604020202020204" pitchFamily="34" charset="0"/>
              <a:cs typeface="Arial"/>
              <a:sym typeface="Arial"/>
            </a:endParaRPr>
          </a:p>
        </p:txBody>
      </p:sp>
      <p:sp>
        <p:nvSpPr>
          <p:cNvPr id="66" name="TextBox 65">
            <a:extLst>
              <a:ext uri="{FF2B5EF4-FFF2-40B4-BE49-F238E27FC236}">
                <a16:creationId xmlns:a16="http://schemas.microsoft.com/office/drawing/2014/main" id="{8BF1EEEB-5F73-4CDF-A05C-3024CA98C6D4}"/>
              </a:ext>
            </a:extLst>
          </p:cNvPr>
          <p:cNvSpPr txBox="1"/>
          <p:nvPr/>
        </p:nvSpPr>
        <p:spPr>
          <a:xfrm>
            <a:off x="7769068" y="1250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9" name="Text Placeholder 10">
            <a:extLst>
              <a:ext uri="{FF2B5EF4-FFF2-40B4-BE49-F238E27FC236}">
                <a16:creationId xmlns:a16="http://schemas.microsoft.com/office/drawing/2014/main" id="{E82348CD-1796-4BBB-BF24-03F03AE91234}"/>
              </a:ext>
            </a:extLst>
          </p:cNvPr>
          <p:cNvSpPr txBox="1">
            <a:spLocks/>
          </p:cNvSpPr>
          <p:nvPr/>
        </p:nvSpPr>
        <p:spPr>
          <a:xfrm>
            <a:off x="-59483" y="208805"/>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67" name="Slide Number Placeholder 2">
            <a:extLst>
              <a:ext uri="{FF2B5EF4-FFF2-40B4-BE49-F238E27FC236}">
                <a16:creationId xmlns:a16="http://schemas.microsoft.com/office/drawing/2014/main" id="{7F41DE50-69DA-4AC2-9BC6-6A6E537AEB8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1pPr>
            <a:lvl2pPr marL="0" marR="0" lvl="1"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2pPr>
            <a:lvl3pPr marL="0" marR="0" lvl="2"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3pPr>
            <a:lvl4pPr marL="0" marR="0" lvl="3"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4pPr>
            <a:lvl5pPr marL="0" marR="0" lvl="4"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5pPr>
            <a:lvl6pPr marL="0" marR="0" lvl="5"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6pPr>
            <a:lvl7pPr marL="0" marR="0" lvl="6"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7pPr>
            <a:lvl8pPr marL="0" marR="0" lvl="7"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8pPr>
            <a:lvl9pPr marL="0" marR="0" lvl="8"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31</a:t>
            </a:fld>
            <a:endParaRPr lang="ms-MY">
              <a:solidFill>
                <a:prstClr val="black">
                  <a:tint val="75000"/>
                </a:prstClr>
              </a:solidFill>
              <a:latin typeface="Calibri" panose="020F0502020204030204"/>
              <a:ea typeface="Calibri"/>
              <a:cs typeface="Calibri"/>
              <a:sym typeface="Calibri"/>
            </a:endParaRPr>
          </a:p>
        </p:txBody>
      </p:sp>
      <p:sp>
        <p:nvSpPr>
          <p:cNvPr id="70" name="TextBox 69">
            <a:extLst>
              <a:ext uri="{FF2B5EF4-FFF2-40B4-BE49-F238E27FC236}">
                <a16:creationId xmlns:a16="http://schemas.microsoft.com/office/drawing/2014/main" id="{8DD4ED34-FF8C-4AE3-AE2E-9003821240A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69900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p36">
            <a:extLst>
              <a:ext uri="{FF2B5EF4-FFF2-40B4-BE49-F238E27FC236}">
                <a16:creationId xmlns:a16="http://schemas.microsoft.com/office/drawing/2014/main" id="{D321A73A-F154-4497-83C8-E05E6C88900F}"/>
              </a:ext>
            </a:extLst>
          </p:cNvPr>
          <p:cNvSpPr/>
          <p:nvPr/>
        </p:nvSpPr>
        <p:spPr>
          <a:xfrm>
            <a:off x="0" y="3247131"/>
            <a:ext cx="12191999" cy="867669"/>
          </a:xfrm>
          <a:prstGeom prst="chevron">
            <a:avLst>
              <a:gd name="adj" fmla="val 50000"/>
            </a:avLst>
          </a:prstGeom>
          <a:solidFill>
            <a:srgbClr val="8CB3E3"/>
          </a:solidFill>
          <a:ln w="25400" cap="flat" cmpd="sng">
            <a:solidFill>
              <a:srgbClr val="395E89"/>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419;p36">
            <a:extLst>
              <a:ext uri="{FF2B5EF4-FFF2-40B4-BE49-F238E27FC236}">
                <a16:creationId xmlns:a16="http://schemas.microsoft.com/office/drawing/2014/main" id="{CE847EFD-F94B-400D-B6C9-603873BF4E16}"/>
              </a:ext>
            </a:extLst>
          </p:cNvPr>
          <p:cNvSpPr txBox="1"/>
          <p:nvPr/>
        </p:nvSpPr>
        <p:spPr>
          <a:xfrm>
            <a:off x="2690329" y="4881679"/>
            <a:ext cx="2266791"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Cadangan perolehan sewa guna baharu</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420;p36">
            <a:extLst>
              <a:ext uri="{FF2B5EF4-FFF2-40B4-BE49-F238E27FC236}">
                <a16:creationId xmlns:a16="http://schemas.microsoft.com/office/drawing/2014/main" id="{104FE6E7-FAD9-4EFF-8E1F-2FF454D2DC02}"/>
              </a:ext>
            </a:extLst>
          </p:cNvPr>
          <p:cNvSpPr txBox="1"/>
          <p:nvPr/>
        </p:nvSpPr>
        <p:spPr>
          <a:xfrm>
            <a:off x="133863" y="4477384"/>
            <a:ext cx="70805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Petunjuk:</a:t>
            </a:r>
            <a:endParaRPr kumimoji="0" sz="9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421;p36">
            <a:extLst>
              <a:ext uri="{FF2B5EF4-FFF2-40B4-BE49-F238E27FC236}">
                <a16:creationId xmlns:a16="http://schemas.microsoft.com/office/drawing/2014/main" id="{C29FA5B2-D162-4AB0-9D35-8FFFA4939327}"/>
              </a:ext>
            </a:extLst>
          </p:cNvPr>
          <p:cNvSpPr txBox="1"/>
          <p:nvPr/>
        </p:nvSpPr>
        <p:spPr>
          <a:xfrm>
            <a:off x="569414" y="4671892"/>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telah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422;p36">
            <a:extLst>
              <a:ext uri="{FF2B5EF4-FFF2-40B4-BE49-F238E27FC236}">
                <a16:creationId xmlns:a16="http://schemas.microsoft.com/office/drawing/2014/main" id="{92AB5D82-1626-4849-A7A8-703FA7972928}"/>
              </a:ext>
            </a:extLst>
          </p:cNvPr>
          <p:cNvSpPr/>
          <p:nvPr/>
        </p:nvSpPr>
        <p:spPr>
          <a:xfrm>
            <a:off x="243585" y="4719587"/>
            <a:ext cx="181936" cy="141444"/>
          </a:xfrm>
          <a:prstGeom prst="rect">
            <a:avLst/>
          </a:prstGeom>
          <a:solidFill>
            <a:srgbClr val="9CC2E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23;p36">
            <a:extLst>
              <a:ext uri="{FF2B5EF4-FFF2-40B4-BE49-F238E27FC236}">
                <a16:creationId xmlns:a16="http://schemas.microsoft.com/office/drawing/2014/main" id="{FB70B085-017F-4730-9315-529145513FB6}"/>
              </a:ext>
            </a:extLst>
          </p:cNvPr>
          <p:cNvSpPr/>
          <p:nvPr/>
        </p:nvSpPr>
        <p:spPr>
          <a:xfrm>
            <a:off x="2528680" y="4921610"/>
            <a:ext cx="181936" cy="141444"/>
          </a:xfrm>
          <a:prstGeom prst="rect">
            <a:avLst/>
          </a:prstGeom>
          <a:solidFill>
            <a:srgbClr val="FFFF00"/>
          </a:solid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424;p36">
            <a:extLst>
              <a:ext uri="{FF2B5EF4-FFF2-40B4-BE49-F238E27FC236}">
                <a16:creationId xmlns:a16="http://schemas.microsoft.com/office/drawing/2014/main" id="{98BAB79E-D95D-496B-9D8C-1A83A276DA9E}"/>
              </a:ext>
            </a:extLst>
          </p:cNvPr>
          <p:cNvSpPr/>
          <p:nvPr/>
        </p:nvSpPr>
        <p:spPr>
          <a:xfrm>
            <a:off x="2528674" y="4735379"/>
            <a:ext cx="181936" cy="141444"/>
          </a:xfrm>
          <a:prstGeom prst="rect">
            <a:avLst/>
          </a:prstGeom>
          <a:solidFill>
            <a:srgbClr val="C4E0B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25;p36">
            <a:extLst>
              <a:ext uri="{FF2B5EF4-FFF2-40B4-BE49-F238E27FC236}">
                <a16:creationId xmlns:a16="http://schemas.microsoft.com/office/drawing/2014/main" id="{0E19F833-5658-47EC-B7ED-8F7C5B43239A}"/>
              </a:ext>
            </a:extLst>
          </p:cNvPr>
          <p:cNvSpPr txBox="1"/>
          <p:nvPr/>
        </p:nvSpPr>
        <p:spPr>
          <a:xfrm>
            <a:off x="2690331" y="4689925"/>
            <a:ext cx="176098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sedang berjalan</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426;p36">
            <a:extLst>
              <a:ext uri="{FF2B5EF4-FFF2-40B4-BE49-F238E27FC236}">
                <a16:creationId xmlns:a16="http://schemas.microsoft.com/office/drawing/2014/main" id="{E479B331-D6A6-4343-8321-FF4BE7E9714B}"/>
              </a:ext>
            </a:extLst>
          </p:cNvPr>
          <p:cNvSpPr txBox="1"/>
          <p:nvPr/>
        </p:nvSpPr>
        <p:spPr>
          <a:xfrm>
            <a:off x="133863" y="5440150"/>
            <a:ext cx="4434900"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Nota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MY"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Google Shape;427;p36">
            <a:extLst>
              <a:ext uri="{FF2B5EF4-FFF2-40B4-BE49-F238E27FC236}">
                <a16:creationId xmlns:a16="http://schemas.microsoft.com/office/drawing/2014/main" id="{C5365AA3-BCFD-4565-B25C-471F980D6C5F}"/>
              </a:ext>
            </a:extLst>
          </p:cNvPr>
          <p:cNvSpPr/>
          <p:nvPr/>
        </p:nvSpPr>
        <p:spPr>
          <a:xfrm>
            <a:off x="10640643" y="3428999"/>
            <a:ext cx="884372" cy="551953"/>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428;p36">
            <a:extLst>
              <a:ext uri="{FF2B5EF4-FFF2-40B4-BE49-F238E27FC236}">
                <a16:creationId xmlns:a16="http://schemas.microsoft.com/office/drawing/2014/main" id="{7980F2B1-C17C-47FD-AB15-B716B141F6E1}"/>
              </a:ext>
            </a:extLst>
          </p:cNvPr>
          <p:cNvSpPr/>
          <p:nvPr/>
        </p:nvSpPr>
        <p:spPr>
          <a:xfrm>
            <a:off x="9378381" y="4578200"/>
            <a:ext cx="2491035" cy="2279800"/>
          </a:xfrm>
          <a:prstGeom prst="roundRect">
            <a:avLst>
              <a:gd name="adj" fmla="val 10319"/>
            </a:avLst>
          </a:prstGeom>
          <a:solidFill>
            <a:srgbClr val="FFFF00"/>
          </a:solidFill>
          <a:ln w="38100"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Perkhidmatan Sewaan Perkakasan ICT Secara Sewa Guna Di Ibu Pejabat Dan XX Pejabat Cawangan Jabatan 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XXX PC / XXX NB </a:t>
            </a:r>
            <a:endParaRPr lang="ms-MY" sz="900" b="1"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XX CWGN</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Projek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 Sewaan             : Mei 2023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Anggaran 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429;p36">
            <a:extLst>
              <a:ext uri="{FF2B5EF4-FFF2-40B4-BE49-F238E27FC236}">
                <a16:creationId xmlns:a16="http://schemas.microsoft.com/office/drawing/2014/main" id="{92B9137F-9463-43F6-990C-A45EFED44A4D}"/>
              </a:ext>
            </a:extLst>
          </p:cNvPr>
          <p:cNvSpPr/>
          <p:nvPr/>
        </p:nvSpPr>
        <p:spPr>
          <a:xfrm rot="5400000">
            <a:off x="10693650" y="4172325"/>
            <a:ext cx="591300" cy="2205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430;p36">
            <a:extLst>
              <a:ext uri="{FF2B5EF4-FFF2-40B4-BE49-F238E27FC236}">
                <a16:creationId xmlns:a16="http://schemas.microsoft.com/office/drawing/2014/main" id="{A0AF4735-E299-4817-A3F3-1784FE832F45}"/>
              </a:ext>
            </a:extLst>
          </p:cNvPr>
          <p:cNvSpPr/>
          <p:nvPr/>
        </p:nvSpPr>
        <p:spPr>
          <a:xfrm>
            <a:off x="5443664" y="4586501"/>
            <a:ext cx="2485808" cy="1372578"/>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Pengurusan XXXXX</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20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2019 – Jul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431;p36">
            <a:extLst>
              <a:ext uri="{FF2B5EF4-FFF2-40B4-BE49-F238E27FC236}">
                <a16:creationId xmlns:a16="http://schemas.microsoft.com/office/drawing/2014/main" id="{80089F1E-2A43-4CBE-AE29-E0CEE51A3385}"/>
              </a:ext>
            </a:extLst>
          </p:cNvPr>
          <p:cNvSpPr/>
          <p:nvPr/>
        </p:nvSpPr>
        <p:spPr>
          <a:xfrm>
            <a:off x="7630973" y="729007"/>
            <a:ext cx="2491035" cy="2118363"/>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Kontrak Sewa Guna Komputer 2019</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394 PC / 489 NB </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Nov 2019 – 30 Okt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lang="ms-MY" sz="1400" kern="0" dirty="0">
              <a:solidFill>
                <a:srgbClr val="000000"/>
              </a:solidFill>
              <a:latin typeface="Arial"/>
              <a:cs typeface="Arial"/>
              <a:sym typeface="Arial"/>
            </a:endParaRPr>
          </a:p>
          <a:p>
            <a:pPr lvl="0">
              <a:buClr>
                <a:srgbClr val="000000"/>
              </a:buClr>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a:t>
            </a:r>
            <a:r>
              <a:rPr lang="ms-MY" sz="900" b="1" kern="0" dirty="0">
                <a:solidFill>
                  <a:srgbClr val="000000"/>
                </a:solidFill>
                <a:latin typeface="Arial"/>
                <a:ea typeface="Arial"/>
                <a:cs typeface="Arial"/>
                <a:sym typeface="Arial"/>
              </a:rPr>
              <a:t>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Lanjutan Kontrak 1 :</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2023</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432;p36">
            <a:extLst>
              <a:ext uri="{FF2B5EF4-FFF2-40B4-BE49-F238E27FC236}">
                <a16:creationId xmlns:a16="http://schemas.microsoft.com/office/drawing/2014/main" id="{84C669E6-3EED-42E8-9DC4-489A8473E5C0}"/>
              </a:ext>
            </a:extLst>
          </p:cNvPr>
          <p:cNvSpPr/>
          <p:nvPr/>
        </p:nvSpPr>
        <p:spPr>
          <a:xfrm>
            <a:off x="442833" y="1586044"/>
            <a:ext cx="2261770" cy="1257739"/>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Pembangunan Sistem XXX Fasa 1</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Kuantiti     : 120 PC/ 75 NB</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Tempoh    : Mei 2015 – Mei 2017</a:t>
            </a:r>
            <a:endParaRPr kumimoji="0" lang="ms-MY" sz="900" b="0" i="0" u="none" strike="noStrike" kern="0" cap="none" spc="0" normalizeH="0" baseline="0" dirty="0">
              <a:ln>
                <a:noFill/>
              </a:ln>
              <a:solidFill>
                <a:srgbClr val="FF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Kos           : RM</a:t>
            </a:r>
            <a:r>
              <a:rPr kumimoji="0" lang="ms-MY" sz="900" b="1" i="0" u="none" strike="noStrike" kern="0" cap="none" spc="0" normalizeH="0" baseline="0" dirty="0">
                <a:ln>
                  <a:noFill/>
                </a:ln>
                <a:solidFill>
                  <a:srgbClr val="FF0000"/>
                </a:solidFill>
                <a:effectLst/>
                <a:uLnTx/>
                <a:uFillTx/>
                <a:latin typeface="Arial"/>
                <a:ea typeface="Arial"/>
                <a:cs typeface="Arial"/>
                <a:sym typeface="Arial"/>
              </a:rPr>
              <a:t> </a:t>
            </a:r>
            <a:r>
              <a:rPr kumimoji="0" lang="ms-MY" sz="900" b="1" i="0" u="none" strike="noStrike" kern="0" cap="none" spc="0" normalizeH="0" baseline="0" dirty="0">
                <a:ln>
                  <a:noFill/>
                </a:ln>
                <a:solidFill>
                  <a:srgbClr val="000000"/>
                </a:solidFill>
                <a:effectLst/>
                <a:uLnTx/>
                <a:uFillTx/>
                <a:latin typeface="Arial"/>
                <a:ea typeface="Arial"/>
                <a:cs typeface="Arial"/>
                <a:sym typeface="Arial"/>
              </a:rPr>
              <a:t>XX,XXX,XXX.XX</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Syarikat    : 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Google Shape;433;p36">
            <a:extLst>
              <a:ext uri="{FF2B5EF4-FFF2-40B4-BE49-F238E27FC236}">
                <a16:creationId xmlns:a16="http://schemas.microsoft.com/office/drawing/2014/main" id="{E66207A2-128B-4794-BCA6-B9CF7BB3B379}"/>
              </a:ext>
            </a:extLst>
          </p:cNvPr>
          <p:cNvSpPr/>
          <p:nvPr/>
        </p:nvSpPr>
        <p:spPr>
          <a:xfrm>
            <a:off x="3181894" y="1525512"/>
            <a:ext cx="2261770" cy="1330627"/>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XXX 2.0</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124  PC/ 14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2015 – Jul 2016</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34;p36">
            <a:extLst>
              <a:ext uri="{FF2B5EF4-FFF2-40B4-BE49-F238E27FC236}">
                <a16:creationId xmlns:a16="http://schemas.microsoft.com/office/drawing/2014/main" id="{DC297299-2C29-45EA-A93D-098F6C0B2A5B}"/>
              </a:ext>
            </a:extLst>
          </p:cNvPr>
          <p:cNvSpPr/>
          <p:nvPr/>
        </p:nvSpPr>
        <p:spPr>
          <a:xfrm>
            <a:off x="5750312" y="3445180"/>
            <a:ext cx="819890" cy="5654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435;p36">
            <a:extLst>
              <a:ext uri="{FF2B5EF4-FFF2-40B4-BE49-F238E27FC236}">
                <a16:creationId xmlns:a16="http://schemas.microsoft.com/office/drawing/2014/main" id="{D386AA48-4D58-4D91-BA37-7FBCF4AEE26C}"/>
              </a:ext>
            </a:extLst>
          </p:cNvPr>
          <p:cNvSpPr/>
          <p:nvPr/>
        </p:nvSpPr>
        <p:spPr>
          <a:xfrm rot="5400000">
            <a:off x="5885208" y="4195625"/>
            <a:ext cx="565450" cy="206578"/>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36;p36">
            <a:extLst>
              <a:ext uri="{FF2B5EF4-FFF2-40B4-BE49-F238E27FC236}">
                <a16:creationId xmlns:a16="http://schemas.microsoft.com/office/drawing/2014/main" id="{D3B19A2F-361F-4E6D-B052-9D2706AE0F78}"/>
              </a:ext>
            </a:extLst>
          </p:cNvPr>
          <p:cNvSpPr/>
          <p:nvPr/>
        </p:nvSpPr>
        <p:spPr>
          <a:xfrm>
            <a:off x="6793217" y="3437709"/>
            <a:ext cx="894360" cy="572921"/>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Nov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5" name="Google Shape;437;p36">
            <a:extLst>
              <a:ext uri="{FF2B5EF4-FFF2-40B4-BE49-F238E27FC236}">
                <a16:creationId xmlns:a16="http://schemas.microsoft.com/office/drawing/2014/main" id="{8779144F-055B-4694-9878-EA5E75412C7E}"/>
              </a:ext>
            </a:extLst>
          </p:cNvPr>
          <p:cNvGrpSpPr/>
          <p:nvPr/>
        </p:nvGrpSpPr>
        <p:grpSpPr>
          <a:xfrm>
            <a:off x="485408" y="2844710"/>
            <a:ext cx="805466" cy="1165918"/>
            <a:chOff x="8199042" y="2860696"/>
            <a:chExt cx="805466" cy="1112205"/>
          </a:xfrm>
        </p:grpSpPr>
        <p:sp>
          <p:nvSpPr>
            <p:cNvPr id="26" name="Google Shape;438;p36">
              <a:extLst>
                <a:ext uri="{FF2B5EF4-FFF2-40B4-BE49-F238E27FC236}">
                  <a16:creationId xmlns:a16="http://schemas.microsoft.com/office/drawing/2014/main" id="{3C2AD62F-F530-4993-806C-EABF43D44AA5}"/>
                </a:ext>
              </a:extLst>
            </p:cNvPr>
            <p:cNvSpPr/>
            <p:nvPr/>
          </p:nvSpPr>
          <p:spPr>
            <a:xfrm>
              <a:off x="8199042" y="3453694"/>
              <a:ext cx="805466" cy="519206"/>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439;p36">
              <a:extLst>
                <a:ext uri="{FF2B5EF4-FFF2-40B4-BE49-F238E27FC236}">
                  <a16:creationId xmlns:a16="http://schemas.microsoft.com/office/drawing/2014/main" id="{279A67EE-9E29-4306-9E5E-8FC21AD58BEB}"/>
                </a:ext>
              </a:extLst>
            </p:cNvPr>
            <p:cNvSpPr/>
            <p:nvPr/>
          </p:nvSpPr>
          <p:spPr>
            <a:xfrm rot="-5400000">
              <a:off x="8302113" y="3035181"/>
              <a:ext cx="584288" cy="235317"/>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 name="Google Shape;441;p36">
            <a:extLst>
              <a:ext uri="{FF2B5EF4-FFF2-40B4-BE49-F238E27FC236}">
                <a16:creationId xmlns:a16="http://schemas.microsoft.com/office/drawing/2014/main" id="{D3D1D7D5-082E-4DBD-91BE-82B33E0099EB}"/>
              </a:ext>
            </a:extLst>
          </p:cNvPr>
          <p:cNvSpPr/>
          <p:nvPr/>
        </p:nvSpPr>
        <p:spPr>
          <a:xfrm rot="-5400000">
            <a:off x="3652829" y="3021378"/>
            <a:ext cx="571032" cy="232621"/>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0" name="Google Shape;442;p36">
            <a:extLst>
              <a:ext uri="{FF2B5EF4-FFF2-40B4-BE49-F238E27FC236}">
                <a16:creationId xmlns:a16="http://schemas.microsoft.com/office/drawing/2014/main" id="{990756AD-3305-4E54-B7E5-A59E755CBA36}"/>
              </a:ext>
            </a:extLst>
          </p:cNvPr>
          <p:cNvGrpSpPr/>
          <p:nvPr/>
        </p:nvGrpSpPr>
        <p:grpSpPr>
          <a:xfrm>
            <a:off x="9194402" y="2844711"/>
            <a:ext cx="884372" cy="1147593"/>
            <a:chOff x="8938815" y="2860696"/>
            <a:chExt cx="884372" cy="1147593"/>
          </a:xfrm>
        </p:grpSpPr>
        <p:sp>
          <p:nvSpPr>
            <p:cNvPr id="31" name="Google Shape;443;p36">
              <a:extLst>
                <a:ext uri="{FF2B5EF4-FFF2-40B4-BE49-F238E27FC236}">
                  <a16:creationId xmlns:a16="http://schemas.microsoft.com/office/drawing/2014/main" id="{EEDBF6FE-21ED-4743-9799-BD4FE4B46607}"/>
                </a:ext>
              </a:extLst>
            </p:cNvPr>
            <p:cNvSpPr/>
            <p:nvPr/>
          </p:nvSpPr>
          <p:spPr>
            <a:xfrm>
              <a:off x="8938815" y="3442040"/>
              <a:ext cx="884372" cy="5662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Apr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444;p36">
              <a:extLst>
                <a:ext uri="{FF2B5EF4-FFF2-40B4-BE49-F238E27FC236}">
                  <a16:creationId xmlns:a16="http://schemas.microsoft.com/office/drawing/2014/main" id="{26EC6650-29C2-4B34-8C10-6D26E4A4CD39}"/>
                </a:ext>
              </a:extLst>
            </p:cNvPr>
            <p:cNvSpPr/>
            <p:nvPr/>
          </p:nvSpPr>
          <p:spPr>
            <a:xfrm rot="-5400000">
              <a:off x="9015382" y="3082195"/>
              <a:ext cx="600469" cy="15747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445;p36">
            <a:extLst>
              <a:ext uri="{FF2B5EF4-FFF2-40B4-BE49-F238E27FC236}">
                <a16:creationId xmlns:a16="http://schemas.microsoft.com/office/drawing/2014/main" id="{B2699267-38E8-4408-8D80-8F097CED36AE}"/>
              </a:ext>
            </a:extLst>
          </p:cNvPr>
          <p:cNvSpPr/>
          <p:nvPr/>
        </p:nvSpPr>
        <p:spPr>
          <a:xfrm>
            <a:off x="4734361" y="3446747"/>
            <a:ext cx="805466" cy="563882"/>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2017</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446;p36">
            <a:extLst>
              <a:ext uri="{FF2B5EF4-FFF2-40B4-BE49-F238E27FC236}">
                <a16:creationId xmlns:a16="http://schemas.microsoft.com/office/drawing/2014/main" id="{0B0EEEFC-59CE-49A5-AEB1-CCD3F2FB7FDB}"/>
              </a:ext>
            </a:extLst>
          </p:cNvPr>
          <p:cNvSpPr/>
          <p:nvPr/>
        </p:nvSpPr>
        <p:spPr>
          <a:xfrm>
            <a:off x="2143137" y="3439331"/>
            <a:ext cx="805466" cy="57129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447;p36">
            <a:extLst>
              <a:ext uri="{FF2B5EF4-FFF2-40B4-BE49-F238E27FC236}">
                <a16:creationId xmlns:a16="http://schemas.microsoft.com/office/drawing/2014/main" id="{2959697C-EC69-439B-8901-E57C22CBBB76}"/>
              </a:ext>
            </a:extLst>
          </p:cNvPr>
          <p:cNvSpPr/>
          <p:nvPr/>
        </p:nvSpPr>
        <p:spPr>
          <a:xfrm>
            <a:off x="3514588" y="3434795"/>
            <a:ext cx="819890" cy="581394"/>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2016</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448;p36">
            <a:extLst>
              <a:ext uri="{FF2B5EF4-FFF2-40B4-BE49-F238E27FC236}">
                <a16:creationId xmlns:a16="http://schemas.microsoft.com/office/drawing/2014/main" id="{18DBAD72-A164-4D21-85BB-8A30F44BFB59}"/>
              </a:ext>
            </a:extLst>
          </p:cNvPr>
          <p:cNvSpPr/>
          <p:nvPr/>
        </p:nvSpPr>
        <p:spPr>
          <a:xfrm>
            <a:off x="7965148" y="3432167"/>
            <a:ext cx="833624" cy="56013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2022</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7" name="Google Shape;449;p36">
            <a:extLst>
              <a:ext uri="{FF2B5EF4-FFF2-40B4-BE49-F238E27FC236}">
                <a16:creationId xmlns:a16="http://schemas.microsoft.com/office/drawing/2014/main" id="{2250AF55-CE5B-4092-BDC0-846E61B2E102}"/>
              </a:ext>
            </a:extLst>
          </p:cNvPr>
          <p:cNvGrpSpPr/>
          <p:nvPr/>
        </p:nvGrpSpPr>
        <p:grpSpPr>
          <a:xfrm>
            <a:off x="7122320" y="3980953"/>
            <a:ext cx="1364455" cy="605548"/>
            <a:chOff x="7122320" y="3980953"/>
            <a:chExt cx="1364455" cy="605548"/>
          </a:xfrm>
        </p:grpSpPr>
        <p:sp>
          <p:nvSpPr>
            <p:cNvPr id="38" name="Google Shape;450;p36">
              <a:extLst>
                <a:ext uri="{FF2B5EF4-FFF2-40B4-BE49-F238E27FC236}">
                  <a16:creationId xmlns:a16="http://schemas.microsoft.com/office/drawing/2014/main" id="{19858CD4-13F3-4321-AB33-9BC216F475E9}"/>
                </a:ext>
              </a:extLst>
            </p:cNvPr>
            <p:cNvSpPr/>
            <p:nvPr/>
          </p:nvSpPr>
          <p:spPr>
            <a:xfrm rot="5400000">
              <a:off x="8219879" y="4069418"/>
              <a:ext cx="355361" cy="178431"/>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451;p36">
              <a:extLst>
                <a:ext uri="{FF2B5EF4-FFF2-40B4-BE49-F238E27FC236}">
                  <a16:creationId xmlns:a16="http://schemas.microsoft.com/office/drawing/2014/main" id="{A169A269-E8F5-4032-9C55-69F72454D8C2}"/>
                </a:ext>
              </a:extLst>
            </p:cNvPr>
            <p:cNvSpPr/>
            <p:nvPr/>
          </p:nvSpPr>
          <p:spPr>
            <a:xfrm>
              <a:off x="7122320" y="4244189"/>
              <a:ext cx="1221744" cy="92122"/>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52;p36">
              <a:extLst>
                <a:ext uri="{FF2B5EF4-FFF2-40B4-BE49-F238E27FC236}">
                  <a16:creationId xmlns:a16="http://schemas.microsoft.com/office/drawing/2014/main" id="{FF33FC09-F914-47A9-95B3-99641A1299A5}"/>
                </a:ext>
              </a:extLst>
            </p:cNvPr>
            <p:cNvSpPr/>
            <p:nvPr/>
          </p:nvSpPr>
          <p:spPr>
            <a:xfrm>
              <a:off x="7122320" y="4244186"/>
              <a:ext cx="78580" cy="34231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 name="Google Shape;453;p36">
            <a:extLst>
              <a:ext uri="{FF2B5EF4-FFF2-40B4-BE49-F238E27FC236}">
                <a16:creationId xmlns:a16="http://schemas.microsoft.com/office/drawing/2014/main" id="{EFD62ED2-4006-43E6-9298-4C47DA0DFF27}"/>
              </a:ext>
            </a:extLst>
          </p:cNvPr>
          <p:cNvGrpSpPr/>
          <p:nvPr/>
        </p:nvGrpSpPr>
        <p:grpSpPr>
          <a:xfrm>
            <a:off x="7051651" y="2844710"/>
            <a:ext cx="1241170" cy="571032"/>
            <a:chOff x="7051651" y="2844710"/>
            <a:chExt cx="1241170" cy="571032"/>
          </a:xfrm>
        </p:grpSpPr>
        <p:sp>
          <p:nvSpPr>
            <p:cNvPr id="42" name="Google Shape;454;p36">
              <a:extLst>
                <a:ext uri="{FF2B5EF4-FFF2-40B4-BE49-F238E27FC236}">
                  <a16:creationId xmlns:a16="http://schemas.microsoft.com/office/drawing/2014/main" id="{F8F13626-9ED0-4A79-97ED-870B8433553D}"/>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55;p36">
              <a:extLst>
                <a:ext uri="{FF2B5EF4-FFF2-40B4-BE49-F238E27FC236}">
                  <a16:creationId xmlns:a16="http://schemas.microsoft.com/office/drawing/2014/main" id="{24A23923-C1C6-4D6E-8CA5-688A7B4D0790}"/>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56;p36">
              <a:extLst>
                <a:ext uri="{FF2B5EF4-FFF2-40B4-BE49-F238E27FC236}">
                  <a16:creationId xmlns:a16="http://schemas.microsoft.com/office/drawing/2014/main" id="{02BAB15A-DFDE-4339-8CF9-5C155A189FE0}"/>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 name="Google Shape;457;p36">
            <a:extLst>
              <a:ext uri="{FF2B5EF4-FFF2-40B4-BE49-F238E27FC236}">
                <a16:creationId xmlns:a16="http://schemas.microsoft.com/office/drawing/2014/main" id="{746DAB00-CECF-4870-8443-B41E46A10B8C}"/>
              </a:ext>
            </a:extLst>
          </p:cNvPr>
          <p:cNvSpPr/>
          <p:nvPr/>
        </p:nvSpPr>
        <p:spPr>
          <a:xfrm rot="10800000">
            <a:off x="238361" y="4895090"/>
            <a:ext cx="379706" cy="230792"/>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58;p36">
            <a:extLst>
              <a:ext uri="{FF2B5EF4-FFF2-40B4-BE49-F238E27FC236}">
                <a16:creationId xmlns:a16="http://schemas.microsoft.com/office/drawing/2014/main" id="{900524C4-77A9-4A2A-AA4F-7529166DF6AC}"/>
              </a:ext>
            </a:extLst>
          </p:cNvPr>
          <p:cNvSpPr txBox="1"/>
          <p:nvPr/>
        </p:nvSpPr>
        <p:spPr>
          <a:xfrm>
            <a:off x="582985" y="4881679"/>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mula</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59;p36">
            <a:extLst>
              <a:ext uri="{FF2B5EF4-FFF2-40B4-BE49-F238E27FC236}">
                <a16:creationId xmlns:a16="http://schemas.microsoft.com/office/drawing/2014/main" id="{E51D23AB-7793-4336-87B7-6A777A8B31AD}"/>
              </a:ext>
            </a:extLst>
          </p:cNvPr>
          <p:cNvSpPr txBox="1"/>
          <p:nvPr/>
        </p:nvSpPr>
        <p:spPr>
          <a:xfrm>
            <a:off x="582985" y="5153275"/>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460;p36">
            <a:extLst>
              <a:ext uri="{FF2B5EF4-FFF2-40B4-BE49-F238E27FC236}">
                <a16:creationId xmlns:a16="http://schemas.microsoft.com/office/drawing/2014/main" id="{86A565AD-023A-48C6-9509-FD579B69A718}"/>
              </a:ext>
            </a:extLst>
          </p:cNvPr>
          <p:cNvSpPr/>
          <p:nvPr/>
        </p:nvSpPr>
        <p:spPr>
          <a:xfrm rot="10800000">
            <a:off x="255294" y="5149094"/>
            <a:ext cx="379706" cy="230792"/>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461;p36">
            <a:extLst>
              <a:ext uri="{FF2B5EF4-FFF2-40B4-BE49-F238E27FC236}">
                <a16:creationId xmlns:a16="http://schemas.microsoft.com/office/drawing/2014/main" id="{12DC776D-8FFA-4B87-9BC2-11278A0B9AA7}"/>
              </a:ext>
            </a:extLst>
          </p:cNvPr>
          <p:cNvGrpSpPr/>
          <p:nvPr/>
        </p:nvGrpSpPr>
        <p:grpSpPr>
          <a:xfrm>
            <a:off x="2448217" y="2843817"/>
            <a:ext cx="1243388" cy="571032"/>
            <a:chOff x="7051651" y="2844710"/>
            <a:chExt cx="1241170" cy="571032"/>
          </a:xfrm>
        </p:grpSpPr>
        <p:sp>
          <p:nvSpPr>
            <p:cNvPr id="50" name="Google Shape;462;p36">
              <a:extLst>
                <a:ext uri="{FF2B5EF4-FFF2-40B4-BE49-F238E27FC236}">
                  <a16:creationId xmlns:a16="http://schemas.microsoft.com/office/drawing/2014/main" id="{42883FCE-6217-41CD-BC7F-86B767840F1E}"/>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463;p36">
              <a:extLst>
                <a:ext uri="{FF2B5EF4-FFF2-40B4-BE49-F238E27FC236}">
                  <a16:creationId xmlns:a16="http://schemas.microsoft.com/office/drawing/2014/main" id="{E1ED7E24-79F8-41F8-A153-E3A52D3EC835}"/>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464;p36">
              <a:extLst>
                <a:ext uri="{FF2B5EF4-FFF2-40B4-BE49-F238E27FC236}">
                  <a16:creationId xmlns:a16="http://schemas.microsoft.com/office/drawing/2014/main" id="{1B938805-594F-4891-AAEF-7749C0413856}"/>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3" name="Google Shape;465;p36">
            <a:extLst>
              <a:ext uri="{FF2B5EF4-FFF2-40B4-BE49-F238E27FC236}">
                <a16:creationId xmlns:a16="http://schemas.microsoft.com/office/drawing/2014/main" id="{B3046A6B-E3A8-44CD-8CDC-C100FC88EFC3}"/>
              </a:ext>
            </a:extLst>
          </p:cNvPr>
          <p:cNvGrpSpPr/>
          <p:nvPr/>
        </p:nvGrpSpPr>
        <p:grpSpPr>
          <a:xfrm>
            <a:off x="1634071" y="2862923"/>
            <a:ext cx="3562417" cy="1573579"/>
            <a:chOff x="1639565" y="2862923"/>
            <a:chExt cx="3556923" cy="1573579"/>
          </a:xfrm>
        </p:grpSpPr>
        <p:sp>
          <p:nvSpPr>
            <p:cNvPr id="54" name="Google Shape;466;p36">
              <a:extLst>
                <a:ext uri="{FF2B5EF4-FFF2-40B4-BE49-F238E27FC236}">
                  <a16:creationId xmlns:a16="http://schemas.microsoft.com/office/drawing/2014/main" id="{2C477ADC-A0D8-49C5-9BC9-94F9ED4FA5F4}"/>
                </a:ext>
              </a:extLst>
            </p:cNvPr>
            <p:cNvSpPr/>
            <p:nvPr/>
          </p:nvSpPr>
          <p:spPr>
            <a:xfrm rot="10800000" flipH="1">
              <a:off x="1650388" y="4288143"/>
              <a:ext cx="3426899" cy="14835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467;p36">
              <a:extLst>
                <a:ext uri="{FF2B5EF4-FFF2-40B4-BE49-F238E27FC236}">
                  <a16:creationId xmlns:a16="http://schemas.microsoft.com/office/drawing/2014/main" id="{E293F063-ECC9-41E4-AAA5-EB295D3EDD12}"/>
                </a:ext>
              </a:extLst>
            </p:cNvPr>
            <p:cNvSpPr/>
            <p:nvPr/>
          </p:nvSpPr>
          <p:spPr>
            <a:xfrm rot="10800000" flipH="1">
              <a:off x="1639565" y="2862923"/>
              <a:ext cx="122744" cy="156150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 name="Google Shape;468;p36">
              <a:extLst>
                <a:ext uri="{FF2B5EF4-FFF2-40B4-BE49-F238E27FC236}">
                  <a16:creationId xmlns:a16="http://schemas.microsoft.com/office/drawing/2014/main" id="{E05E2661-7BDF-4665-9D7B-E5448A16028F}"/>
                </a:ext>
              </a:extLst>
            </p:cNvPr>
            <p:cNvSpPr/>
            <p:nvPr/>
          </p:nvSpPr>
          <p:spPr>
            <a:xfrm rot="5400000">
              <a:off x="4874169" y="4114183"/>
              <a:ext cx="433873" cy="210764"/>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0" name="TextBox 59">
            <a:extLst>
              <a:ext uri="{FF2B5EF4-FFF2-40B4-BE49-F238E27FC236}">
                <a16:creationId xmlns:a16="http://schemas.microsoft.com/office/drawing/2014/main" id="{D7CD3561-F7B4-42C7-85CA-E4B67BFF8E90}"/>
              </a:ext>
            </a:extLst>
          </p:cNvPr>
          <p:cNvSpPr txBox="1"/>
          <p:nvPr/>
        </p:nvSpPr>
        <p:spPr bwMode="auto">
          <a:xfrm>
            <a:off x="9037865" y="10790"/>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(1)</a:t>
            </a:r>
          </a:p>
        </p:txBody>
      </p:sp>
      <p:sp>
        <p:nvSpPr>
          <p:cNvPr id="57" name="Text Placeholder 10">
            <a:extLst>
              <a:ext uri="{FF2B5EF4-FFF2-40B4-BE49-F238E27FC236}">
                <a16:creationId xmlns:a16="http://schemas.microsoft.com/office/drawing/2014/main" id="{42711B10-DFDA-4B49-BBD4-297ED2FE12E7}"/>
              </a:ext>
            </a:extLst>
          </p:cNvPr>
          <p:cNvSpPr txBox="1">
            <a:spLocks/>
          </p:cNvSpPr>
          <p:nvPr/>
        </p:nvSpPr>
        <p:spPr>
          <a:xfrm>
            <a:off x="295186" y="219588"/>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58" name="Slide Number Placeholder 2">
            <a:extLst>
              <a:ext uri="{FF2B5EF4-FFF2-40B4-BE49-F238E27FC236}">
                <a16:creationId xmlns:a16="http://schemas.microsoft.com/office/drawing/2014/main" id="{EA989102-D968-4FE0-9C5B-8A441B4448F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32</a:t>
            </a:fld>
            <a:endParaRPr lang="ms-MY">
              <a:solidFill>
                <a:prstClr val="black">
                  <a:tint val="75000"/>
                </a:prstClr>
              </a:solidFill>
            </a:endParaRPr>
          </a:p>
        </p:txBody>
      </p:sp>
      <p:sp>
        <p:nvSpPr>
          <p:cNvPr id="59" name="TextBox 58">
            <a:extLst>
              <a:ext uri="{FF2B5EF4-FFF2-40B4-BE49-F238E27FC236}">
                <a16:creationId xmlns:a16="http://schemas.microsoft.com/office/drawing/2014/main" id="{67285D48-A007-4D6B-93A7-07D8F1C8A2E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115887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 name="Arrow: Chevron 34">
            <a:extLst>
              <a:ext uri="{FF2B5EF4-FFF2-40B4-BE49-F238E27FC236}">
                <a16:creationId xmlns:a16="http://schemas.microsoft.com/office/drawing/2014/main" id="{B1029787-5A6F-4640-BEA2-08BF900B0938}"/>
              </a:ext>
            </a:extLst>
          </p:cNvPr>
          <p:cNvSpPr/>
          <p:nvPr/>
        </p:nvSpPr>
        <p:spPr bwMode="auto">
          <a:xfrm>
            <a:off x="6331689" y="4291586"/>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Slide Number Placeholder 6"/>
          <p:cNvSpPr>
            <a:spLocks noGrp="1"/>
          </p:cNvSpPr>
          <p:nvPr>
            <p:ph type="sldNum" sz="quarter" idx="4294967295"/>
          </p:nvPr>
        </p:nvSpPr>
        <p:spPr bwMode="auto">
          <a:xfrm>
            <a:off x="9448800" y="6507163"/>
            <a:ext cx="2743200" cy="365125"/>
          </a:xfrm>
        </p:spPr>
        <p:txBody>
          <a:bodyPr/>
          <a:lstStyle/>
          <a:p>
            <a:pPr>
              <a:defRPr/>
            </a:pPr>
            <a:fld id="{1B09AB17-F647-4A22-A4B0-5AFB6B343795}" type="slidenum">
              <a:rPr lang="ms-MY"/>
              <a:t>33</a:t>
            </a:fld>
            <a:endParaRPr lang="ms-MY" dirty="0"/>
          </a:p>
        </p:txBody>
      </p:sp>
      <p:sp>
        <p:nvSpPr>
          <p:cNvPr id="40" name="Rectangle 47"/>
          <p:cNvSpPr/>
          <p:nvPr/>
        </p:nvSpPr>
        <p:spPr bwMode="auto">
          <a:xfrm>
            <a:off x="315752" y="530414"/>
            <a:ext cx="11928971" cy="200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1400" dirty="0">
                <a:solidFill>
                  <a:schemeClr val="tx1"/>
                </a:solidFill>
                <a:latin typeface="Arial"/>
                <a:cs typeface="Arial"/>
              </a:rPr>
              <a:t>1.   Perkhidmatan sewaan ini adalah bagi menyediakan perkakasan ICT di makmal dengan justifikasi berikut: </a:t>
            </a:r>
            <a:endParaRPr lang="ms-MY" sz="1400" dirty="0"/>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Komputer dan perkakasan ICT </a:t>
            </a:r>
            <a:r>
              <a:rPr lang="ms-MY" sz="1400" b="1" dirty="0">
                <a:solidFill>
                  <a:schemeClr val="tx1"/>
                </a:solidFill>
                <a:latin typeface="Arial"/>
                <a:cs typeface="+mn-cs"/>
              </a:rPr>
              <a:t>melebihi 7 tahun </a:t>
            </a:r>
            <a:r>
              <a:rPr lang="ms-MY" sz="1400" dirty="0">
                <a:solidFill>
                  <a:schemeClr val="tx1"/>
                </a:solidFill>
                <a:latin typeface="Arial"/>
                <a:cs typeface="+mn-cs"/>
              </a:rPr>
              <a:t>dan tidak ekonomik untuk dibaiki; </a:t>
            </a:r>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Perkakasan telah </a:t>
            </a:r>
            <a:r>
              <a:rPr lang="ms-MY" sz="1400" b="1" dirty="0">
                <a:solidFill>
                  <a:schemeClr val="tx1"/>
                </a:solidFill>
                <a:latin typeface="Arial"/>
                <a:cs typeface="+mn-cs"/>
              </a:rPr>
              <a:t>lupus tetapi belum diganti</a:t>
            </a:r>
            <a:r>
              <a:rPr lang="ms-MY" sz="1400" dirty="0">
                <a:solidFill>
                  <a:schemeClr val="tx1"/>
                </a:solidFill>
                <a:latin typeface="Arial"/>
                <a:cs typeface="+mn-cs"/>
              </a:rPr>
              <a:t>;</a:t>
            </a:r>
          </a:p>
          <a:p>
            <a:pPr marL="628650" indent="-269875" algn="just">
              <a:buFont typeface="+mj-lt"/>
              <a:buAutoNum type="romanLcPeriod"/>
              <a:defRPr/>
            </a:pPr>
            <a:r>
              <a:rPr lang="ms-MY" sz="1400" dirty="0">
                <a:solidFill>
                  <a:schemeClr val="tx1"/>
                </a:solidFill>
                <a:latin typeface="Arial"/>
                <a:cs typeface="+mn-cs"/>
              </a:rPr>
              <a:t>Sekolah telah beroperasi tetapi </a:t>
            </a:r>
            <a:r>
              <a:rPr lang="ms-MY" sz="1400" b="1" dirty="0">
                <a:solidFill>
                  <a:schemeClr val="tx1"/>
                </a:solidFill>
                <a:latin typeface="Arial"/>
                <a:cs typeface="+mn-cs"/>
              </a:rPr>
              <a:t>makmal kosong</a:t>
            </a:r>
            <a:r>
              <a:rPr lang="ms-MY" sz="1400" dirty="0">
                <a:solidFill>
                  <a:schemeClr val="tx1"/>
                </a:solidFill>
                <a:latin typeface="Arial"/>
                <a:cs typeface="+mn-cs"/>
              </a:rPr>
              <a:t>;     </a:t>
            </a:r>
          </a:p>
          <a:p>
            <a:pPr marL="628650" indent="-269875" algn="just">
              <a:buFont typeface="+mj-lt"/>
              <a:buAutoNum type="romanLcPeriod"/>
              <a:defRPr/>
            </a:pPr>
            <a:r>
              <a:rPr lang="ms-MY" sz="1400" dirty="0">
                <a:solidFill>
                  <a:schemeClr val="tx1"/>
                </a:solidFill>
                <a:latin typeface="Arial"/>
                <a:cs typeface="+mn-cs"/>
              </a:rPr>
              <a:t>Perkakasan ICT yang </a:t>
            </a:r>
            <a:r>
              <a:rPr lang="ms-MY" sz="1400" b="1" dirty="0">
                <a:solidFill>
                  <a:schemeClr val="tx1"/>
                </a:solidFill>
                <a:latin typeface="Arial"/>
                <a:cs typeface="+mn-cs"/>
              </a:rPr>
              <a:t>terkesan akibat banjir</a:t>
            </a:r>
            <a:r>
              <a:rPr lang="ms-MY" sz="1400" dirty="0">
                <a:solidFill>
                  <a:schemeClr val="tx1"/>
                </a:solidFill>
                <a:latin typeface="Arial"/>
                <a:cs typeface="+mn-cs"/>
              </a:rPr>
              <a:t>.</a:t>
            </a:r>
          </a:p>
          <a:p>
            <a:pPr marL="628650" indent="-269875" algn="just">
              <a:buFont typeface="+mj-lt"/>
              <a:buAutoNum type="romanLcPeriod"/>
              <a:defRPr/>
            </a:pPr>
            <a:endParaRPr lang="ms-MY" sz="800" dirty="0">
              <a:solidFill>
                <a:schemeClr val="tx1"/>
              </a:solidFill>
              <a:latin typeface="Arial"/>
              <a:cs typeface="Arial"/>
            </a:endParaRPr>
          </a:p>
          <a:p>
            <a:pPr marL="342900" indent="-342900" algn="just">
              <a:buAutoNum type="arabicPeriod" startAt="2"/>
              <a:defRPr/>
            </a:pPr>
            <a:r>
              <a:rPr lang="ms-MY" sz="1400" dirty="0">
                <a:solidFill>
                  <a:schemeClr val="tx1"/>
                </a:solidFill>
                <a:latin typeface="Arial"/>
                <a:cs typeface="Arial"/>
              </a:rPr>
              <a:t>Skop projek ini merangkumi perkhidmatan penyewaan perkakasan ICT secara sewa guna  (</a:t>
            </a:r>
            <a:r>
              <a:rPr lang="ms-MY" sz="1400" i="1" dirty="0">
                <a:solidFill>
                  <a:schemeClr val="tx1"/>
                </a:solidFill>
                <a:latin typeface="Arial"/>
                <a:cs typeface="Arial"/>
              </a:rPr>
              <a:t>lease-to-use</a:t>
            </a:r>
            <a:r>
              <a:rPr lang="ms-MY" sz="1400" dirty="0">
                <a:solidFill>
                  <a:schemeClr val="tx1"/>
                </a:solidFill>
                <a:latin typeface="Arial"/>
                <a:cs typeface="Arial"/>
              </a:rPr>
              <a:t>).</a:t>
            </a:r>
            <a:endParaRPr lang="ms-MY" sz="1400" dirty="0"/>
          </a:p>
          <a:p>
            <a:pPr marL="342900" indent="-342900" algn="just">
              <a:buAutoNum type="arabicPeriod" startAt="2"/>
              <a:defRPr/>
            </a:pPr>
            <a:r>
              <a:rPr lang="ms-MY" sz="1400" dirty="0">
                <a:solidFill>
                  <a:schemeClr val="tx1"/>
                </a:solidFill>
                <a:latin typeface="Arial"/>
                <a:cs typeface="Arial"/>
              </a:rPr>
              <a:t>Anggaran kos keseluruhan projek sebanyak RMXXX,XXX,XXX</a:t>
            </a:r>
            <a:r>
              <a:rPr lang="ms-MY" sz="1400" dirty="0">
                <a:solidFill>
                  <a:schemeClr val="tx1"/>
                </a:solidFill>
                <a:latin typeface="Arial"/>
              </a:rPr>
              <a:t>.XX</a:t>
            </a:r>
            <a:r>
              <a:rPr lang="ms-MY" sz="1400" dirty="0">
                <a:solidFill>
                  <a:schemeClr val="tx1"/>
                </a:solidFill>
                <a:latin typeface="Arial"/>
                <a:cs typeface="Arial"/>
              </a:rPr>
              <a:t> menggunakan peruntukan Belanja Mengurus XXXX di bawah Objek Sebagai (OS)  24000 (Sewaan).</a:t>
            </a:r>
          </a:p>
        </p:txBody>
      </p:sp>
      <p:sp>
        <p:nvSpPr>
          <p:cNvPr id="41" name="Arrow: Chevron 10">
            <a:extLst>
              <a:ext uri="{FF2B5EF4-FFF2-40B4-BE49-F238E27FC236}">
                <a16:creationId xmlns:a16="http://schemas.microsoft.com/office/drawing/2014/main" id="{AD6C1EDD-F1BD-40B0-86EB-36AD6DFC0044}"/>
              </a:ext>
            </a:extLst>
          </p:cNvPr>
          <p:cNvSpPr/>
          <p:nvPr/>
        </p:nvSpPr>
        <p:spPr bwMode="auto">
          <a:xfrm>
            <a:off x="1071335" y="4248851"/>
            <a:ext cx="1383826" cy="445398"/>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Shape 11">
            <a:extLst>
              <a:ext uri="{FF2B5EF4-FFF2-40B4-BE49-F238E27FC236}">
                <a16:creationId xmlns:a16="http://schemas.microsoft.com/office/drawing/2014/main" id="{DC5C42B0-1CA9-44D3-81AC-017A493F04E3}"/>
              </a:ext>
            </a:extLst>
          </p:cNvPr>
          <p:cNvSpPr/>
          <p:nvPr/>
        </p:nvSpPr>
        <p:spPr bwMode="auto">
          <a:xfrm>
            <a:off x="1497864" y="4291585"/>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2000 - 2010</a:t>
            </a:r>
          </a:p>
        </p:txBody>
      </p:sp>
      <p:sp>
        <p:nvSpPr>
          <p:cNvPr id="44" name="Arrow: Chevron 12">
            <a:extLst>
              <a:ext uri="{FF2B5EF4-FFF2-40B4-BE49-F238E27FC236}">
                <a16:creationId xmlns:a16="http://schemas.microsoft.com/office/drawing/2014/main" id="{60478DC1-B9B0-4E5E-96DD-340012643CA6}"/>
              </a:ext>
            </a:extLst>
          </p:cNvPr>
          <p:cNvSpPr/>
          <p:nvPr/>
        </p:nvSpPr>
        <p:spPr bwMode="auto">
          <a:xfrm>
            <a:off x="2852862"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reeform: Shape 14">
            <a:extLst>
              <a:ext uri="{FF2B5EF4-FFF2-40B4-BE49-F238E27FC236}">
                <a16:creationId xmlns:a16="http://schemas.microsoft.com/office/drawing/2014/main" id="{45E3F117-0B0C-4942-8C7C-CE4E47C99BBD}"/>
              </a:ext>
            </a:extLst>
          </p:cNvPr>
          <p:cNvSpPr/>
          <p:nvPr/>
        </p:nvSpPr>
        <p:spPr bwMode="auto">
          <a:xfrm>
            <a:off x="3208448" y="4302421"/>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2011 – 2012/13</a:t>
            </a:r>
            <a:endParaRPr/>
          </a:p>
        </p:txBody>
      </p:sp>
      <p:sp>
        <p:nvSpPr>
          <p:cNvPr id="46" name="Arrow: Chevron 34">
            <a:extLst>
              <a:ext uri="{FF2B5EF4-FFF2-40B4-BE49-F238E27FC236}">
                <a16:creationId xmlns:a16="http://schemas.microsoft.com/office/drawing/2014/main" id="{D9359686-B376-483F-9B39-91408613F931}"/>
              </a:ext>
            </a:extLst>
          </p:cNvPr>
          <p:cNvSpPr/>
          <p:nvPr/>
        </p:nvSpPr>
        <p:spPr bwMode="auto">
          <a:xfrm>
            <a:off x="4602218"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Shape 35">
            <a:extLst>
              <a:ext uri="{FF2B5EF4-FFF2-40B4-BE49-F238E27FC236}">
                <a16:creationId xmlns:a16="http://schemas.microsoft.com/office/drawing/2014/main" id="{3CCBBD69-6C60-4E2E-B570-E76BB3997C34}"/>
              </a:ext>
            </a:extLst>
          </p:cNvPr>
          <p:cNvSpPr/>
          <p:nvPr/>
        </p:nvSpPr>
        <p:spPr bwMode="auto">
          <a:xfrm>
            <a:off x="4931432" y="4311035"/>
            <a:ext cx="1325111" cy="4049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2015 - 2016</a:t>
            </a:r>
            <a:endParaRPr lang="en-MY" sz="1800" b="1">
              <a:latin typeface="Arial"/>
              <a:ea typeface="Tahoma"/>
              <a:cs typeface="Arial"/>
            </a:endParaRPr>
          </a:p>
        </p:txBody>
      </p:sp>
      <p:sp>
        <p:nvSpPr>
          <p:cNvPr id="48" name="Arrow: Chevron 37">
            <a:extLst>
              <a:ext uri="{FF2B5EF4-FFF2-40B4-BE49-F238E27FC236}">
                <a16:creationId xmlns:a16="http://schemas.microsoft.com/office/drawing/2014/main" id="{F69928B0-A31D-426B-977C-0C66F05DC8EE}"/>
              </a:ext>
            </a:extLst>
          </p:cNvPr>
          <p:cNvSpPr/>
          <p:nvPr/>
        </p:nvSpPr>
        <p:spPr bwMode="auto">
          <a:xfrm>
            <a:off x="8166279" y="430242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Freeform: Shape 38">
            <a:extLst>
              <a:ext uri="{FF2B5EF4-FFF2-40B4-BE49-F238E27FC236}">
                <a16:creationId xmlns:a16="http://schemas.microsoft.com/office/drawing/2014/main" id="{9495477D-3B16-4D77-B162-68A9E8A3DCA0}"/>
              </a:ext>
            </a:extLst>
          </p:cNvPr>
          <p:cNvSpPr/>
          <p:nvPr/>
        </p:nvSpPr>
        <p:spPr bwMode="auto">
          <a:xfrm>
            <a:off x="8426663" y="4340585"/>
            <a:ext cx="1317381" cy="360744"/>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400" b="1" dirty="0">
                <a:latin typeface="Arial"/>
                <a:ea typeface="Tahoma"/>
                <a:cs typeface="Arial"/>
              </a:rPr>
              <a:t>2021</a:t>
            </a:r>
          </a:p>
        </p:txBody>
      </p:sp>
      <p:sp>
        <p:nvSpPr>
          <p:cNvPr id="50" name="Rounded Rectangle 23">
            <a:extLst>
              <a:ext uri="{FF2B5EF4-FFF2-40B4-BE49-F238E27FC236}">
                <a16:creationId xmlns:a16="http://schemas.microsoft.com/office/drawing/2014/main" id="{E0592AB7-D993-4ABE-BE4F-26CCF1F0C4F3}"/>
              </a:ext>
            </a:extLst>
          </p:cNvPr>
          <p:cNvSpPr/>
          <p:nvPr/>
        </p:nvSpPr>
        <p:spPr bwMode="auto">
          <a:xfrm>
            <a:off x="730556" y="2917274"/>
            <a:ext cx="2383001" cy="1097960"/>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Lama Fasa 1 - 4</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Agensi terlibat	: X,XXX </a:t>
            </a:r>
          </a:p>
          <a:p>
            <a:pPr algn="just">
              <a:defRPr/>
            </a:pPr>
            <a:r>
              <a:rPr lang="ms-MY" sz="900" dirty="0">
                <a:solidFill>
                  <a:schemeClr val="tx1"/>
                </a:solidFill>
                <a:latin typeface="Arial"/>
                <a:ea typeface="Tahoma"/>
                <a:cs typeface="Arial"/>
              </a:rPr>
              <a:t>Tempoh	: 2000 - 2010</a:t>
            </a:r>
          </a:p>
          <a:p>
            <a:pPr algn="just">
              <a:defRPr/>
            </a:pPr>
            <a:r>
              <a:rPr lang="ms-MY" sz="900" dirty="0">
                <a:solidFill>
                  <a:schemeClr val="tx1"/>
                </a:solidFill>
                <a:latin typeface="Arial"/>
                <a:ea typeface="Tahoma"/>
                <a:cs typeface="Arial"/>
              </a:rPr>
              <a:t>Peruntukan	: Belanja Mengurus</a:t>
            </a:r>
            <a:endParaRPr dirty="0"/>
          </a:p>
          <a:p>
            <a:pPr algn="just">
              <a:defRPr/>
            </a:pPr>
            <a:r>
              <a:rPr lang="ms-MY" sz="900" dirty="0">
                <a:solidFill>
                  <a:schemeClr val="tx1"/>
                </a:solidFill>
                <a:latin typeface="Arial"/>
                <a:ea typeface="Tahoma"/>
                <a:cs typeface="Arial"/>
              </a:rPr>
              <a:t>Kaedah Perolehan  : Tender terbuka</a:t>
            </a:r>
            <a:endParaRPr lang="en-US" sz="850" dirty="0">
              <a:solidFill>
                <a:schemeClr val="tx1"/>
              </a:solidFill>
              <a:latin typeface="Arial"/>
              <a:ea typeface="Tahoma"/>
              <a:cs typeface="Arial"/>
            </a:endParaRPr>
          </a:p>
        </p:txBody>
      </p:sp>
      <p:grpSp>
        <p:nvGrpSpPr>
          <p:cNvPr id="51" name="Group 3">
            <a:extLst>
              <a:ext uri="{FF2B5EF4-FFF2-40B4-BE49-F238E27FC236}">
                <a16:creationId xmlns:a16="http://schemas.microsoft.com/office/drawing/2014/main" id="{7879B0A1-3B5D-4B0F-BFF6-3863A8C4E123}"/>
              </a:ext>
            </a:extLst>
          </p:cNvPr>
          <p:cNvGrpSpPr/>
          <p:nvPr/>
        </p:nvGrpSpPr>
        <p:grpSpPr bwMode="auto">
          <a:xfrm>
            <a:off x="2508394" y="3963745"/>
            <a:ext cx="114048" cy="360000"/>
            <a:chOff x="2626562" y="2132856"/>
            <a:chExt cx="157070" cy="650703"/>
          </a:xfrm>
        </p:grpSpPr>
        <p:cxnSp>
          <p:nvCxnSpPr>
            <p:cNvPr id="52" name="Straight Connector 25">
              <a:extLst>
                <a:ext uri="{FF2B5EF4-FFF2-40B4-BE49-F238E27FC236}">
                  <a16:creationId xmlns:a16="http://schemas.microsoft.com/office/drawing/2014/main" id="{74298E61-8D2F-40E4-ADBC-F243F4CEBC3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3" name="Oval 1">
              <a:extLst>
                <a:ext uri="{FF2B5EF4-FFF2-40B4-BE49-F238E27FC236}">
                  <a16:creationId xmlns:a16="http://schemas.microsoft.com/office/drawing/2014/main" id="{A49DF5EF-55E6-48D4-BB20-FA49102A5B9D}"/>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4" name="Oval 13">
              <a:extLst>
                <a:ext uri="{FF2B5EF4-FFF2-40B4-BE49-F238E27FC236}">
                  <a16:creationId xmlns:a16="http://schemas.microsoft.com/office/drawing/2014/main" id="{7F31D434-9FD2-4BBB-86AE-262FCAC16F33}"/>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55" name="Rounded Rectangle 15">
            <a:extLst>
              <a:ext uri="{FF2B5EF4-FFF2-40B4-BE49-F238E27FC236}">
                <a16:creationId xmlns:a16="http://schemas.microsoft.com/office/drawing/2014/main" id="{8B8EC31B-776B-4E00-8AE7-B4A96D0C75BF}"/>
              </a:ext>
            </a:extLst>
          </p:cNvPr>
          <p:cNvSpPr/>
          <p:nvPr/>
        </p:nvSpPr>
        <p:spPr bwMode="auto">
          <a:xfrm>
            <a:off x="6096899" y="2338619"/>
            <a:ext cx="2940967" cy="1751326"/>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cs typeface="Arial"/>
              </a:rPr>
              <a:t>Sewaan XXX(Fasa 1)</a:t>
            </a:r>
          </a:p>
          <a:p>
            <a:pPr algn="just">
              <a:defRPr/>
            </a:pPr>
            <a:r>
              <a:rPr lang="ms-MY" sz="900" dirty="0">
                <a:solidFill>
                  <a:schemeClr val="tx1"/>
                </a:solidFill>
                <a:latin typeface="Arial"/>
                <a:ea typeface="Tahoma"/>
                <a:cs typeface="Arial"/>
              </a:rPr>
              <a:t>Komputer riba : XX,XXX unit</a:t>
            </a:r>
            <a:endParaRPr lang="ms-MY" dirty="0"/>
          </a:p>
          <a:p>
            <a:pPr algn="just">
              <a:defRPr/>
            </a:pPr>
            <a:r>
              <a:rPr lang="ms-MY" sz="900" dirty="0">
                <a:solidFill>
                  <a:schemeClr val="tx1"/>
                </a:solidFill>
                <a:latin typeface="Arial"/>
                <a:ea typeface="Tahoma"/>
                <a:cs typeface="Arial"/>
              </a:rPr>
              <a:t>Printer :  X,XXX unit</a:t>
            </a:r>
            <a:endParaRPr lang="ms-MY" dirty="0"/>
          </a:p>
          <a:p>
            <a:pPr algn="just">
              <a:defRPr/>
            </a:pPr>
            <a:r>
              <a:rPr lang="ms-MY" sz="900" dirty="0">
                <a:solidFill>
                  <a:schemeClr val="tx1"/>
                </a:solidFill>
                <a:latin typeface="Arial"/>
                <a:ea typeface="Tahoma"/>
                <a:cs typeface="Arial"/>
              </a:rPr>
              <a:t>Projektor :  X,XXX unit</a:t>
            </a:r>
            <a:endParaRPr lang="ms-MY" dirty="0"/>
          </a:p>
          <a:p>
            <a:pPr algn="just">
              <a:defRPr/>
            </a:pPr>
            <a:r>
              <a:rPr lang="ms-MY" sz="900" dirty="0">
                <a:solidFill>
                  <a:schemeClr val="tx1"/>
                </a:solidFill>
                <a:latin typeface="Arial"/>
                <a:ea typeface="Tahoma"/>
                <a:cs typeface="Arial"/>
              </a:rPr>
              <a:t>Charging Cart :  X,XXX unit</a:t>
            </a:r>
          </a:p>
          <a:p>
            <a:pPr algn="just">
              <a:defRPr/>
            </a:pPr>
            <a:r>
              <a:rPr lang="ms-MY" sz="900" dirty="0">
                <a:solidFill>
                  <a:schemeClr val="tx1"/>
                </a:solidFill>
                <a:latin typeface="Arial"/>
                <a:ea typeface="Tahoma"/>
                <a:cs typeface="Arial"/>
              </a:rPr>
              <a:t>Jumlah Perkakasan : </a:t>
            </a:r>
            <a:r>
              <a:rPr lang="ms-MY" sz="900" b="1" u="sng"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Jumlah Makmal : </a:t>
            </a:r>
            <a:r>
              <a:rPr lang="ms-MY" sz="900" b="1" dirty="0">
                <a:solidFill>
                  <a:schemeClr val="tx1"/>
                </a:solidFill>
                <a:latin typeface="Arial"/>
                <a:ea typeface="Tahoma"/>
                <a:cs typeface="Arial"/>
              </a:rPr>
              <a:t>X,XXX Makmal</a:t>
            </a:r>
          </a:p>
          <a:p>
            <a:pPr>
              <a:defRPr/>
            </a:pPr>
            <a:r>
              <a:rPr lang="ms-MY" sz="900" dirty="0">
                <a:solidFill>
                  <a:schemeClr val="tx1"/>
                </a:solidFill>
                <a:latin typeface="Arial"/>
                <a:ea typeface="Tahoma"/>
                <a:cs typeface="Arial"/>
              </a:rPr>
              <a:t>Kos Projek</a:t>
            </a:r>
            <a:r>
              <a:rPr lang="ms-MY" sz="900" dirty="0">
                <a:solidFill>
                  <a:schemeClr val="dk1"/>
                </a:solidFill>
                <a:latin typeface="Arial"/>
                <a:cs typeface="Arial"/>
              </a:rPr>
              <a:t>: </a:t>
            </a:r>
            <a:r>
              <a:rPr lang="ms-MY" sz="900" dirty="0">
                <a:solidFill>
                  <a:schemeClr val="tx1"/>
                </a:solidFill>
                <a:latin typeface="Arial"/>
                <a:cs typeface="Arial"/>
              </a:rPr>
              <a:t>RM </a:t>
            </a:r>
            <a:r>
              <a:rPr lang="ms-MY" sz="900" b="1" dirty="0">
                <a:solidFill>
                  <a:schemeClr val="tx1"/>
                </a:solidFill>
                <a:latin typeface="Arial"/>
              </a:rPr>
              <a:t>XXX,XXX,XXX.XX </a:t>
            </a:r>
            <a:endParaRPr lang="ms-MY" sz="900" b="1" dirty="0">
              <a:solidFill>
                <a:schemeClr val="tx1"/>
              </a:solidFill>
              <a:latin typeface="Arial"/>
              <a:cs typeface="Arial"/>
            </a:endParaRPr>
          </a:p>
          <a:p>
            <a:pPr>
              <a:defRPr/>
            </a:pPr>
            <a:r>
              <a:rPr lang="ms-MY" sz="900" dirty="0">
                <a:solidFill>
                  <a:schemeClr val="tx1"/>
                </a:solidFill>
                <a:latin typeface="Arial"/>
                <a:ea typeface="Tahoma"/>
                <a:cs typeface="Arial"/>
              </a:rPr>
              <a:t>Tempoh Kontrak  :  </a:t>
            </a:r>
            <a:r>
              <a:rPr lang="ms-MY" sz="900" b="1" dirty="0">
                <a:solidFill>
                  <a:schemeClr val="tx1"/>
                </a:solidFill>
                <a:latin typeface="Arial"/>
                <a:ea typeface="Tahoma"/>
                <a:cs typeface="Arial"/>
              </a:rPr>
              <a:t>15 Disember 2021 hingga 14       </a:t>
            </a:r>
          </a:p>
          <a:p>
            <a:pPr>
              <a:defRPr/>
            </a:pPr>
            <a:r>
              <a:rPr lang="ms-MY" sz="900" b="1" dirty="0">
                <a:solidFill>
                  <a:schemeClr val="tx1"/>
                </a:solidFill>
                <a:latin typeface="Arial"/>
                <a:ea typeface="Tahoma"/>
                <a:cs typeface="Arial"/>
              </a:rPr>
              <a:t>                                 April 2027</a:t>
            </a:r>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900" dirty="0">
              <a:solidFill>
                <a:schemeClr val="tx1"/>
              </a:solidFill>
              <a:latin typeface="Arial"/>
              <a:ea typeface="Tahoma"/>
              <a:cs typeface="Arial"/>
            </a:endParaRPr>
          </a:p>
        </p:txBody>
      </p:sp>
      <p:sp>
        <p:nvSpPr>
          <p:cNvPr id="60" name="Rounded Rectangle 20">
            <a:extLst>
              <a:ext uri="{FF2B5EF4-FFF2-40B4-BE49-F238E27FC236}">
                <a16:creationId xmlns:a16="http://schemas.microsoft.com/office/drawing/2014/main" id="{009D319B-5AE0-4A26-891F-E28B8B1FC328}"/>
              </a:ext>
            </a:extLst>
          </p:cNvPr>
          <p:cNvSpPr/>
          <p:nvPr/>
        </p:nvSpPr>
        <p:spPr bwMode="auto">
          <a:xfrm>
            <a:off x="2326435" y="4878424"/>
            <a:ext cx="2782167" cy="1734517"/>
          </a:xfrm>
          <a:prstGeom prst="roundRect">
            <a:avLst>
              <a:gd name="adj" fmla="val 10319"/>
            </a:avLst>
          </a:prstGeom>
          <a:solidFill>
            <a:schemeClr val="accent2">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adalah mengikut projek:</a:t>
            </a:r>
            <a:endParaRPr lang="ms-MY" dirty="0"/>
          </a:p>
          <a:p>
            <a:pPr marL="171450" indent="-171450" algn="just">
              <a:buFont typeface="Arial"/>
              <a:buChar char="•"/>
              <a:defRPr/>
            </a:pPr>
            <a:r>
              <a:rPr lang="ms-MY" sz="900" dirty="0">
                <a:solidFill>
                  <a:schemeClr val="tx1"/>
                </a:solidFill>
                <a:latin typeface="Arial"/>
                <a:ea typeface="Tahoma"/>
                <a:cs typeface="Arial"/>
              </a:rPr>
              <a:t>HP Multi seat (2011) : XXX makmal: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a:t>
            </a:r>
          </a:p>
          <a:p>
            <a:pPr marL="171450" indent="-171450" algn="just">
              <a:buFont typeface="Arial"/>
              <a:buChar char="•"/>
              <a:defRPr/>
            </a:pPr>
            <a:r>
              <a:rPr lang="ms-MY" sz="900" dirty="0">
                <a:solidFill>
                  <a:schemeClr val="tx1"/>
                </a:solidFill>
                <a:latin typeface="Arial"/>
                <a:ea typeface="Tahoma"/>
                <a:cs typeface="Arial"/>
              </a:rPr>
              <a:t>Kontrak Bermasa (2012 - 2013) </a:t>
            </a:r>
            <a:r>
              <a:rPr lang="ms-MY" sz="900" i="1" dirty="0">
                <a:solidFill>
                  <a:schemeClr val="tx1"/>
                </a:solidFill>
                <a:latin typeface="Arial"/>
                <a:ea typeface="Tahoma"/>
                <a:cs typeface="Arial"/>
              </a:rPr>
              <a:t>: </a:t>
            </a:r>
            <a:r>
              <a:rPr lang="ms-MY" sz="900" dirty="0">
                <a:solidFill>
                  <a:schemeClr val="tx1"/>
                </a:solidFill>
                <a:latin typeface="Arial"/>
                <a:ea typeface="Tahoma"/>
                <a:cs typeface="Arial"/>
              </a:rPr>
              <a:t>1,307 sekolah :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 </a:t>
            </a:r>
            <a:endParaRPr lang="ms-MY" dirty="0"/>
          </a:p>
          <a:p>
            <a:pPr marL="171450" indent="-171450" algn="just">
              <a:buFont typeface="Arial"/>
              <a:buChar char="•"/>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      Jumlah keseluruhan  : XXX,XXX </a:t>
            </a:r>
          </a:p>
          <a:p>
            <a:pPr algn="just">
              <a:defRPr/>
            </a:pPr>
            <a:r>
              <a:rPr lang="en-MY" sz="900" dirty="0">
                <a:solidFill>
                  <a:schemeClr val="tx1"/>
                </a:solidFill>
                <a:latin typeface="Arial"/>
                <a:ea typeface="Tahoma"/>
                <a:cs typeface="Arial"/>
              </a:rPr>
              <a:t>      </a:t>
            </a:r>
            <a:endParaRPr lang="en-MY" sz="900" b="1" dirty="0">
              <a:solidFill>
                <a:srgbClr val="0070C0"/>
              </a:solidFill>
              <a:latin typeface="Arial"/>
              <a:ea typeface="Tahoma"/>
              <a:cs typeface="Arial"/>
            </a:endParaRPr>
          </a:p>
        </p:txBody>
      </p:sp>
      <p:grpSp>
        <p:nvGrpSpPr>
          <p:cNvPr id="61" name="Group 21">
            <a:extLst>
              <a:ext uri="{FF2B5EF4-FFF2-40B4-BE49-F238E27FC236}">
                <a16:creationId xmlns:a16="http://schemas.microsoft.com/office/drawing/2014/main" id="{B746BF8A-1E01-4555-9A64-892CC21A3D34}"/>
              </a:ext>
            </a:extLst>
          </p:cNvPr>
          <p:cNvGrpSpPr/>
          <p:nvPr/>
        </p:nvGrpSpPr>
        <p:grpSpPr bwMode="auto">
          <a:xfrm>
            <a:off x="4237721" y="4636738"/>
            <a:ext cx="110374" cy="333584"/>
            <a:chOff x="2626562" y="2132856"/>
            <a:chExt cx="157070" cy="650703"/>
          </a:xfrm>
        </p:grpSpPr>
        <p:cxnSp>
          <p:nvCxnSpPr>
            <p:cNvPr id="62" name="Straight Connector 22">
              <a:extLst>
                <a:ext uri="{FF2B5EF4-FFF2-40B4-BE49-F238E27FC236}">
                  <a16:creationId xmlns:a16="http://schemas.microsoft.com/office/drawing/2014/main" id="{83375313-9022-406C-B509-94E82657A58D}"/>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3" name="Oval 24">
              <a:extLst>
                <a:ext uri="{FF2B5EF4-FFF2-40B4-BE49-F238E27FC236}">
                  <a16:creationId xmlns:a16="http://schemas.microsoft.com/office/drawing/2014/main" id="{2DF050A7-47C1-410A-AB66-B3F3F3B3E8A9}"/>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4" name="Oval 26">
              <a:extLst>
                <a:ext uri="{FF2B5EF4-FFF2-40B4-BE49-F238E27FC236}">
                  <a16:creationId xmlns:a16="http://schemas.microsoft.com/office/drawing/2014/main" id="{6BAAB13F-A04F-46E7-818C-893A0D1F1E35}"/>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65" name="Rounded Rectangle 27">
            <a:extLst>
              <a:ext uri="{FF2B5EF4-FFF2-40B4-BE49-F238E27FC236}">
                <a16:creationId xmlns:a16="http://schemas.microsoft.com/office/drawing/2014/main" id="{162C475A-127E-4060-A0AC-0C55130AE1D4}"/>
              </a:ext>
            </a:extLst>
          </p:cNvPr>
          <p:cNvSpPr/>
          <p:nvPr/>
        </p:nvSpPr>
        <p:spPr bwMode="auto">
          <a:xfrm>
            <a:off x="3381431" y="2945413"/>
            <a:ext cx="2304256" cy="1136767"/>
          </a:xfrm>
          <a:prstGeom prst="roundRect">
            <a:avLst>
              <a:gd name="adj" fmla="val 10319"/>
            </a:avLst>
          </a:prstGeom>
          <a:solidFill>
            <a:schemeClr val="accent6">
              <a:lumMod val="20000"/>
              <a:lumOff val="80000"/>
            </a:schemeClr>
          </a:solid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 X,XXX makmal : </a:t>
            </a:r>
            <a:r>
              <a:rPr lang="ms-MY" sz="900" b="1" dirty="0">
                <a:solidFill>
                  <a:schemeClr val="tx1"/>
                </a:solidFill>
                <a:latin typeface="Arial"/>
                <a:ea typeface="Tahoma"/>
                <a:cs typeface="Arial"/>
              </a:rPr>
              <a:t>XXX,XXX  unit</a:t>
            </a:r>
            <a:endParaRPr lang="ms-MY" b="1" dirty="0"/>
          </a:p>
          <a:p>
            <a:pPr>
              <a:defRPr/>
            </a:pPr>
            <a:r>
              <a:rPr lang="ms-MY" sz="900" dirty="0">
                <a:solidFill>
                  <a:schemeClr val="tx1"/>
                </a:solidFill>
                <a:latin typeface="Arial"/>
                <a:ea typeface="Tahoma"/>
                <a:cs typeface="Arial"/>
              </a:rPr>
              <a:t>Tempoh : 2015 - 2016</a:t>
            </a:r>
          </a:p>
          <a:p>
            <a:pPr algn="just">
              <a:defRPr/>
            </a:pPr>
            <a:endParaRPr lang="en-US" sz="850" dirty="0">
              <a:solidFill>
                <a:schemeClr val="tx1"/>
              </a:solidFill>
              <a:latin typeface="Arial"/>
              <a:ea typeface="Tahoma"/>
              <a:cs typeface="Arial"/>
            </a:endParaRPr>
          </a:p>
        </p:txBody>
      </p:sp>
      <p:grpSp>
        <p:nvGrpSpPr>
          <p:cNvPr id="66" name="Group 28">
            <a:extLst>
              <a:ext uri="{FF2B5EF4-FFF2-40B4-BE49-F238E27FC236}">
                <a16:creationId xmlns:a16="http://schemas.microsoft.com/office/drawing/2014/main" id="{DC791E66-5B1A-42B6-8A39-A601B87FCE01}"/>
              </a:ext>
            </a:extLst>
          </p:cNvPr>
          <p:cNvGrpSpPr/>
          <p:nvPr/>
        </p:nvGrpSpPr>
        <p:grpSpPr bwMode="auto">
          <a:xfrm>
            <a:off x="5138315" y="3959242"/>
            <a:ext cx="108000" cy="396000"/>
            <a:chOff x="2626562" y="2132856"/>
            <a:chExt cx="157070" cy="650703"/>
          </a:xfrm>
        </p:grpSpPr>
        <p:cxnSp>
          <p:nvCxnSpPr>
            <p:cNvPr id="67" name="Straight Connector 29">
              <a:extLst>
                <a:ext uri="{FF2B5EF4-FFF2-40B4-BE49-F238E27FC236}">
                  <a16:creationId xmlns:a16="http://schemas.microsoft.com/office/drawing/2014/main" id="{5C191BC1-E86B-45C3-A6C2-0362EBB02263}"/>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8" name="Oval 30">
              <a:extLst>
                <a:ext uri="{FF2B5EF4-FFF2-40B4-BE49-F238E27FC236}">
                  <a16:creationId xmlns:a16="http://schemas.microsoft.com/office/drawing/2014/main" id="{ED0368FD-4FFF-4227-88D7-EE1F053FE8A8}"/>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9" name="Oval 31">
              <a:extLst>
                <a:ext uri="{FF2B5EF4-FFF2-40B4-BE49-F238E27FC236}">
                  <a16:creationId xmlns:a16="http://schemas.microsoft.com/office/drawing/2014/main" id="{306544FC-B071-4DD7-B6DE-FDDD36D873C0}"/>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6" name="Rounded Rectangle 15">
            <a:extLst>
              <a:ext uri="{FF2B5EF4-FFF2-40B4-BE49-F238E27FC236}">
                <a16:creationId xmlns:a16="http://schemas.microsoft.com/office/drawing/2014/main" id="{20BFEB57-8C65-4DFC-B302-DF70BFDECA98}"/>
              </a:ext>
            </a:extLst>
          </p:cNvPr>
          <p:cNvSpPr/>
          <p:nvPr/>
        </p:nvSpPr>
        <p:spPr bwMode="auto">
          <a:xfrm>
            <a:off x="9106671" y="2338619"/>
            <a:ext cx="2903205" cy="1709183"/>
          </a:xfrm>
          <a:prstGeom prst="roundRect">
            <a:avLst>
              <a:gd name="adj" fmla="val 10319"/>
            </a:avLst>
          </a:prstGeom>
          <a:solidFill>
            <a:srgbClr val="FFFF00"/>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Cadangan Sewaan XXXX(Fasa 2)</a:t>
            </a:r>
          </a:p>
          <a:p>
            <a:pPr algn="just">
              <a:defRPr/>
            </a:pPr>
            <a:r>
              <a:rPr lang="ms-MY" sz="900" dirty="0">
                <a:solidFill>
                  <a:schemeClr val="tx1"/>
                </a:solidFill>
                <a:latin typeface="Arial"/>
                <a:ea typeface="Tahoma"/>
                <a:cs typeface="Arial"/>
              </a:rPr>
              <a:t>Komputer riba </a:t>
            </a:r>
            <a:r>
              <a:rPr lang="ms-MY" sz="900" dirty="0">
                <a:solidFill>
                  <a:srgbClr val="FF0000"/>
                </a:solidFill>
                <a:latin typeface="Arial"/>
                <a:ea typeface="Tahoma"/>
                <a:cs typeface="Arial"/>
              </a:rPr>
              <a:t>:</a:t>
            </a:r>
            <a:r>
              <a:rPr lang="ms-MY" sz="900" b="1" dirty="0">
                <a:solidFill>
                  <a:srgbClr val="FF0000"/>
                </a:solidFill>
                <a:latin typeface="Arial"/>
                <a:ea typeface="Tahoma"/>
                <a:cs typeface="Arial"/>
              </a:rPr>
              <a:t> </a:t>
            </a:r>
            <a:r>
              <a:rPr lang="ms-MY" sz="900" b="1"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Printer : </a:t>
            </a:r>
            <a:r>
              <a:rPr lang="ms-MY" sz="900" b="1" dirty="0">
                <a:solidFill>
                  <a:schemeClr val="tx1"/>
                </a:solidFill>
                <a:latin typeface="Arial"/>
                <a:ea typeface="Tahoma"/>
                <a:cs typeface="Arial"/>
              </a:rPr>
              <a:t>X,XXX</a:t>
            </a:r>
            <a:r>
              <a:rPr lang="ms-MY" sz="900"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Projektor : </a:t>
            </a:r>
            <a:r>
              <a:rPr lang="ms-MY" sz="900" b="1" dirty="0">
                <a:solidFill>
                  <a:schemeClr val="tx1"/>
                </a:solidFill>
                <a:latin typeface="Arial"/>
                <a:ea typeface="Tahoma"/>
                <a:cs typeface="Arial"/>
              </a:rPr>
              <a:t>X,XXX </a:t>
            </a:r>
            <a:r>
              <a:rPr lang="ms-MY" sz="900" dirty="0">
                <a:solidFill>
                  <a:schemeClr val="tx1"/>
                </a:solidFill>
                <a:latin typeface="Arial"/>
                <a:ea typeface="Tahoma"/>
                <a:cs typeface="Arial"/>
              </a:rPr>
              <a:t>unit</a:t>
            </a:r>
          </a:p>
          <a:p>
            <a:pPr algn="just">
              <a:defRPr/>
            </a:pPr>
            <a:r>
              <a:rPr lang="ms-MY" sz="900" dirty="0">
                <a:solidFill>
                  <a:schemeClr val="tx1"/>
                </a:solidFill>
                <a:latin typeface="Arial"/>
                <a:ea typeface="Tahoma"/>
                <a:cs typeface="Arial"/>
              </a:rPr>
              <a:t>Charging cart </a:t>
            </a:r>
            <a:r>
              <a:rPr lang="ms-MY" sz="900" dirty="0">
                <a:solidFill>
                  <a:srgbClr val="FF0000"/>
                </a:solidFill>
                <a:latin typeface="Arial"/>
                <a:ea typeface="Tahoma"/>
                <a:cs typeface="Arial"/>
              </a:rPr>
              <a:t>: </a:t>
            </a:r>
            <a:r>
              <a:rPr lang="ms-MY" sz="900" b="1" dirty="0">
                <a:solidFill>
                  <a:schemeClr val="tx1"/>
                </a:solidFill>
                <a:latin typeface="Arial"/>
                <a:ea typeface="Tahoma"/>
                <a:cs typeface="Arial"/>
              </a:rPr>
              <a:t>X,XXX unit</a:t>
            </a:r>
          </a:p>
          <a:p>
            <a:pPr algn="just">
              <a:defRPr/>
            </a:pPr>
            <a:r>
              <a:rPr lang="ms-MY" sz="900" dirty="0">
                <a:solidFill>
                  <a:schemeClr val="tx1"/>
                </a:solidFill>
                <a:latin typeface="Arial"/>
                <a:ea typeface="Tahoma"/>
                <a:cs typeface="Arial"/>
              </a:rPr>
              <a:t>Jumlah Perkakasan </a:t>
            </a:r>
            <a:r>
              <a:rPr lang="ms-MY" sz="900" b="1" dirty="0">
                <a:solidFill>
                  <a:schemeClr val="tx1"/>
                </a:solidFill>
                <a:latin typeface="Arial"/>
                <a:ea typeface="Tahoma"/>
                <a:cs typeface="Arial"/>
              </a:rPr>
              <a:t>: </a:t>
            </a:r>
            <a:r>
              <a:rPr lang="ms-MY" sz="900" b="1" u="sng" dirty="0">
                <a:solidFill>
                  <a:schemeClr val="tx1"/>
                </a:solidFill>
                <a:latin typeface="Arial"/>
                <a:ea typeface="Tahoma"/>
                <a:cs typeface="Arial"/>
              </a:rPr>
              <a:t>XX</a:t>
            </a:r>
            <a:r>
              <a:rPr lang="ms-MY" sz="900" b="1" u="sng" dirty="0">
                <a:solidFill>
                  <a:schemeClr val="tx1"/>
                </a:solidFill>
                <a:latin typeface="Arial"/>
                <a:cs typeface="Arial"/>
              </a:rPr>
              <a:t>,XXX </a:t>
            </a:r>
            <a:r>
              <a:rPr lang="ms-MY" sz="900" b="1" u="sng"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Jumlah Makmal</a:t>
            </a:r>
            <a:r>
              <a:rPr lang="ms-MY" sz="900" b="1" dirty="0">
                <a:solidFill>
                  <a:schemeClr val="tx1"/>
                </a:solidFill>
                <a:latin typeface="Arial"/>
                <a:ea typeface="Tahoma"/>
                <a:cs typeface="Arial"/>
              </a:rPr>
              <a:t>: X,XXX Makmal</a:t>
            </a:r>
          </a:p>
          <a:p>
            <a:pPr>
              <a:defRPr/>
            </a:pPr>
            <a:r>
              <a:rPr lang="ms-MY" sz="900" dirty="0">
                <a:solidFill>
                  <a:schemeClr val="tx1"/>
                </a:solidFill>
                <a:latin typeface="Arial"/>
                <a:ea typeface="Tahoma"/>
                <a:cs typeface="Arial"/>
              </a:rPr>
              <a:t>Anggaran Kos Projek</a:t>
            </a:r>
            <a:r>
              <a:rPr lang="ms-MY" sz="900" dirty="0">
                <a:solidFill>
                  <a:schemeClr val="tx1"/>
                </a:solidFill>
                <a:latin typeface="Arial"/>
                <a:cs typeface="Arial"/>
              </a:rPr>
              <a:t>: </a:t>
            </a:r>
            <a:r>
              <a:rPr lang="ms-MY" sz="900" b="1" dirty="0">
                <a:solidFill>
                  <a:schemeClr val="tx1"/>
                </a:solidFill>
                <a:latin typeface="Arial"/>
                <a:cs typeface="Arial"/>
              </a:rPr>
              <a:t>RM XXX,XXX,XXX</a:t>
            </a:r>
          </a:p>
          <a:p>
            <a:pPr>
              <a:defRPr/>
            </a:pPr>
            <a:r>
              <a:rPr lang="ms-MY" sz="900" dirty="0">
                <a:solidFill>
                  <a:schemeClr val="tx1"/>
                </a:solidFill>
                <a:latin typeface="Arial"/>
                <a:ea typeface="Tahoma"/>
                <a:cs typeface="Arial"/>
              </a:rPr>
              <a:t>Tempoh   : </a:t>
            </a:r>
            <a:r>
              <a:rPr lang="ms-MY" sz="900" b="1" dirty="0">
                <a:solidFill>
                  <a:schemeClr val="tx1"/>
                </a:solidFill>
                <a:latin typeface="Arial"/>
                <a:ea typeface="Tahoma"/>
                <a:cs typeface="Arial"/>
              </a:rPr>
              <a:t>Julai </a:t>
            </a:r>
            <a:r>
              <a:rPr lang="ms-MY" sz="900" b="1" dirty="0">
                <a:solidFill>
                  <a:schemeClr val="tx1"/>
                </a:solidFill>
                <a:latin typeface="Arial"/>
              </a:rPr>
              <a:t>2022 sehingga Disember 2027</a:t>
            </a:r>
          </a:p>
          <a:p>
            <a:pPr>
              <a:defRPr/>
            </a:pPr>
            <a:r>
              <a:rPr lang="ms-MY" sz="900" dirty="0">
                <a:solidFill>
                  <a:schemeClr val="tx1"/>
                </a:solidFill>
                <a:latin typeface="Arial"/>
                <a:ea typeface="Tahoma"/>
                <a:cs typeface="Arial"/>
              </a:rPr>
              <a:t>Pembekal	:[Belum Ditentukan]</a:t>
            </a:r>
            <a:endParaRPr lang="ms-MY" dirty="0"/>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1050" dirty="0">
              <a:solidFill>
                <a:schemeClr val="tx1"/>
              </a:solidFill>
              <a:latin typeface="Arial"/>
              <a:ea typeface="Tahoma"/>
              <a:cs typeface="Arial"/>
            </a:endParaRPr>
          </a:p>
        </p:txBody>
      </p:sp>
      <p:sp>
        <p:nvSpPr>
          <p:cNvPr id="77" name="Arrow: Chevron 37">
            <a:extLst>
              <a:ext uri="{FF2B5EF4-FFF2-40B4-BE49-F238E27FC236}">
                <a16:creationId xmlns:a16="http://schemas.microsoft.com/office/drawing/2014/main" id="{11F0362C-DC83-45CC-9C8C-8D4B34410B81}"/>
              </a:ext>
            </a:extLst>
          </p:cNvPr>
          <p:cNvSpPr/>
          <p:nvPr/>
        </p:nvSpPr>
        <p:spPr bwMode="auto">
          <a:xfrm>
            <a:off x="9810635" y="430009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Freeform: Shape 38">
            <a:extLst>
              <a:ext uri="{FF2B5EF4-FFF2-40B4-BE49-F238E27FC236}">
                <a16:creationId xmlns:a16="http://schemas.microsoft.com/office/drawing/2014/main" id="{B9CB3D18-361E-4BF4-B918-6E54458617B0}"/>
              </a:ext>
            </a:extLst>
          </p:cNvPr>
          <p:cNvSpPr/>
          <p:nvPr/>
        </p:nvSpPr>
        <p:spPr bwMode="auto">
          <a:xfrm>
            <a:off x="10228604" y="4290335"/>
            <a:ext cx="1569211" cy="4256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200" b="1" dirty="0">
                <a:latin typeface="Arial"/>
                <a:ea typeface="Tahoma"/>
                <a:cs typeface="Arial"/>
              </a:rPr>
              <a:t>2022</a:t>
            </a:r>
          </a:p>
          <a:p>
            <a:pPr marL="0" lvl="0" indent="0" algn="ctr" defTabSz="622300">
              <a:lnSpc>
                <a:spcPct val="90000"/>
              </a:lnSpc>
              <a:spcBef>
                <a:spcPts val="0"/>
              </a:spcBef>
              <a:spcAft>
                <a:spcPts val="0"/>
              </a:spcAft>
              <a:buNone/>
              <a:defRPr/>
            </a:pPr>
            <a:r>
              <a:rPr lang="en-MY" sz="1200" b="1" dirty="0" err="1">
                <a:latin typeface="Arial"/>
                <a:ea typeface="Tahoma"/>
                <a:cs typeface="Arial"/>
              </a:rPr>
              <a:t>Permohonan</a:t>
            </a:r>
            <a:r>
              <a:rPr lang="en-MY" sz="1200" b="1" dirty="0">
                <a:latin typeface="Arial"/>
                <a:ea typeface="Tahoma"/>
                <a:cs typeface="Arial"/>
              </a:rPr>
              <a:t> </a:t>
            </a:r>
            <a:r>
              <a:rPr lang="en-MY" sz="1200" b="1" dirty="0" err="1">
                <a:latin typeface="Arial"/>
                <a:ea typeface="Tahoma"/>
                <a:cs typeface="Arial"/>
              </a:rPr>
              <a:t>Baru</a:t>
            </a:r>
            <a:endParaRPr lang="en-MY" sz="1200" b="1" dirty="0">
              <a:latin typeface="Arial"/>
              <a:ea typeface="Tahoma"/>
              <a:cs typeface="Arial"/>
            </a:endParaRPr>
          </a:p>
        </p:txBody>
      </p:sp>
      <p:grpSp>
        <p:nvGrpSpPr>
          <p:cNvPr id="79" name="Group 16">
            <a:extLst>
              <a:ext uri="{FF2B5EF4-FFF2-40B4-BE49-F238E27FC236}">
                <a16:creationId xmlns:a16="http://schemas.microsoft.com/office/drawing/2014/main" id="{FE03AC19-03B1-4B71-9FEC-1866698E2727}"/>
              </a:ext>
            </a:extLst>
          </p:cNvPr>
          <p:cNvGrpSpPr/>
          <p:nvPr/>
        </p:nvGrpSpPr>
        <p:grpSpPr bwMode="auto">
          <a:xfrm>
            <a:off x="11563395" y="4003583"/>
            <a:ext cx="119614" cy="407324"/>
            <a:chOff x="2626562" y="2132856"/>
            <a:chExt cx="157070" cy="650703"/>
          </a:xfrm>
        </p:grpSpPr>
        <p:cxnSp>
          <p:nvCxnSpPr>
            <p:cNvPr id="80" name="Straight Connector 17">
              <a:extLst>
                <a:ext uri="{FF2B5EF4-FFF2-40B4-BE49-F238E27FC236}">
                  <a16:creationId xmlns:a16="http://schemas.microsoft.com/office/drawing/2014/main" id="{09172D2B-87C8-4BC9-A377-6DEC2272E1D8}"/>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1" name="Oval 18">
              <a:extLst>
                <a:ext uri="{FF2B5EF4-FFF2-40B4-BE49-F238E27FC236}">
                  <a16:creationId xmlns:a16="http://schemas.microsoft.com/office/drawing/2014/main" id="{CF4E29DE-E0EB-49F7-BA7F-FD0A5EF8BDA1}"/>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82" name="Oval 19">
              <a:extLst>
                <a:ext uri="{FF2B5EF4-FFF2-40B4-BE49-F238E27FC236}">
                  <a16:creationId xmlns:a16="http://schemas.microsoft.com/office/drawing/2014/main" id="{E6603708-0298-4A39-8574-625EC99CA77E}"/>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85" name="Freeform: Shape 35">
            <a:extLst>
              <a:ext uri="{FF2B5EF4-FFF2-40B4-BE49-F238E27FC236}">
                <a16:creationId xmlns:a16="http://schemas.microsoft.com/office/drawing/2014/main" id="{B75650B5-684F-4416-9A6F-5FA9A73F78F0}"/>
              </a:ext>
            </a:extLst>
          </p:cNvPr>
          <p:cNvSpPr/>
          <p:nvPr/>
        </p:nvSpPr>
        <p:spPr bwMode="auto">
          <a:xfrm>
            <a:off x="6600255" y="4321929"/>
            <a:ext cx="1460905"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dirty="0">
                <a:latin typeface="Arial"/>
                <a:ea typeface="Tahoma"/>
                <a:cs typeface="Arial"/>
              </a:rPr>
              <a:t>2019 - 2021</a:t>
            </a:r>
            <a:endParaRPr lang="en-MY" sz="1800" b="1" dirty="0">
              <a:latin typeface="Arial"/>
              <a:ea typeface="Tahoma"/>
              <a:cs typeface="Arial"/>
            </a:endParaRPr>
          </a:p>
        </p:txBody>
      </p:sp>
      <p:sp>
        <p:nvSpPr>
          <p:cNvPr id="87" name="Rounded Rectangle 27">
            <a:extLst>
              <a:ext uri="{FF2B5EF4-FFF2-40B4-BE49-F238E27FC236}">
                <a16:creationId xmlns:a16="http://schemas.microsoft.com/office/drawing/2014/main" id="{17F94E14-74C8-4960-A68D-F502589C656D}"/>
              </a:ext>
            </a:extLst>
          </p:cNvPr>
          <p:cNvSpPr/>
          <p:nvPr/>
        </p:nvSpPr>
        <p:spPr bwMode="auto">
          <a:xfrm>
            <a:off x="5326732" y="4912450"/>
            <a:ext cx="2574167" cy="1137258"/>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Perkhidmatan Penyenggaraan </a:t>
            </a:r>
            <a:r>
              <a:rPr lang="ms-MY" sz="900" dirty="0">
                <a:solidFill>
                  <a:schemeClr val="tx1"/>
                </a:solidFill>
                <a:latin typeface="Arial"/>
                <a:ea typeface="Tahoma"/>
                <a:cs typeface="Arial"/>
              </a:rPr>
              <a:t>Perkakasan</a:t>
            </a:r>
            <a:r>
              <a:rPr lang="ms-MY" sz="900" b="1" dirty="0">
                <a:solidFill>
                  <a:schemeClr val="tx1"/>
                </a:solidFill>
                <a:latin typeface="Arial"/>
                <a:ea typeface="Tahoma"/>
                <a:cs typeface="Arial"/>
              </a:rPr>
              <a:t> ICT Di XXXXXXX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Perkakasan diselenggara : </a:t>
            </a:r>
            <a:r>
              <a:rPr lang="ms-MY" sz="900" b="1" dirty="0">
                <a:solidFill>
                  <a:schemeClr val="tx1"/>
                </a:solidFill>
                <a:latin typeface="Arial"/>
                <a:ea typeface="Tahoma"/>
                <a:cs typeface="Arial"/>
              </a:rPr>
              <a:t>XX,XXX unit</a:t>
            </a:r>
          </a:p>
          <a:p>
            <a:pPr algn="just">
              <a:defRPr/>
            </a:pPr>
            <a:endParaRPr lang="en-US" sz="900" b="1" dirty="0">
              <a:solidFill>
                <a:schemeClr val="tx1"/>
              </a:solidFill>
              <a:latin typeface="Arial"/>
              <a:ea typeface="Tahoma"/>
              <a:cs typeface="Arial"/>
            </a:endParaRPr>
          </a:p>
        </p:txBody>
      </p:sp>
      <p:grpSp>
        <p:nvGrpSpPr>
          <p:cNvPr id="88" name="Group 28">
            <a:extLst>
              <a:ext uri="{FF2B5EF4-FFF2-40B4-BE49-F238E27FC236}">
                <a16:creationId xmlns:a16="http://schemas.microsoft.com/office/drawing/2014/main" id="{70DAB0D9-3FAE-422A-8C34-A3B4D1D1BB84}"/>
              </a:ext>
            </a:extLst>
          </p:cNvPr>
          <p:cNvGrpSpPr/>
          <p:nvPr/>
        </p:nvGrpSpPr>
        <p:grpSpPr bwMode="auto">
          <a:xfrm>
            <a:off x="8617122" y="4014908"/>
            <a:ext cx="108000" cy="396000"/>
            <a:chOff x="2626562" y="2132856"/>
            <a:chExt cx="157070" cy="650703"/>
          </a:xfrm>
        </p:grpSpPr>
        <p:cxnSp>
          <p:nvCxnSpPr>
            <p:cNvPr id="89" name="Straight Connector 29">
              <a:extLst>
                <a:ext uri="{FF2B5EF4-FFF2-40B4-BE49-F238E27FC236}">
                  <a16:creationId xmlns:a16="http://schemas.microsoft.com/office/drawing/2014/main" id="{41AECBF5-35BB-4A1E-97C5-B95F4C93E5E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90" name="Oval 30">
              <a:extLst>
                <a:ext uri="{FF2B5EF4-FFF2-40B4-BE49-F238E27FC236}">
                  <a16:creationId xmlns:a16="http://schemas.microsoft.com/office/drawing/2014/main" id="{9CDF9140-D010-4B81-8783-F695EAC13CEF}"/>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91" name="Oval 31">
              <a:extLst>
                <a:ext uri="{FF2B5EF4-FFF2-40B4-BE49-F238E27FC236}">
                  <a16:creationId xmlns:a16="http://schemas.microsoft.com/office/drawing/2014/main" id="{072A23DF-CB72-43A0-821B-7410055EE376}"/>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2" name="TextBox 1">
            <a:extLst>
              <a:ext uri="{FF2B5EF4-FFF2-40B4-BE49-F238E27FC236}">
                <a16:creationId xmlns:a16="http://schemas.microsoft.com/office/drawing/2014/main" id="{7AF99755-7542-42E5-B926-9419CAB50D00}"/>
              </a:ext>
            </a:extLst>
          </p:cNvPr>
          <p:cNvSpPr txBox="1"/>
          <p:nvPr/>
        </p:nvSpPr>
        <p:spPr>
          <a:xfrm>
            <a:off x="7958801" y="4714833"/>
            <a:ext cx="4233199" cy="2954655"/>
          </a:xfrm>
          <a:prstGeom prst="rect">
            <a:avLst/>
          </a:prstGeom>
          <a:noFill/>
        </p:spPr>
        <p:txBody>
          <a:bodyPr wrap="square" rtlCol="0">
            <a:spAutoFit/>
          </a:bodyPr>
          <a:lstStyle/>
          <a:p>
            <a:r>
              <a:rPr lang="ms-MY" sz="1100" b="1" dirty="0"/>
              <a:t>Nota :</a:t>
            </a:r>
          </a:p>
          <a:p>
            <a:r>
              <a:rPr lang="ms-MY" sz="1100" dirty="0"/>
              <a:t>Jumlah Makmal </a:t>
            </a:r>
            <a:r>
              <a:rPr lang="ms-MY" sz="1100" b="1" dirty="0"/>
              <a:t>: XX,XXX</a:t>
            </a:r>
            <a:r>
              <a:rPr lang="ms-MY" sz="1100" b="1" dirty="0">
                <a:solidFill>
                  <a:srgbClr val="00B050"/>
                </a:solidFill>
              </a:rPr>
              <a:t> </a:t>
            </a:r>
          </a:p>
          <a:p>
            <a:r>
              <a:rPr lang="ms-MY" sz="1100" dirty="0"/>
              <a:t>Jumlah keperluan sebenar : XXX,XXX</a:t>
            </a:r>
            <a:r>
              <a:rPr lang="ms-MY" sz="1100" b="1" dirty="0"/>
              <a:t> Unit PC/Notebook</a:t>
            </a:r>
          </a:p>
          <a:p>
            <a:endParaRPr lang="ms-MY" sz="500" b="1" dirty="0"/>
          </a:p>
          <a:p>
            <a:r>
              <a:rPr lang="ms-MY" sz="1100" b="1" dirty="0"/>
              <a:t>Pembekalan</a:t>
            </a:r>
          </a:p>
          <a:p>
            <a:pPr marL="285750" indent="-285750">
              <a:buFont typeface="+mj-lt"/>
              <a:buAutoNum type="romanLcPeriod"/>
            </a:pPr>
            <a:r>
              <a:rPr lang="ms-MY" sz="1100" dirty="0"/>
              <a:t>2011-2013 : XXX,XXX unit</a:t>
            </a:r>
          </a:p>
          <a:p>
            <a:pPr marL="285750" indent="-285750">
              <a:buFont typeface="+mj-lt"/>
              <a:buAutoNum type="romanLcPeriod"/>
            </a:pPr>
            <a:r>
              <a:rPr lang="ms-MY" sz="1100" dirty="0"/>
              <a:t>2015 : XXX,XXX unit</a:t>
            </a:r>
          </a:p>
          <a:p>
            <a:r>
              <a:rPr lang="ms-MY" sz="1100" b="1" dirty="0"/>
              <a:t>Penggantian</a:t>
            </a:r>
            <a:endParaRPr lang="ms-MY" sz="1100" dirty="0"/>
          </a:p>
          <a:p>
            <a:pPr marL="285750" indent="-285750">
              <a:buFont typeface="+mj-lt"/>
              <a:buAutoNum type="romanLcPeriod"/>
            </a:pPr>
            <a:r>
              <a:rPr lang="ms-MY" sz="1100" dirty="0"/>
              <a:t>2021 : XXX,XXX – XX,XXX = XXX,XXX unit</a:t>
            </a:r>
          </a:p>
          <a:p>
            <a:pPr marL="285750" indent="-285750">
              <a:buFont typeface="+mj-lt"/>
              <a:buAutoNum type="romanLcPeriod"/>
            </a:pPr>
            <a:r>
              <a:rPr lang="ms-MY" sz="1100" dirty="0"/>
              <a:t>Projek ini :  XXX,XXX – XX,XXX  = XX,XXX unit</a:t>
            </a:r>
          </a:p>
          <a:p>
            <a:pPr marL="285750" indent="-285750">
              <a:buFont typeface="+mj-lt"/>
              <a:buAutoNum type="romanLcPeriod"/>
            </a:pPr>
            <a:endParaRPr lang="ms-MY" sz="500" dirty="0"/>
          </a:p>
          <a:p>
            <a:r>
              <a:rPr lang="ms-MY" sz="1100" dirty="0"/>
              <a:t>Sebanyak XX,XXX masih belum digantikan bagi pembekalan 2011-2013</a:t>
            </a:r>
          </a:p>
          <a:p>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p:txBody>
      </p:sp>
      <p:grpSp>
        <p:nvGrpSpPr>
          <p:cNvPr id="92" name="Group 91">
            <a:extLst>
              <a:ext uri="{FF2B5EF4-FFF2-40B4-BE49-F238E27FC236}">
                <a16:creationId xmlns:a16="http://schemas.microsoft.com/office/drawing/2014/main" id="{DE118A31-431A-4AB7-9A96-D8CE81B65E20}"/>
              </a:ext>
            </a:extLst>
          </p:cNvPr>
          <p:cNvGrpSpPr/>
          <p:nvPr/>
        </p:nvGrpSpPr>
        <p:grpSpPr>
          <a:xfrm>
            <a:off x="260979" y="4963466"/>
            <a:ext cx="4494830" cy="1173540"/>
            <a:chOff x="191087" y="5045360"/>
            <a:chExt cx="4494830" cy="1173540"/>
          </a:xfrm>
        </p:grpSpPr>
        <p:sp>
          <p:nvSpPr>
            <p:cNvPr id="93" name="Rectangle 92">
              <a:extLst>
                <a:ext uri="{FF2B5EF4-FFF2-40B4-BE49-F238E27FC236}">
                  <a16:creationId xmlns:a16="http://schemas.microsoft.com/office/drawing/2014/main" id="{4D22CAB6-5386-4716-9621-0BF85218C6DB}"/>
                </a:ext>
              </a:extLst>
            </p:cNvPr>
            <p:cNvSpPr/>
            <p:nvPr/>
          </p:nvSpPr>
          <p:spPr>
            <a:xfrm>
              <a:off x="282314" y="5648787"/>
              <a:ext cx="238786" cy="23878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4" name="TextBox 93">
              <a:extLst>
                <a:ext uri="{FF2B5EF4-FFF2-40B4-BE49-F238E27FC236}">
                  <a16:creationId xmlns:a16="http://schemas.microsoft.com/office/drawing/2014/main" id="{164C95CD-D94F-4295-8B1B-CF4CCFA27F3E}"/>
                </a:ext>
              </a:extLst>
            </p:cNvPr>
            <p:cNvSpPr txBox="1"/>
            <p:nvPr/>
          </p:nvSpPr>
          <p:spPr>
            <a:xfrm>
              <a:off x="507591" y="5669585"/>
              <a:ext cx="4176464" cy="338554"/>
            </a:xfrm>
            <a:prstGeom prst="rect">
              <a:avLst/>
            </a:prstGeom>
            <a:noFill/>
          </p:spPr>
          <p:txBody>
            <a:bodyPr wrap="square" rtlCol="0">
              <a:spAutoFit/>
            </a:bodyPr>
            <a:lstStyle/>
            <a:p>
              <a:r>
                <a:rPr lang="ms-MY" sz="800" dirty="0"/>
                <a:t>Kontrak Sedia Ada Yang </a:t>
              </a:r>
            </a:p>
            <a:p>
              <a:r>
                <a:rPr lang="ms-MY" sz="800" dirty="0"/>
                <a:t>Sedang Berjalan</a:t>
              </a:r>
            </a:p>
          </p:txBody>
        </p:sp>
        <p:sp>
          <p:nvSpPr>
            <p:cNvPr id="95" name="Rectangle 94">
              <a:extLst>
                <a:ext uri="{FF2B5EF4-FFF2-40B4-BE49-F238E27FC236}">
                  <a16:creationId xmlns:a16="http://schemas.microsoft.com/office/drawing/2014/main" id="{665DA8F4-235F-48F4-BCAA-41ED39EDF0A6}"/>
                </a:ext>
              </a:extLst>
            </p:cNvPr>
            <p:cNvSpPr/>
            <p:nvPr/>
          </p:nvSpPr>
          <p:spPr>
            <a:xfrm>
              <a:off x="282314" y="5340207"/>
              <a:ext cx="238786" cy="2387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6" name="TextBox 95">
              <a:extLst>
                <a:ext uri="{FF2B5EF4-FFF2-40B4-BE49-F238E27FC236}">
                  <a16:creationId xmlns:a16="http://schemas.microsoft.com/office/drawing/2014/main" id="{4317C703-278E-48EA-9FBD-B09FEF9C474D}"/>
                </a:ext>
              </a:extLst>
            </p:cNvPr>
            <p:cNvSpPr txBox="1"/>
            <p:nvPr/>
          </p:nvSpPr>
          <p:spPr>
            <a:xfrm>
              <a:off x="507591" y="5317460"/>
              <a:ext cx="4176464" cy="215444"/>
            </a:xfrm>
            <a:prstGeom prst="rect">
              <a:avLst/>
            </a:prstGeom>
            <a:noFill/>
          </p:spPr>
          <p:txBody>
            <a:bodyPr wrap="square" rtlCol="0">
              <a:spAutoFit/>
            </a:bodyPr>
            <a:lstStyle/>
            <a:p>
              <a:r>
                <a:rPr lang="ms-MY" sz="800" dirty="0"/>
                <a:t>Berkaitan Dengan Projek Ini</a:t>
              </a:r>
              <a:endParaRPr lang="ms-MY" sz="800" strike="sngStrike" dirty="0"/>
            </a:p>
          </p:txBody>
        </p:sp>
        <p:sp>
          <p:nvSpPr>
            <p:cNvPr id="97" name="TextBox 96">
              <a:extLst>
                <a:ext uri="{FF2B5EF4-FFF2-40B4-BE49-F238E27FC236}">
                  <a16:creationId xmlns:a16="http://schemas.microsoft.com/office/drawing/2014/main" id="{7A518481-08CE-4610-822A-FE07581AB81A}"/>
                </a:ext>
              </a:extLst>
            </p:cNvPr>
            <p:cNvSpPr txBox="1"/>
            <p:nvPr/>
          </p:nvSpPr>
          <p:spPr>
            <a:xfrm>
              <a:off x="191087" y="5045360"/>
              <a:ext cx="4176464" cy="215444"/>
            </a:xfrm>
            <a:prstGeom prst="rect">
              <a:avLst/>
            </a:prstGeom>
            <a:noFill/>
          </p:spPr>
          <p:txBody>
            <a:bodyPr wrap="square" rtlCol="0">
              <a:spAutoFit/>
            </a:bodyPr>
            <a:lstStyle/>
            <a:p>
              <a:r>
                <a:rPr lang="ms-MY" sz="800" b="1" dirty="0"/>
                <a:t>PETUNJUK</a:t>
              </a:r>
            </a:p>
          </p:txBody>
        </p:sp>
        <p:sp>
          <p:nvSpPr>
            <p:cNvPr id="100" name="Rectangle 99">
              <a:extLst>
                <a:ext uri="{FF2B5EF4-FFF2-40B4-BE49-F238E27FC236}">
                  <a16:creationId xmlns:a16="http://schemas.microsoft.com/office/drawing/2014/main" id="{E656D845-D7BA-49F0-8B00-610AA447FB08}"/>
                </a:ext>
              </a:extLst>
            </p:cNvPr>
            <p:cNvSpPr/>
            <p:nvPr/>
          </p:nvSpPr>
          <p:spPr>
            <a:xfrm>
              <a:off x="284176" y="5980114"/>
              <a:ext cx="238786" cy="23878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101" name="TextBox 100">
              <a:extLst>
                <a:ext uri="{FF2B5EF4-FFF2-40B4-BE49-F238E27FC236}">
                  <a16:creationId xmlns:a16="http://schemas.microsoft.com/office/drawing/2014/main" id="{4616BF97-A219-449A-A260-7495981A3DD7}"/>
                </a:ext>
              </a:extLst>
            </p:cNvPr>
            <p:cNvSpPr txBox="1"/>
            <p:nvPr/>
          </p:nvSpPr>
          <p:spPr>
            <a:xfrm>
              <a:off x="509453" y="5957367"/>
              <a:ext cx="4176464" cy="215444"/>
            </a:xfrm>
            <a:prstGeom prst="rect">
              <a:avLst/>
            </a:prstGeom>
            <a:noFill/>
          </p:spPr>
          <p:txBody>
            <a:bodyPr wrap="square" rtlCol="0">
              <a:spAutoFit/>
            </a:bodyPr>
            <a:lstStyle/>
            <a:p>
              <a:r>
                <a:rPr lang="ms-MY" sz="800" dirty="0"/>
                <a:t>Perolehan Harga Modal</a:t>
              </a:r>
            </a:p>
          </p:txBody>
        </p:sp>
      </p:grpSp>
      <p:grpSp>
        <p:nvGrpSpPr>
          <p:cNvPr id="56" name="Group 16">
            <a:extLst>
              <a:ext uri="{FF2B5EF4-FFF2-40B4-BE49-F238E27FC236}">
                <a16:creationId xmlns:a16="http://schemas.microsoft.com/office/drawing/2014/main" id="{E109939F-4408-4CA7-A950-5EC67F95CF3C}"/>
              </a:ext>
            </a:extLst>
          </p:cNvPr>
          <p:cNvGrpSpPr/>
          <p:nvPr/>
        </p:nvGrpSpPr>
        <p:grpSpPr bwMode="auto">
          <a:xfrm>
            <a:off x="6824919" y="4685509"/>
            <a:ext cx="119616" cy="324000"/>
            <a:chOff x="2626562" y="2132856"/>
            <a:chExt cx="157070" cy="650703"/>
          </a:xfrm>
        </p:grpSpPr>
        <p:cxnSp>
          <p:nvCxnSpPr>
            <p:cNvPr id="57" name="Straight Connector 17">
              <a:extLst>
                <a:ext uri="{FF2B5EF4-FFF2-40B4-BE49-F238E27FC236}">
                  <a16:creationId xmlns:a16="http://schemas.microsoft.com/office/drawing/2014/main" id="{596D2A93-5ADC-49DA-AECF-80E023A0C0B6}"/>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8" name="Oval 18">
              <a:extLst>
                <a:ext uri="{FF2B5EF4-FFF2-40B4-BE49-F238E27FC236}">
                  <a16:creationId xmlns:a16="http://schemas.microsoft.com/office/drawing/2014/main" id="{538099FB-B76F-4D59-BA98-B7AB6BB6668C}"/>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9" name="Oval 19">
              <a:extLst>
                <a:ext uri="{FF2B5EF4-FFF2-40B4-BE49-F238E27FC236}">
                  <a16:creationId xmlns:a16="http://schemas.microsoft.com/office/drawing/2014/main" id="{FB8312CD-22BA-4AAD-B38D-A1BE6C3D4B59}"/>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1" name="TextBox 70">
            <a:extLst>
              <a:ext uri="{FF2B5EF4-FFF2-40B4-BE49-F238E27FC236}">
                <a16:creationId xmlns:a16="http://schemas.microsoft.com/office/drawing/2014/main" id="{993F49C4-B077-46DD-938C-774B230EED20}"/>
              </a:ext>
            </a:extLst>
          </p:cNvPr>
          <p:cNvSpPr txBox="1"/>
          <p:nvPr/>
        </p:nvSpPr>
        <p:spPr>
          <a:xfrm>
            <a:off x="9037865" y="3949"/>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(2)</a:t>
            </a:r>
          </a:p>
        </p:txBody>
      </p:sp>
      <p:sp>
        <p:nvSpPr>
          <p:cNvPr id="72" name="Text Placeholder 10">
            <a:extLst>
              <a:ext uri="{FF2B5EF4-FFF2-40B4-BE49-F238E27FC236}">
                <a16:creationId xmlns:a16="http://schemas.microsoft.com/office/drawing/2014/main" id="{286B9CC4-ABA1-4C0D-9104-7669D78F96FC}"/>
              </a:ext>
            </a:extLst>
          </p:cNvPr>
          <p:cNvSpPr txBox="1">
            <a:spLocks/>
          </p:cNvSpPr>
          <p:nvPr/>
        </p:nvSpPr>
        <p:spPr>
          <a:xfrm>
            <a:off x="105033" y="122334"/>
            <a:ext cx="9055643"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0" name="TextBox 69">
            <a:extLst>
              <a:ext uri="{FF2B5EF4-FFF2-40B4-BE49-F238E27FC236}">
                <a16:creationId xmlns:a16="http://schemas.microsoft.com/office/drawing/2014/main" id="{F8355C96-CFE2-45BA-B849-FBC69C863DE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56300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3144" y="66684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33143" y="852771"/>
            <a:ext cx="11418668" cy="60052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523220"/>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graphicFrame>
        <p:nvGraphicFramePr>
          <p:cNvPr id="8" name="Table 7"/>
          <p:cNvGraphicFramePr>
            <a:graphicFrameLocks noGrp="1"/>
          </p:cNvGraphicFramePr>
          <p:nvPr/>
        </p:nvGraphicFramePr>
        <p:xfrm>
          <a:off x="231756" y="1134548"/>
          <a:ext cx="11693546" cy="4206240"/>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289461">
                  <a:extLst>
                    <a:ext uri="{9D8B030D-6E8A-4147-A177-3AD203B41FA5}">
                      <a16:colId xmlns:a16="http://schemas.microsoft.com/office/drawing/2014/main" val="811295752"/>
                    </a:ext>
                  </a:extLst>
                </a:gridCol>
                <a:gridCol w="3657600">
                  <a:extLst>
                    <a:ext uri="{9D8B030D-6E8A-4147-A177-3AD203B41FA5}">
                      <a16:colId xmlns:a16="http://schemas.microsoft.com/office/drawing/2014/main" val="3119003544"/>
                    </a:ext>
                  </a:extLst>
                </a:gridCol>
                <a:gridCol w="457200">
                  <a:extLst>
                    <a:ext uri="{9D8B030D-6E8A-4147-A177-3AD203B41FA5}">
                      <a16:colId xmlns:a16="http://schemas.microsoft.com/office/drawing/2014/main" val="4117681920"/>
                    </a:ext>
                  </a:extLst>
                </a:gridCol>
                <a:gridCol w="1343239">
                  <a:extLst>
                    <a:ext uri="{9D8B030D-6E8A-4147-A177-3AD203B41FA5}">
                      <a16:colId xmlns:a16="http://schemas.microsoft.com/office/drawing/2014/main" val="3564231575"/>
                    </a:ext>
                  </a:extLst>
                </a:gridCol>
                <a:gridCol w="4464995">
                  <a:extLst>
                    <a:ext uri="{9D8B030D-6E8A-4147-A177-3AD203B41FA5}">
                      <a16:colId xmlns:a16="http://schemas.microsoft.com/office/drawing/2014/main" val="2104660166"/>
                    </a:ext>
                  </a:extLst>
                </a:gridCol>
              </a:tblGrid>
              <a:tr h="1005840">
                <a:tc>
                  <a:txBody>
                    <a:bodyPr/>
                    <a:lstStyle/>
                    <a:p>
                      <a:pPr algn="ctr"/>
                      <a:r>
                        <a:rPr lang="ms-MY" sz="1200" noProof="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Medium capaian</a:t>
                      </a:r>
                      <a:r>
                        <a:rPr lang="ms-MY" sz="1200" baseline="0" noProof="0">
                          <a:latin typeface="Arial" panose="020B0604020202020204" pitchFamily="34" charset="0"/>
                          <a:cs typeface="Arial" panose="020B0604020202020204" pitchFamily="34" charset="0"/>
                        </a:rPr>
                        <a:t> kepada perkhidmatan.</a:t>
                      </a:r>
                    </a:p>
                    <a:p>
                      <a:r>
                        <a:rPr lang="ms-MY" sz="1200" baseline="0" noProof="0">
                          <a:latin typeface="Arial" panose="020B0604020202020204" pitchFamily="34" charset="0"/>
                          <a:cs typeface="Arial" panose="020B0604020202020204" pitchFamily="34" charset="0"/>
                        </a:rPr>
                        <a:t>Contoh: Aplikasi dalam talian, aplikasi mudah alih, surat, e-mel dan bersemuka.</a:t>
                      </a:r>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5.</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Data berstruktur untuk pemprosesan automatik.</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Dalam konteks – Malaysian Government Enterprise Architecture – MyGovEA) </a:t>
                      </a:r>
                      <a:r>
                        <a:rPr lang="ms-MY" sz="1200" i="1" baseline="0" noProof="0" dirty="0">
                          <a:latin typeface="Arial" panose="020B0604020202020204" pitchFamily="34" charset="0"/>
                          <a:cs typeface="Arial" panose="020B0604020202020204" pitchFamily="34" charset="0"/>
                        </a:rPr>
                        <a:t>Business Object </a:t>
                      </a:r>
                      <a:r>
                        <a:rPr lang="ms-MY" sz="1200" baseline="0" noProof="0" dirty="0">
                          <a:latin typeface="Arial" panose="020B0604020202020204" pitchFamily="34" charset="0"/>
                          <a:cs typeface="Arial" panose="020B0604020202020204" pitchFamily="34" charset="0"/>
                        </a:rPr>
                        <a:t>kebiasaannya digunakan untuk menggambarkan data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Maklumat Pelajar.</a:t>
                      </a:r>
                    </a:p>
                  </a:txBody>
                  <a:tcPr anchor="ctr">
                    <a:solidFill>
                      <a:schemeClr val="bg1"/>
                    </a:solidFill>
                  </a:tcPr>
                </a:tc>
                <a:extLst>
                  <a:ext uri="{0D108BD9-81ED-4DB2-BD59-A6C34878D82A}">
                    <a16:rowId xmlns:a16="http://schemas.microsoft.com/office/drawing/2014/main" val="2679593457"/>
                  </a:ext>
                </a:extLst>
              </a:tr>
              <a:tr h="1005840">
                <a:tc>
                  <a:txBody>
                    <a:bodyPr/>
                    <a:lstStyle/>
                    <a:p>
                      <a:pPr algn="ctr"/>
                      <a:r>
                        <a:rPr lang="ms-MY" sz="1200" noProof="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Entiti yang melaksanakan tingkah laku.</a:t>
                      </a:r>
                    </a:p>
                    <a:p>
                      <a:r>
                        <a:rPr lang="ms-MY" sz="1200" noProof="0">
                          <a:latin typeface="Arial" panose="020B0604020202020204" pitchFamily="34" charset="0"/>
                          <a:cs typeface="Arial" panose="020B0604020202020204" pitchFamily="34" charset="0"/>
                        </a:rPr>
                        <a:t>Contoh: Kementerian, agensi dan orang awam.</a:t>
                      </a: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6.</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Sistem/ Modul Aplikasi.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boleh terdiri daripada sub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yang lain.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fi-FI" sz="1200" i="0" baseline="0" noProof="0" dirty="0">
                          <a:latin typeface="Arial" panose="020B0604020202020204" pitchFamily="34" charset="0"/>
                          <a:cs typeface="Arial" panose="020B0604020202020204" pitchFamily="34" charset="0"/>
                        </a:rPr>
                        <a:t>Sistem Pengurusan Kewangan dan Perakaunan Kerajaan (</a:t>
                      </a:r>
                      <a:r>
                        <a:rPr lang="ms-MY" sz="1200" i="0" baseline="0" noProof="0" dirty="0">
                          <a:latin typeface="Arial" panose="020B0604020202020204" pitchFamily="34" charset="0"/>
                          <a:cs typeface="Arial" panose="020B0604020202020204" pitchFamily="34" charset="0"/>
                        </a:rPr>
                        <a:t>iGFMAS) dan Sistem Pengurusan Sumber Manusia (HRMIS).</a:t>
                      </a:r>
                      <a:endParaRPr lang="ms-MY" sz="1200" i="1" baseline="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9421585"/>
                  </a:ext>
                </a:extLst>
              </a:tr>
              <a:tr h="1005840">
                <a:tc>
                  <a:txBody>
                    <a:bodyPr/>
                    <a:lstStyle/>
                    <a:p>
                      <a:pPr algn="ctr"/>
                      <a:r>
                        <a:rPr lang="ms-MY" sz="1200" noProof="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Perkhidmatan organisasi kepada pelanggan (dalaman</a:t>
                      </a:r>
                      <a:r>
                        <a:rPr lang="ms-MY" sz="1200" baseline="0" noProof="0" dirty="0">
                          <a:latin typeface="Arial" panose="020B0604020202020204" pitchFamily="34" charset="0"/>
                          <a:cs typeface="Arial" panose="020B0604020202020204" pitchFamily="34" charset="0"/>
                        </a:rPr>
                        <a:t> atau luaran).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Perkhidmatan latihan dan perkhidmatan pembangunan aplikasi.</a:t>
                      </a:r>
                      <a:endParaRPr lang="ms-MY" sz="1200" noProof="0" dirty="0">
                        <a:latin typeface="Arial" panose="020B0604020202020204" pitchFamily="34" charset="0"/>
                        <a:cs typeface="Arial" panose="020B0604020202020204" pitchFamily="34" charset="0"/>
                      </a:endParaRPr>
                    </a:p>
                    <a:p>
                      <a:endParaRPr lang="ms-MY" sz="1200" i="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i="1" noProof="0" dirty="0">
                          <a:latin typeface="Arial" panose="020B0604020202020204" pitchFamily="34" charset="0"/>
                          <a:cs typeface="Arial" panose="020B0604020202020204" pitchFamily="34" charset="0"/>
                        </a:rPr>
                        <a:t>Logical container</a:t>
                      </a:r>
                      <a:r>
                        <a:rPr lang="ms-MY" sz="1200" i="1" baseline="0" noProof="0" dirty="0">
                          <a:latin typeface="Arial" panose="020B0604020202020204" pitchFamily="34" charset="0"/>
                          <a:cs typeface="Arial" panose="020B0604020202020204" pitchFamily="34" charset="0"/>
                        </a:rPr>
                        <a:t> </a:t>
                      </a:r>
                      <a:r>
                        <a:rPr lang="ms-MY" sz="1200" i="0" baseline="0" noProof="0" dirty="0">
                          <a:latin typeface="Arial" panose="020B0604020202020204" pitchFamily="34" charset="0"/>
                          <a:cs typeface="Arial" panose="020B0604020202020204" pitchFamily="34" charset="0"/>
                        </a:rPr>
                        <a:t>atau </a:t>
                      </a:r>
                      <a:r>
                        <a:rPr lang="ms-MY" sz="1200" i="0" noProof="0" dirty="0">
                          <a:latin typeface="Arial" panose="020B0604020202020204" pitchFamily="34" charset="0"/>
                          <a:cs typeface="Arial" panose="020B0604020202020204" pitchFamily="34" charset="0"/>
                        </a:rPr>
                        <a:t>p</a:t>
                      </a:r>
                      <a:r>
                        <a:rPr lang="ms-MY" sz="1200" noProof="0" dirty="0">
                          <a:latin typeface="Arial" panose="020B0604020202020204" pitchFamily="34" charset="0"/>
                          <a:cs typeface="Arial" panose="020B0604020202020204" pitchFamily="34" charset="0"/>
                        </a:rPr>
                        <a:t>erkakasan komputer yang</a:t>
                      </a:r>
                      <a:r>
                        <a:rPr lang="ms-MY" sz="1200" baseline="0" noProof="0" dirty="0">
                          <a:latin typeface="Arial" panose="020B0604020202020204" pitchFamily="34" charset="0"/>
                          <a:cs typeface="Arial" panose="020B0604020202020204" pitchFamily="34" charset="0"/>
                        </a:rPr>
                        <a:t> </a:t>
                      </a:r>
                      <a:r>
                        <a:rPr lang="ms-MY" sz="1200" i="1" baseline="0" noProof="0" dirty="0">
                          <a:solidFill>
                            <a:schemeClr val="tx1"/>
                          </a:solidFill>
                          <a:latin typeface="Arial" panose="020B0604020202020204" pitchFamily="34" charset="0"/>
                          <a:cs typeface="Arial" panose="020B0604020202020204" pitchFamily="34" charset="0"/>
                        </a:rPr>
                        <a:t>hosting</a:t>
                      </a:r>
                      <a:r>
                        <a:rPr lang="ms-MY" sz="1200" baseline="0" noProof="0" dirty="0">
                          <a:solidFill>
                            <a:schemeClr val="tx1"/>
                          </a:solidFill>
                          <a:latin typeface="Arial" panose="020B0604020202020204" pitchFamily="34" charset="0"/>
                          <a:cs typeface="Arial" panose="020B0604020202020204" pitchFamily="34" charset="0"/>
                        </a:rPr>
                        <a:t>,</a:t>
                      </a:r>
                      <a:r>
                        <a:rPr lang="ms-MY" sz="1200" baseline="0" noProof="0" dirty="0">
                          <a:solidFill>
                            <a:srgbClr val="FF0000"/>
                          </a:solidFill>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memanipulasi atau berinteraksi dengan </a:t>
                      </a:r>
                      <a:r>
                        <a:rPr lang="ms-MY" sz="1200" i="1" baseline="0" noProof="0" dirty="0">
                          <a:latin typeface="Arial" panose="020B0604020202020204" pitchFamily="34" charset="0"/>
                          <a:cs typeface="Arial" panose="020B0604020202020204" pitchFamily="34" charset="0"/>
                        </a:rPr>
                        <a:t>logical container</a:t>
                      </a:r>
                      <a:r>
                        <a:rPr lang="ms-MY" sz="1200" baseline="0" noProof="0" dirty="0">
                          <a:latin typeface="Arial" panose="020B0604020202020204" pitchFamily="34" charset="0"/>
                          <a:cs typeface="Arial" panose="020B0604020202020204" pitchFamily="34" charset="0"/>
                        </a:rPr>
                        <a:t> atau perkakasan komputer yang lain. Nod boleh mengandungi peranti dan </a:t>
                      </a:r>
                      <a:r>
                        <a:rPr lang="ms-MY" sz="1200" i="1" baseline="0" noProof="0" dirty="0">
                          <a:latin typeface="Arial" panose="020B0604020202020204" pitchFamily="34" charset="0"/>
                          <a:cs typeface="Arial" panose="020B0604020202020204" pitchFamily="34" charset="0"/>
                        </a:rPr>
                        <a:t>System Software</a:t>
                      </a:r>
                      <a:r>
                        <a:rPr lang="ms-MY" sz="1200" baseline="0" noProof="0" dirty="0">
                          <a:latin typeface="Arial" panose="020B0604020202020204" pitchFamily="34" charset="0"/>
                          <a:cs typeface="Arial" panose="020B0604020202020204" pitchFamily="34" charset="0"/>
                        </a:rPr>
                        <a:t>.</a:t>
                      </a:r>
                      <a:endParaRPr lang="ms-MY" sz="1200" i="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ms-MY" sz="1200" i="1" baseline="0" noProof="0" dirty="0">
                          <a:latin typeface="Arial" panose="020B0604020202020204" pitchFamily="34" charset="0"/>
                          <a:cs typeface="Arial" panose="020B0604020202020204" pitchFamily="34" charset="0"/>
                        </a:rPr>
                        <a:t>Firewall, server, load balancer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router</a:t>
                      </a:r>
                    </a:p>
                  </a:txBody>
                  <a:tcPr anchor="ctr">
                    <a:solidFill>
                      <a:schemeClr val="bg1"/>
                    </a:solidFill>
                  </a:tcPr>
                </a:tc>
                <a:extLst>
                  <a:ext uri="{0D108BD9-81ED-4DB2-BD59-A6C34878D82A}">
                    <a16:rowId xmlns:a16="http://schemas.microsoft.com/office/drawing/2014/main" val="4107160738"/>
                  </a:ext>
                </a:extLst>
              </a:tr>
              <a:tr h="1188720">
                <a:tc>
                  <a:txBody>
                    <a:bodyPr/>
                    <a:lstStyle/>
                    <a:p>
                      <a:pPr algn="ctr"/>
                      <a:r>
                        <a:rPr lang="ms-MY" sz="1200" noProof="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Maklumat</a:t>
                      </a:r>
                      <a:r>
                        <a:rPr lang="ms-MY" sz="1200" baseline="0" noProof="0" dirty="0">
                          <a:latin typeface="Arial" panose="020B0604020202020204" pitchFamily="34" charset="0"/>
                          <a:cs typeface="Arial" panose="020B0604020202020204" pitchFamily="34" charset="0"/>
                        </a:rPr>
                        <a:t> secara konsep.  </a:t>
                      </a:r>
                      <a:r>
                        <a:rPr lang="ms-MY" sz="1200" noProof="0" dirty="0">
                          <a:latin typeface="Arial" panose="020B0604020202020204" pitchFamily="34" charset="0"/>
                          <a:cs typeface="Arial" panose="020B0604020202020204" pitchFamily="34" charset="0"/>
                        </a:rPr>
                        <a:t>Ia boleh direalisasikan oleh </a:t>
                      </a:r>
                      <a:r>
                        <a:rPr lang="ms-MY" sz="1200" i="1" noProof="0" dirty="0">
                          <a:latin typeface="Arial" panose="020B0604020202020204" pitchFamily="34" charset="0"/>
                          <a:cs typeface="Arial" panose="020B0604020202020204" pitchFamily="34" charset="0"/>
                        </a:rPr>
                        <a:t>Data</a:t>
                      </a:r>
                      <a:r>
                        <a:rPr lang="ms-MY" sz="1200" i="1" baseline="0" noProof="0" dirty="0">
                          <a:latin typeface="Arial" panose="020B0604020202020204" pitchFamily="34" charset="0"/>
                          <a:cs typeface="Arial" panose="020B0604020202020204" pitchFamily="34" charset="0"/>
                        </a:rPr>
                        <a:t> Object </a:t>
                      </a:r>
                      <a:r>
                        <a:rPr lang="ms-MY" sz="1200" baseline="0" noProof="0" dirty="0">
                          <a:latin typeface="Arial" panose="020B0604020202020204" pitchFamily="34" charset="0"/>
                          <a:cs typeface="Arial" panose="020B0604020202020204" pitchFamily="34" charset="0"/>
                        </a:rPr>
                        <a:t>atau representasi maklumat secara fizikal. Kebiasaannya digunakan untuk menggambarkan konsep maklumat atau data dalam bentuk manual.</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Perisian sistem untuk menyimpan, melaksanakan atau menggunakan perisian atau data</a:t>
                      </a:r>
                      <a:r>
                        <a:rPr lang="ms-MY" sz="1200" baseline="0" noProof="0" dirty="0">
                          <a:latin typeface="Arial" panose="020B0604020202020204" pitchFamily="34" charset="0"/>
                          <a:cs typeface="Arial" panose="020B0604020202020204" pitchFamily="34" charset="0"/>
                        </a:rPr>
                        <a:t> yang dipasang/disimpan dalamnya.  </a:t>
                      </a:r>
                    </a:p>
                    <a:p>
                      <a:r>
                        <a:rPr lang="ms-MY" sz="1200" baseline="0" noProof="0" dirty="0">
                          <a:latin typeface="Arial" panose="020B0604020202020204" pitchFamily="34" charset="0"/>
                          <a:cs typeface="Arial" panose="020B0604020202020204" pitchFamily="34" charset="0"/>
                        </a:rPr>
                        <a:t>Contoh: Sistem Pengoperasian (OS), pangkalan data, </a:t>
                      </a:r>
                      <a:r>
                        <a:rPr lang="ms-MY" sz="1200" i="1" baseline="0" noProof="0" dirty="0">
                          <a:latin typeface="Arial" panose="020B0604020202020204" pitchFamily="34" charset="0"/>
                          <a:cs typeface="Arial" panose="020B0604020202020204" pitchFamily="34" charset="0"/>
                        </a:rPr>
                        <a:t>workflow engine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communication middleware</a:t>
                      </a:r>
                      <a:r>
                        <a:rPr lang="ms-MY" sz="1200" baseline="0" noProof="0" dirty="0">
                          <a:latin typeface="Arial" panose="020B0604020202020204" pitchFamily="34" charset="0"/>
                          <a:cs typeface="Arial" panose="020B0604020202020204" pitchFamily="34" charset="0"/>
                        </a:rPr>
                        <a:t>.</a:t>
                      </a:r>
                      <a:endParaRPr lang="ms-MY" sz="120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134799453"/>
                  </a:ext>
                </a:extLst>
              </a:tr>
            </a:tbl>
          </a:graphicData>
        </a:graphic>
      </p:graphicFrame>
      <p:pic>
        <p:nvPicPr>
          <p:cNvPr id="10" name="Picture 9"/>
          <p:cNvPicPr>
            <a:picLocks noChangeAspect="1"/>
          </p:cNvPicPr>
          <p:nvPr/>
        </p:nvPicPr>
        <p:blipFill>
          <a:blip r:embed="rId4"/>
          <a:stretch>
            <a:fillRect/>
          </a:stretch>
        </p:blipFill>
        <p:spPr>
          <a:xfrm>
            <a:off x="792143" y="1409677"/>
            <a:ext cx="1144567" cy="581025"/>
          </a:xfrm>
          <a:prstGeom prst="rect">
            <a:avLst/>
          </a:prstGeom>
        </p:spPr>
      </p:pic>
      <p:pic>
        <p:nvPicPr>
          <p:cNvPr id="12" name="Picture 11"/>
          <p:cNvPicPr>
            <a:picLocks noChangeAspect="1"/>
          </p:cNvPicPr>
          <p:nvPr/>
        </p:nvPicPr>
        <p:blipFill>
          <a:blip r:embed="rId5"/>
          <a:stretch>
            <a:fillRect/>
          </a:stretch>
        </p:blipFill>
        <p:spPr>
          <a:xfrm>
            <a:off x="782618" y="2416076"/>
            <a:ext cx="1144567" cy="581025"/>
          </a:xfrm>
          <a:prstGeom prst="rect">
            <a:avLst/>
          </a:prstGeom>
        </p:spPr>
      </p:pic>
      <p:pic>
        <p:nvPicPr>
          <p:cNvPr id="15" name="Picture 14"/>
          <p:cNvPicPr>
            <a:picLocks noChangeAspect="1"/>
          </p:cNvPicPr>
          <p:nvPr/>
        </p:nvPicPr>
        <p:blipFill>
          <a:blip r:embed="rId6"/>
          <a:stretch>
            <a:fillRect/>
          </a:stretch>
        </p:blipFill>
        <p:spPr>
          <a:xfrm>
            <a:off x="782617" y="4428873"/>
            <a:ext cx="1144567" cy="581025"/>
          </a:xfrm>
          <a:prstGeom prst="rect">
            <a:avLst/>
          </a:prstGeom>
        </p:spPr>
      </p:pic>
      <p:pic>
        <p:nvPicPr>
          <p:cNvPr id="16" name="Picture 15"/>
          <p:cNvPicPr>
            <a:picLocks noChangeAspect="1"/>
          </p:cNvPicPr>
          <p:nvPr/>
        </p:nvPicPr>
        <p:blipFill>
          <a:blip r:embed="rId7"/>
          <a:stretch>
            <a:fillRect/>
          </a:stretch>
        </p:blipFill>
        <p:spPr>
          <a:xfrm>
            <a:off x="6189916" y="1350078"/>
            <a:ext cx="1172909" cy="581025"/>
          </a:xfrm>
          <a:prstGeom prst="rect">
            <a:avLst/>
          </a:prstGeom>
        </p:spPr>
      </p:pic>
      <p:pic>
        <p:nvPicPr>
          <p:cNvPr id="5" name="Picture 4"/>
          <p:cNvPicPr>
            <a:picLocks noChangeAspect="1"/>
          </p:cNvPicPr>
          <p:nvPr/>
        </p:nvPicPr>
        <p:blipFill>
          <a:blip r:embed="rId8"/>
          <a:stretch>
            <a:fillRect/>
          </a:stretch>
        </p:blipFill>
        <p:spPr>
          <a:xfrm>
            <a:off x="793709" y="3422474"/>
            <a:ext cx="1123951" cy="581025"/>
          </a:xfrm>
          <a:prstGeom prst="rect">
            <a:avLst/>
          </a:prstGeom>
        </p:spPr>
      </p:pic>
      <p:pic>
        <p:nvPicPr>
          <p:cNvPr id="7" name="Picture 6"/>
          <p:cNvPicPr>
            <a:picLocks noChangeAspect="1"/>
          </p:cNvPicPr>
          <p:nvPr/>
        </p:nvPicPr>
        <p:blipFill>
          <a:blip r:embed="rId9"/>
          <a:stretch>
            <a:fillRect/>
          </a:stretch>
        </p:blipFill>
        <p:spPr>
          <a:xfrm>
            <a:off x="6189916" y="2455662"/>
            <a:ext cx="1172909" cy="581025"/>
          </a:xfrm>
          <a:prstGeom prst="rect">
            <a:avLst/>
          </a:prstGeom>
        </p:spPr>
      </p:pic>
      <p:pic>
        <p:nvPicPr>
          <p:cNvPr id="9" name="Picture 8"/>
          <p:cNvPicPr>
            <a:picLocks noChangeAspect="1"/>
          </p:cNvPicPr>
          <p:nvPr/>
        </p:nvPicPr>
        <p:blipFill>
          <a:blip r:embed="rId10"/>
          <a:stretch>
            <a:fillRect/>
          </a:stretch>
        </p:blipFill>
        <p:spPr>
          <a:xfrm>
            <a:off x="6189022" y="3422473"/>
            <a:ext cx="1183329" cy="581025"/>
          </a:xfrm>
          <a:prstGeom prst="rect">
            <a:avLst/>
          </a:prstGeom>
        </p:spPr>
      </p:pic>
      <p:pic>
        <p:nvPicPr>
          <p:cNvPr id="19" name="Picture 18">
            <a:extLst>
              <a:ext uri="{FF2B5EF4-FFF2-40B4-BE49-F238E27FC236}">
                <a16:creationId xmlns:a16="http://schemas.microsoft.com/office/drawing/2014/main" id="{7A7EFEC1-AB34-4748-A22A-B65C6EFD1911}"/>
              </a:ext>
            </a:extLst>
          </p:cNvPr>
          <p:cNvPicPr>
            <a:picLocks noChangeAspect="1"/>
          </p:cNvPicPr>
          <p:nvPr/>
        </p:nvPicPr>
        <p:blipFill>
          <a:blip r:embed="rId11"/>
          <a:stretch>
            <a:fillRect/>
          </a:stretch>
        </p:blipFill>
        <p:spPr>
          <a:xfrm>
            <a:off x="6214395" y="4416972"/>
            <a:ext cx="1123951" cy="581025"/>
          </a:xfrm>
          <a:prstGeom prst="rect">
            <a:avLst/>
          </a:prstGeom>
        </p:spPr>
      </p:pic>
      <p:sp>
        <p:nvSpPr>
          <p:cNvPr id="17" name="Slide Number Placeholder 2">
            <a:extLst>
              <a:ext uri="{FF2B5EF4-FFF2-40B4-BE49-F238E27FC236}">
                <a16:creationId xmlns:a16="http://schemas.microsoft.com/office/drawing/2014/main" id="{E0F40ACB-DF81-4310-8E4B-90C698D35EA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34</a:t>
            </a:fld>
            <a:endParaRPr lang="ms-MY">
              <a:solidFill>
                <a:prstClr val="black">
                  <a:tint val="75000"/>
                </a:prstClr>
              </a:solidFill>
            </a:endParaRPr>
          </a:p>
        </p:txBody>
      </p:sp>
    </p:spTree>
    <p:extLst>
      <p:ext uri="{BB962C8B-B14F-4D97-AF65-F5344CB8AC3E}">
        <p14:creationId xmlns:p14="http://schemas.microsoft.com/office/powerpoint/2010/main" val="2939596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50571" y="1140793"/>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6" y="1104900"/>
            <a:ext cx="11957056" cy="5571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graphicFrame>
        <p:nvGraphicFramePr>
          <p:cNvPr id="8" name="Table 7"/>
          <p:cNvGraphicFramePr>
            <a:graphicFrameLocks noGrp="1"/>
          </p:cNvGraphicFramePr>
          <p:nvPr/>
        </p:nvGraphicFramePr>
        <p:xfrm>
          <a:off x="238618" y="1748498"/>
          <a:ext cx="11714763" cy="3323447"/>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4064000">
                  <a:extLst>
                    <a:ext uri="{9D8B030D-6E8A-4147-A177-3AD203B41FA5}">
                      <a16:colId xmlns:a16="http://schemas.microsoft.com/office/drawing/2014/main" val="3119003544"/>
                    </a:ext>
                  </a:extLst>
                </a:gridCol>
                <a:gridCol w="508000">
                  <a:extLst>
                    <a:ext uri="{9D8B030D-6E8A-4147-A177-3AD203B41FA5}">
                      <a16:colId xmlns:a16="http://schemas.microsoft.com/office/drawing/2014/main" val="2646725670"/>
                    </a:ext>
                  </a:extLst>
                </a:gridCol>
                <a:gridCol w="1584960">
                  <a:extLst>
                    <a:ext uri="{9D8B030D-6E8A-4147-A177-3AD203B41FA5}">
                      <a16:colId xmlns:a16="http://schemas.microsoft.com/office/drawing/2014/main" val="761815292"/>
                    </a:ext>
                  </a:extLst>
                </a:gridCol>
                <a:gridCol w="3566161">
                  <a:extLst>
                    <a:ext uri="{9D8B030D-6E8A-4147-A177-3AD203B41FA5}">
                      <a16:colId xmlns:a16="http://schemas.microsoft.com/office/drawing/2014/main" val="1144962395"/>
                    </a:ext>
                  </a:extLst>
                </a:gridCol>
              </a:tblGrid>
              <a:tr h="1188720">
                <a:tc>
                  <a:txBody>
                    <a:bodyPr/>
                    <a:lstStyle/>
                    <a:p>
                      <a:pPr algn="ctr"/>
                      <a:r>
                        <a:rPr lang="ms-MY" sz="1200" noProof="0" dirty="0">
                          <a:latin typeface="Arial" panose="020B0604020202020204" pitchFamily="34" charset="0"/>
                          <a:cs typeface="Arial" panose="020B0604020202020204" pitchFamily="34" charset="0"/>
                        </a:rPr>
                        <a:t>9.</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sumber ICT</a:t>
                      </a:r>
                      <a:r>
                        <a:rPr lang="ms-MY" sz="1200" baseline="0" noProof="0" dirty="0">
                          <a:latin typeface="Arial" panose="020B0604020202020204" pitchFamily="34" charset="0"/>
                          <a:cs typeface="Arial" panose="020B0604020202020204" pitchFamily="34" charset="0"/>
                        </a:rPr>
                        <a:t> secara</a:t>
                      </a:r>
                      <a:r>
                        <a:rPr lang="ms-MY" sz="1200" noProof="0" dirty="0">
                          <a:latin typeface="Arial" panose="020B0604020202020204" pitchFamily="34" charset="0"/>
                          <a:cs typeface="Arial" panose="020B0604020202020204" pitchFamily="34" charset="0"/>
                        </a:rPr>
                        <a:t> fizikal dimana perisian dan fail/data/</a:t>
                      </a:r>
                      <a:r>
                        <a:rPr lang="ms-MY" sz="1200" i="1" noProof="0" dirty="0">
                          <a:latin typeface="Arial" panose="020B0604020202020204" pitchFamily="34" charset="0"/>
                          <a:cs typeface="Arial" panose="020B0604020202020204" pitchFamily="34" charset="0"/>
                        </a:rPr>
                        <a:t>Application Component</a:t>
                      </a:r>
                      <a:r>
                        <a:rPr lang="ms-MY" sz="1200" noProof="0" dirty="0">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boleh disimpan atau digunakan untuk pelaksanaan. </a:t>
                      </a:r>
                    </a:p>
                    <a:p>
                      <a:r>
                        <a:rPr lang="ms-MY" sz="1200" baseline="0" noProof="0" dirty="0">
                          <a:latin typeface="Arial" panose="020B0604020202020204" pitchFamily="34" charset="0"/>
                          <a:cs typeface="Arial" panose="020B0604020202020204" pitchFamily="34" charset="0"/>
                        </a:rPr>
                        <a:t>Contoh: Komputer riba, pencetak, </a:t>
                      </a:r>
                      <a:r>
                        <a:rPr lang="ms-MY" sz="1200" i="1" baseline="0" noProof="0" dirty="0">
                          <a:latin typeface="Arial" panose="020B0604020202020204" pitchFamily="34" charset="0"/>
                          <a:cs typeface="Arial" panose="020B0604020202020204" pitchFamily="34" charset="0"/>
                        </a:rPr>
                        <a:t>mainframe </a:t>
                      </a:r>
                      <a:r>
                        <a:rPr lang="ms-MY" sz="1200" i="0" baseline="0" noProof="0" dirty="0">
                          <a:latin typeface="Arial" panose="020B0604020202020204" pitchFamily="34" charset="0"/>
                          <a:cs typeface="Arial" panose="020B0604020202020204" pitchFamily="34" charset="0"/>
                        </a:rPr>
                        <a:t>dan PC</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12.</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satu atau lebih mesin fizikal, alatan atau instrumen yang boleh mencipta, menggunakan, menyimpan, memindahkan atau mengubah bahan.</a:t>
                      </a:r>
                      <a:br>
                        <a:rPr lang="ms-MY" sz="1200" noProof="0" dirty="0">
                          <a:latin typeface="Arial" panose="020B0604020202020204" pitchFamily="34" charset="0"/>
                          <a:cs typeface="Arial" panose="020B0604020202020204" pitchFamily="34" charset="0"/>
                        </a:rPr>
                      </a:br>
                      <a:r>
                        <a:rPr lang="ms-MY" sz="1200" noProof="0" dirty="0">
                          <a:latin typeface="Arial" panose="020B0604020202020204" pitchFamily="34" charset="0"/>
                          <a:cs typeface="Arial" panose="020B0604020202020204" pitchFamily="34" charset="0"/>
                        </a:rPr>
                        <a:t>Contoh: Peralatan klinikal/hospital, sistem kawalan peralatan kilang, satelit</a:t>
                      </a:r>
                    </a:p>
                  </a:txBody>
                  <a:tcPr anchor="ctr">
                    <a:solidFill>
                      <a:schemeClr val="bg1"/>
                    </a:solidFill>
                  </a:tcPr>
                </a:tc>
                <a:extLst>
                  <a:ext uri="{0D108BD9-81ED-4DB2-BD59-A6C34878D82A}">
                    <a16:rowId xmlns:a16="http://schemas.microsoft.com/office/drawing/2014/main" val="2679593457"/>
                  </a:ext>
                </a:extLst>
              </a:tr>
              <a:tr h="1254519">
                <a:tc>
                  <a:txBody>
                    <a:bodyPr/>
                    <a:lstStyle/>
                    <a:p>
                      <a:pPr algn="ctr"/>
                      <a:r>
                        <a:rPr lang="ms-MY" sz="1200" noProof="0">
                          <a:latin typeface="Arial" panose="020B0604020202020204" pitchFamily="34" charset="0"/>
                          <a:cs typeface="Arial" panose="020B0604020202020204" pitchFamily="34" charset="0"/>
                        </a:rPr>
                        <a:t>10.</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struktur fizikal atau persekitaran</a:t>
                      </a:r>
                    </a:p>
                    <a:p>
                      <a:r>
                        <a:rPr lang="ms-MY" sz="1200" noProof="0" dirty="0">
                          <a:latin typeface="Arial" panose="020B0604020202020204" pitchFamily="34" charset="0"/>
                          <a:cs typeface="Arial" panose="020B0604020202020204" pitchFamily="34" charset="0"/>
                        </a:rPr>
                        <a:t>Contoh: Kilang, </a:t>
                      </a:r>
                      <a:r>
                        <a:rPr lang="ms-MY" sz="1200" i="0" noProof="0" dirty="0">
                          <a:latin typeface="Arial" panose="020B0604020202020204" pitchFamily="34" charset="0"/>
                          <a:cs typeface="Arial" panose="020B0604020202020204" pitchFamily="34" charset="0"/>
                        </a:rPr>
                        <a:t>van bergerak, stesen transposer</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13.</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Lokasi,</a:t>
                      </a:r>
                      <a:r>
                        <a:rPr lang="ms-MY" sz="1200" baseline="0" noProof="0" dirty="0">
                          <a:latin typeface="Arial" panose="020B0604020202020204" pitchFamily="34" charset="0"/>
                          <a:cs typeface="Arial" panose="020B0604020202020204" pitchFamily="34" charset="0"/>
                        </a:rPr>
                        <a:t> tempat atau kedudukan struktur elemen</a:t>
                      </a:r>
                      <a:endParaRPr lang="ms-MY" sz="1200" noProof="0" dirty="0">
                        <a:latin typeface="Arial" panose="020B0604020202020204" pitchFamily="34" charset="0"/>
                        <a:cs typeface="Arial" panose="020B0604020202020204" pitchFamily="34" charset="0"/>
                      </a:endParaRPr>
                    </a:p>
                    <a:p>
                      <a:pPr algn="l"/>
                      <a:r>
                        <a:rPr lang="ms-MY" sz="1200" noProof="0" dirty="0">
                          <a:latin typeface="Arial" panose="020B0604020202020204" pitchFamily="34" charset="0"/>
                          <a:cs typeface="Arial" panose="020B0604020202020204" pitchFamily="34" charset="0"/>
                        </a:rPr>
                        <a:t>Contoh: Pusat Data Sektor Awam (PDSA).</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880208">
                <a:tc>
                  <a:txBody>
                    <a:bodyPr/>
                    <a:lstStyle/>
                    <a:p>
                      <a:pPr algn="ctr"/>
                      <a:r>
                        <a:rPr lang="ms-MY" sz="1200" noProof="0">
                          <a:latin typeface="Arial" panose="020B0604020202020204" pitchFamily="34" charset="0"/>
                          <a:cs typeface="Arial" panose="020B0604020202020204" pitchFamily="34" charset="0"/>
                        </a:rPr>
                        <a:t>11.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Rangkaian</a:t>
                      </a:r>
                      <a:r>
                        <a:rPr lang="ms-MY" sz="1200" baseline="0" noProof="0" dirty="0">
                          <a:latin typeface="Arial" panose="020B0604020202020204" pitchFamily="34" charset="0"/>
                          <a:cs typeface="Arial" panose="020B0604020202020204" pitchFamily="34" charset="0"/>
                        </a:rPr>
                        <a:t> yang menghubungkan </a:t>
                      </a:r>
                      <a:r>
                        <a:rPr lang="ms-MY" sz="1200" i="1" baseline="0" noProof="0" dirty="0">
                          <a:latin typeface="Arial" panose="020B0604020202020204" pitchFamily="34" charset="0"/>
                          <a:cs typeface="Arial" panose="020B0604020202020204" pitchFamily="34" charset="0"/>
                        </a:rPr>
                        <a:t>nodes/devices</a:t>
                      </a:r>
                      <a:r>
                        <a:rPr lang="ms-MY" sz="1200" baseline="0" noProof="0" dirty="0">
                          <a:latin typeface="Arial" panose="020B0604020202020204" pitchFamily="34" charset="0"/>
                          <a:cs typeface="Arial" panose="020B0604020202020204" pitchFamily="34" charset="0"/>
                        </a:rPr>
                        <a:t> untuk tujuan penghantaran, </a:t>
                      </a:r>
                      <a:r>
                        <a:rPr lang="ms-MY" sz="1200" i="1" baseline="0" noProof="0" dirty="0">
                          <a:latin typeface="Arial" panose="020B0604020202020204" pitchFamily="34" charset="0"/>
                          <a:cs typeface="Arial" panose="020B0604020202020204" pitchFamily="34" charset="0"/>
                        </a:rPr>
                        <a:t>routing </a:t>
                      </a:r>
                      <a:r>
                        <a:rPr lang="ms-MY" sz="1200" i="0" baseline="0" noProof="0" dirty="0">
                          <a:latin typeface="Arial" panose="020B0604020202020204" pitchFamily="34" charset="0"/>
                          <a:cs typeface="Arial" panose="020B0604020202020204" pitchFamily="34" charset="0"/>
                        </a:rPr>
                        <a:t>dan penerimaan data.</a:t>
                      </a:r>
                      <a:endParaRPr lang="ms-MY" sz="1200" noProof="0" dirty="0">
                        <a:latin typeface="Arial" panose="020B0604020202020204" pitchFamily="34" charset="0"/>
                        <a:cs typeface="Arial" panose="020B0604020202020204" pitchFamily="34" charset="0"/>
                      </a:endParaRPr>
                    </a:p>
                    <a:p>
                      <a:r>
                        <a:rPr lang="ms-MY" sz="1200" noProof="0" dirty="0">
                          <a:latin typeface="Arial" panose="020B0604020202020204" pitchFamily="34" charset="0"/>
                          <a:cs typeface="Arial" panose="020B0604020202020204" pitchFamily="34" charset="0"/>
                        </a:rPr>
                        <a:t>Contoh: Putrajaya Campus Network (PCN) dan MyGov*Net.</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Seksyen untuk tujuan menjelaskan kelompok.  (Elemen khusus dicipta untuk MyGovEA - Malaysian Government Enterprise Arhitecture).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bl>
          </a:graphicData>
        </a:graphic>
      </p:graphicFrame>
      <p:pic>
        <p:nvPicPr>
          <p:cNvPr id="22" name="Picture 21"/>
          <p:cNvPicPr>
            <a:picLocks noChangeAspect="1"/>
          </p:cNvPicPr>
          <p:nvPr/>
        </p:nvPicPr>
        <p:blipFill>
          <a:blip r:embed="rId4"/>
          <a:stretch>
            <a:fillRect/>
          </a:stretch>
        </p:blipFill>
        <p:spPr>
          <a:xfrm>
            <a:off x="7031925" y="3301203"/>
            <a:ext cx="1098191" cy="567709"/>
          </a:xfrm>
          <a:prstGeom prst="rect">
            <a:avLst/>
          </a:prstGeom>
        </p:spPr>
      </p:pic>
      <p:pic>
        <p:nvPicPr>
          <p:cNvPr id="12" name="Picture 11">
            <a:extLst>
              <a:ext uri="{FF2B5EF4-FFF2-40B4-BE49-F238E27FC236}">
                <a16:creationId xmlns:a16="http://schemas.microsoft.com/office/drawing/2014/main" id="{876F45B7-CA14-6D89-39B8-5CEE86CE975B}"/>
              </a:ext>
            </a:extLst>
          </p:cNvPr>
          <p:cNvPicPr>
            <a:picLocks noChangeAspect="1"/>
          </p:cNvPicPr>
          <p:nvPr/>
        </p:nvPicPr>
        <p:blipFill>
          <a:blip r:embed="rId5"/>
          <a:stretch>
            <a:fillRect/>
          </a:stretch>
        </p:blipFill>
        <p:spPr>
          <a:xfrm>
            <a:off x="6940039" y="2085621"/>
            <a:ext cx="1281964" cy="682439"/>
          </a:xfrm>
          <a:prstGeom prst="rect">
            <a:avLst/>
          </a:prstGeom>
        </p:spPr>
      </p:pic>
      <p:pic>
        <p:nvPicPr>
          <p:cNvPr id="5" name="Picture 4"/>
          <p:cNvPicPr>
            <a:picLocks noChangeAspect="1"/>
          </p:cNvPicPr>
          <p:nvPr/>
        </p:nvPicPr>
        <p:blipFill>
          <a:blip r:embed="rId6"/>
          <a:stretch>
            <a:fillRect/>
          </a:stretch>
        </p:blipFill>
        <p:spPr>
          <a:xfrm>
            <a:off x="878644" y="2062792"/>
            <a:ext cx="1104427" cy="638704"/>
          </a:xfrm>
          <a:prstGeom prst="rect">
            <a:avLst/>
          </a:prstGeom>
        </p:spPr>
      </p:pic>
      <p:pic>
        <p:nvPicPr>
          <p:cNvPr id="15" name="Picture 14">
            <a:extLst>
              <a:ext uri="{FF2B5EF4-FFF2-40B4-BE49-F238E27FC236}">
                <a16:creationId xmlns:a16="http://schemas.microsoft.com/office/drawing/2014/main" id="{D6FB4DDC-5362-4D35-9A26-853C58D3D585}"/>
              </a:ext>
            </a:extLst>
          </p:cNvPr>
          <p:cNvPicPr>
            <a:picLocks noChangeAspect="1"/>
          </p:cNvPicPr>
          <p:nvPr/>
        </p:nvPicPr>
        <p:blipFill>
          <a:blip r:embed="rId7"/>
          <a:stretch>
            <a:fillRect/>
          </a:stretch>
        </p:blipFill>
        <p:spPr>
          <a:xfrm>
            <a:off x="826957" y="3301203"/>
            <a:ext cx="1207804" cy="642960"/>
          </a:xfrm>
          <a:prstGeom prst="rect">
            <a:avLst/>
          </a:prstGeom>
        </p:spPr>
      </p:pic>
      <p:pic>
        <p:nvPicPr>
          <p:cNvPr id="16" name="Picture 15">
            <a:extLst>
              <a:ext uri="{FF2B5EF4-FFF2-40B4-BE49-F238E27FC236}">
                <a16:creationId xmlns:a16="http://schemas.microsoft.com/office/drawing/2014/main" id="{5E138F8A-875C-4EF2-952F-132A92DFD020}"/>
              </a:ext>
            </a:extLst>
          </p:cNvPr>
          <p:cNvPicPr>
            <a:picLocks noChangeAspect="1"/>
          </p:cNvPicPr>
          <p:nvPr/>
        </p:nvPicPr>
        <p:blipFill>
          <a:blip r:embed="rId8"/>
          <a:stretch>
            <a:fillRect/>
          </a:stretch>
        </p:blipFill>
        <p:spPr>
          <a:xfrm>
            <a:off x="865466" y="4371380"/>
            <a:ext cx="1130783" cy="595789"/>
          </a:xfrm>
          <a:prstGeom prst="rect">
            <a:avLst/>
          </a:prstGeom>
        </p:spPr>
      </p:pic>
      <p:pic>
        <p:nvPicPr>
          <p:cNvPr id="17" name="Picture 16">
            <a:extLst>
              <a:ext uri="{FF2B5EF4-FFF2-40B4-BE49-F238E27FC236}">
                <a16:creationId xmlns:a16="http://schemas.microsoft.com/office/drawing/2014/main" id="{A03BC8EC-3FDD-468D-8BC5-2C6505EF7E4C}"/>
              </a:ext>
            </a:extLst>
          </p:cNvPr>
          <p:cNvPicPr>
            <a:picLocks noChangeAspect="1"/>
          </p:cNvPicPr>
          <p:nvPr/>
        </p:nvPicPr>
        <p:blipFill>
          <a:blip r:embed="rId9"/>
          <a:stretch>
            <a:fillRect/>
          </a:stretch>
        </p:blipFill>
        <p:spPr>
          <a:xfrm>
            <a:off x="6965988" y="4344925"/>
            <a:ext cx="1230061" cy="638993"/>
          </a:xfrm>
          <a:prstGeom prst="rect">
            <a:avLst/>
          </a:prstGeom>
        </p:spPr>
      </p:pic>
      <p:sp>
        <p:nvSpPr>
          <p:cNvPr id="13" name="Slide Number Placeholder 2">
            <a:extLst>
              <a:ext uri="{FF2B5EF4-FFF2-40B4-BE49-F238E27FC236}">
                <a16:creationId xmlns:a16="http://schemas.microsoft.com/office/drawing/2014/main" id="{84298D0F-C838-4004-94D6-68F26794E70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35</a:t>
            </a:fld>
            <a:endParaRPr lang="ms-MY">
              <a:solidFill>
                <a:prstClr val="black">
                  <a:tint val="75000"/>
                </a:prstClr>
              </a:solidFill>
            </a:endParaRPr>
          </a:p>
        </p:txBody>
      </p:sp>
    </p:spTree>
    <p:extLst>
      <p:ext uri="{BB962C8B-B14F-4D97-AF65-F5344CB8AC3E}">
        <p14:creationId xmlns:p14="http://schemas.microsoft.com/office/powerpoint/2010/main" val="334448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96378" y="1082989"/>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a:t>
            </a:r>
            <a:r>
              <a:rPr kumimoji="0" lang="ms-MY" sz="1867"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Relationship</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57993" y="5936305"/>
            <a:ext cx="11957056" cy="785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8" name="Table 7"/>
          <p:cNvGraphicFramePr>
            <a:graphicFrameLocks noGrp="1"/>
          </p:cNvGraphicFramePr>
          <p:nvPr/>
        </p:nvGraphicFramePr>
        <p:xfrm>
          <a:off x="238618" y="1590330"/>
          <a:ext cx="11714763" cy="4229392"/>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3811553">
                  <a:extLst>
                    <a:ext uri="{9D8B030D-6E8A-4147-A177-3AD203B41FA5}">
                      <a16:colId xmlns:a16="http://schemas.microsoft.com/office/drawing/2014/main" val="3119003544"/>
                    </a:ext>
                  </a:extLst>
                </a:gridCol>
                <a:gridCol w="451556">
                  <a:extLst>
                    <a:ext uri="{9D8B030D-6E8A-4147-A177-3AD203B41FA5}">
                      <a16:colId xmlns:a16="http://schemas.microsoft.com/office/drawing/2014/main" val="2646725670"/>
                    </a:ext>
                  </a:extLst>
                </a:gridCol>
                <a:gridCol w="1770097">
                  <a:extLst>
                    <a:ext uri="{9D8B030D-6E8A-4147-A177-3AD203B41FA5}">
                      <a16:colId xmlns:a16="http://schemas.microsoft.com/office/drawing/2014/main" val="761815292"/>
                    </a:ext>
                  </a:extLst>
                </a:gridCol>
                <a:gridCol w="3689915">
                  <a:extLst>
                    <a:ext uri="{9D8B030D-6E8A-4147-A177-3AD203B41FA5}">
                      <a16:colId xmlns:a16="http://schemas.microsoft.com/office/drawing/2014/main" val="1144962395"/>
                    </a:ext>
                  </a:extLst>
                </a:gridCol>
              </a:tblGrid>
              <a:tr h="1021808">
                <a:tc>
                  <a:txBody>
                    <a:bodyPr/>
                    <a:lstStyle/>
                    <a:p>
                      <a:pPr algn="ctr"/>
                      <a:r>
                        <a:rPr lang="ms-MY" sz="1200" noProof="0" dirty="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Association</a:t>
                      </a:r>
                    </a:p>
                  </a:txBody>
                  <a:tcPr anchor="ctr">
                    <a:solidFill>
                      <a:schemeClr val="bg1"/>
                    </a:solidFill>
                  </a:tcPr>
                </a:tc>
                <a:tc>
                  <a:txBody>
                    <a:bodyPr/>
                    <a:lstStyle/>
                    <a:p>
                      <a:r>
                        <a:rPr lang="ms-MY" sz="1200" i="0" baseline="0" noProof="0" dirty="0">
                          <a:latin typeface="Arial" panose="020B0604020202020204" pitchFamily="34" charset="0"/>
                          <a:cs typeface="Arial" panose="020B0604020202020204" pitchFamily="34" charset="0"/>
                        </a:rPr>
                        <a:t>Mewakili hubungan yang tidak khusus, atau hubungan yang tidak diwakili oleh hubungan ArchiMate yang lain.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5.</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Flow</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perpindahan antara satu elemen ke elemen yang lain.</a:t>
                      </a:r>
                    </a:p>
                  </a:txBody>
                  <a:tcPr anchor="ctr">
                    <a:solidFill>
                      <a:schemeClr val="bg1"/>
                    </a:solidFill>
                  </a:tcPr>
                </a:tc>
                <a:extLst>
                  <a:ext uri="{0D108BD9-81ED-4DB2-BD59-A6C34878D82A}">
                    <a16:rowId xmlns:a16="http://schemas.microsoft.com/office/drawing/2014/main" val="2679593457"/>
                  </a:ext>
                </a:extLst>
              </a:tr>
              <a:tr h="1021808">
                <a:tc>
                  <a:txBody>
                    <a:bodyPr/>
                    <a:lstStyle/>
                    <a:p>
                      <a:pPr algn="ctr"/>
                      <a:r>
                        <a:rPr lang="ms-MY" sz="1200" noProof="0" dirty="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ms-MY" sz="1200" i="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i="0" noProof="0" dirty="0">
                          <a:latin typeface="Arial" panose="020B0604020202020204" pitchFamily="34" charset="0"/>
                          <a:cs typeface="Arial" panose="020B0604020202020204" pitchFamily="34" charset="0"/>
                        </a:rPr>
                        <a:t>Triggering</a:t>
                      </a:r>
                    </a:p>
                  </a:txBody>
                  <a:tcPr anchor="ctr">
                    <a:solidFill>
                      <a:schemeClr val="bg1"/>
                    </a:solidFill>
                  </a:tcPr>
                </a:tc>
                <a:tc>
                  <a:txBody>
                    <a:bodyPr/>
                    <a:lstStyle/>
                    <a:p>
                      <a:r>
                        <a:rPr lang="ms-MY" sz="1200" i="0" noProof="0" dirty="0">
                          <a:latin typeface="Arial" panose="020B0604020202020204" pitchFamily="34" charset="0"/>
                          <a:cs typeface="Arial" panose="020B0604020202020204" pitchFamily="34" charset="0"/>
                        </a:rPr>
                        <a:t>Mewakili hubungan yang sementara atau penyebab hubungan antara elemen.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6.</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Access</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kebolehan tingkah laku dan struktur elemen yang aktif untuk memerhati atau bertindak atas struktur elemen yang pasif.</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1092888">
                <a:tc>
                  <a:txBody>
                    <a:bodyPr/>
                    <a:lstStyle/>
                    <a:p>
                      <a:pPr algn="ctr"/>
                      <a:r>
                        <a:rPr lang="ms-MY" sz="1200" noProof="0" dirty="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Serving</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elemen yang menyediakan fungsi kepada elemen yang lain.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Realization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memainkan peranan yang penting dalam penciptaan, pencapaian dan operasi elemen yang lebih abstrak.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r h="1092888">
                <a:tc>
                  <a:txBody>
                    <a:bodyPr/>
                    <a:lstStyle/>
                    <a:p>
                      <a:pPr algn="ctr"/>
                      <a:r>
                        <a:rPr lang="ms-MY" sz="1200" noProof="0" dirty="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Assignment</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peruntukan tanggungjawab, pelaksanaan tingkah laku, penyimpanan dan pelaksanaan.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Composition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mengandungi satu atau lebih konsep.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433772"/>
                  </a:ext>
                </a:extLst>
              </a:tr>
            </a:tbl>
          </a:graphicData>
        </a:graphic>
      </p:graphicFrame>
      <p:cxnSp>
        <p:nvCxnSpPr>
          <p:cNvPr id="10" name="Straight Connector 9">
            <a:extLst>
              <a:ext uri="{FF2B5EF4-FFF2-40B4-BE49-F238E27FC236}">
                <a16:creationId xmlns:a16="http://schemas.microsoft.com/office/drawing/2014/main" id="{59680142-2B18-4C12-A6F3-B60AD416CB95}"/>
              </a:ext>
            </a:extLst>
          </p:cNvPr>
          <p:cNvCxnSpPr>
            <a:cxnSpLocks/>
          </p:cNvCxnSpPr>
          <p:nvPr/>
        </p:nvCxnSpPr>
        <p:spPr>
          <a:xfrm>
            <a:off x="887664" y="2053498"/>
            <a:ext cx="1197811" cy="0"/>
          </a:xfrm>
          <a:prstGeom prst="line">
            <a:avLst/>
          </a:prstGeom>
          <a:ln w="28575">
            <a:solidFill>
              <a:schemeClr val="bg1">
                <a:lumMod val="10000"/>
              </a:schemeClr>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3312643-CF7A-461B-ADE3-1DE38729E138}"/>
              </a:ext>
            </a:extLst>
          </p:cNvPr>
          <p:cNvCxnSpPr>
            <a:cxnSpLocks/>
          </p:cNvCxnSpPr>
          <p:nvPr/>
        </p:nvCxnSpPr>
        <p:spPr>
          <a:xfrm>
            <a:off x="887664" y="3056664"/>
            <a:ext cx="1197811" cy="0"/>
          </a:xfrm>
          <a:prstGeom prst="straightConnector1">
            <a:avLst/>
          </a:prstGeom>
          <a:ln w="28575">
            <a:solidFill>
              <a:schemeClr val="bg1">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435910B-C1AC-4ECE-9B22-F14D44C93CF2}"/>
              </a:ext>
            </a:extLst>
          </p:cNvPr>
          <p:cNvCxnSpPr>
            <a:cxnSpLocks/>
          </p:cNvCxnSpPr>
          <p:nvPr/>
        </p:nvCxnSpPr>
        <p:spPr>
          <a:xfrm>
            <a:off x="887664" y="4128752"/>
            <a:ext cx="1197811" cy="0"/>
          </a:xfrm>
          <a:prstGeom prst="straightConnector1">
            <a:avLst/>
          </a:prstGeom>
          <a:ln w="28575">
            <a:solidFill>
              <a:schemeClr val="bg1">
                <a:lumMod val="1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B6E4CB8-6F87-4FC1-A320-046E3AB0D4DA}"/>
              </a:ext>
            </a:extLst>
          </p:cNvPr>
          <p:cNvCxnSpPr>
            <a:cxnSpLocks/>
          </p:cNvCxnSpPr>
          <p:nvPr/>
        </p:nvCxnSpPr>
        <p:spPr>
          <a:xfrm>
            <a:off x="983917" y="5213158"/>
            <a:ext cx="1101559" cy="0"/>
          </a:xfrm>
          <a:prstGeom prst="straightConnector1">
            <a:avLst/>
          </a:prstGeom>
          <a:ln w="28575">
            <a:solidFill>
              <a:schemeClr val="bg1">
                <a:lumMod val="1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28B4B3-4846-4998-956B-86C72BB99F10}"/>
              </a:ext>
            </a:extLst>
          </p:cNvPr>
          <p:cNvCxnSpPr>
            <a:cxnSpLocks/>
          </p:cNvCxnSpPr>
          <p:nvPr/>
        </p:nvCxnSpPr>
        <p:spPr>
          <a:xfrm>
            <a:off x="6803753" y="2053498"/>
            <a:ext cx="1208505" cy="0"/>
          </a:xfrm>
          <a:prstGeom prst="straightConnector1">
            <a:avLst/>
          </a:prstGeom>
          <a:ln w="28575">
            <a:solidFill>
              <a:schemeClr val="bg1">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0D0D27A-FEE9-47DC-8F41-FDE64DDF96FC}"/>
              </a:ext>
            </a:extLst>
          </p:cNvPr>
          <p:cNvCxnSpPr>
            <a:cxnSpLocks/>
          </p:cNvCxnSpPr>
          <p:nvPr/>
        </p:nvCxnSpPr>
        <p:spPr>
          <a:xfrm>
            <a:off x="6702150" y="3067120"/>
            <a:ext cx="1264119" cy="0"/>
          </a:xfrm>
          <a:prstGeom prst="straightConnector1">
            <a:avLst/>
          </a:prstGeom>
          <a:ln w="28575">
            <a:solidFill>
              <a:schemeClr val="bg1">
                <a:lumMod val="10000"/>
              </a:schemeClr>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C037124-CDBC-4B4A-9488-4ECF724600D4}"/>
              </a:ext>
            </a:extLst>
          </p:cNvPr>
          <p:cNvPicPr>
            <a:picLocks noChangeAspect="1"/>
          </p:cNvPicPr>
          <p:nvPr/>
        </p:nvPicPr>
        <p:blipFill>
          <a:blip r:embed="rId4"/>
          <a:stretch>
            <a:fillRect/>
          </a:stretch>
        </p:blipFill>
        <p:spPr>
          <a:xfrm>
            <a:off x="6729957" y="3975132"/>
            <a:ext cx="1356095" cy="307240"/>
          </a:xfrm>
          <a:prstGeom prst="rect">
            <a:avLst/>
          </a:prstGeom>
        </p:spPr>
      </p:pic>
      <p:pic>
        <p:nvPicPr>
          <p:cNvPr id="35" name="Picture 34">
            <a:extLst>
              <a:ext uri="{FF2B5EF4-FFF2-40B4-BE49-F238E27FC236}">
                <a16:creationId xmlns:a16="http://schemas.microsoft.com/office/drawing/2014/main" id="{4EE81EFF-D303-4392-AF0D-1F3E434E1AB7}"/>
              </a:ext>
            </a:extLst>
          </p:cNvPr>
          <p:cNvPicPr>
            <a:picLocks noChangeAspect="1"/>
          </p:cNvPicPr>
          <p:nvPr/>
        </p:nvPicPr>
        <p:blipFill>
          <a:blip r:embed="rId5"/>
          <a:stretch>
            <a:fillRect/>
          </a:stretch>
        </p:blipFill>
        <p:spPr>
          <a:xfrm>
            <a:off x="6656163" y="5089592"/>
            <a:ext cx="1356095" cy="201581"/>
          </a:xfrm>
          <a:prstGeom prst="rect">
            <a:avLst/>
          </a:prstGeom>
        </p:spPr>
      </p:pic>
      <p:sp>
        <p:nvSpPr>
          <p:cNvPr id="15" name="Slide Number Placeholder 2">
            <a:extLst>
              <a:ext uri="{FF2B5EF4-FFF2-40B4-BE49-F238E27FC236}">
                <a16:creationId xmlns:a16="http://schemas.microsoft.com/office/drawing/2014/main" id="{86E80828-31E3-4F98-8D76-BD862779578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36</a:t>
            </a:fld>
            <a:endParaRPr lang="ms-MY">
              <a:solidFill>
                <a:prstClr val="black">
                  <a:tint val="75000"/>
                </a:prstClr>
              </a:solidFill>
            </a:endParaRPr>
          </a:p>
        </p:txBody>
      </p:sp>
      <p:sp>
        <p:nvSpPr>
          <p:cNvPr id="16" name="Rectangle 15">
            <a:extLst>
              <a:ext uri="{FF2B5EF4-FFF2-40B4-BE49-F238E27FC236}">
                <a16:creationId xmlns:a16="http://schemas.microsoft.com/office/drawing/2014/main" id="{2F7CD4FD-8284-4C05-99EC-FF9CE80D61FD}"/>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2840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9" y="74572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460214" y="1438249"/>
            <a:ext cx="11004697" cy="25176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menggambarkan agensi secara holistik yang meliputi elemen </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Data, Application &amp; Technology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(BDAT) termasuk maklumat projek ICT yang dicadangkan dilaksanakan.</a:t>
            </a:r>
          </a:p>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yang sama boleh digunakan untuk permohonan kelulusan projek-projek ICT yang lain.</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 yang digunakan adalah berasaskan bahasa pemodelan ArchiMate.</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376169A6-816A-4B4E-910A-E62A237D4E4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37</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2171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38452-F1DF-4DD7-BBA9-0C583F8FCDA6}"/>
              </a:ext>
            </a:extLst>
          </p:cNvPr>
          <p:cNvPicPr>
            <a:picLocks noChangeAspect="1"/>
          </p:cNvPicPr>
          <p:nvPr/>
        </p:nvPicPr>
        <p:blipFill rotWithShape="1">
          <a:blip r:embed="rId2"/>
          <a:srcRect t="3249"/>
          <a:stretch/>
        </p:blipFill>
        <p:spPr>
          <a:xfrm>
            <a:off x="190500" y="527377"/>
            <a:ext cx="10953983" cy="6046143"/>
          </a:xfrm>
          <a:prstGeom prst="rect">
            <a:avLst/>
          </a:prstGeom>
        </p:spPr>
      </p:pic>
      <p:sp>
        <p:nvSpPr>
          <p:cNvPr id="4" name="TextBox 3">
            <a:extLst>
              <a:ext uri="{FF2B5EF4-FFF2-40B4-BE49-F238E27FC236}">
                <a16:creationId xmlns:a16="http://schemas.microsoft.com/office/drawing/2014/main" id="{80408A44-550C-4395-A3AA-ED74A865F43C}"/>
              </a:ext>
            </a:extLst>
          </p:cNvPr>
          <p:cNvSpPr txBox="1"/>
          <p:nvPr/>
        </p:nvSpPr>
        <p:spPr>
          <a:xfrm>
            <a:off x="190500" y="0"/>
            <a:ext cx="115750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5" name="TextBox 4">
            <a:extLst>
              <a:ext uri="{FF2B5EF4-FFF2-40B4-BE49-F238E27FC236}">
                <a16:creationId xmlns:a16="http://schemas.microsoft.com/office/drawing/2014/main" id="{682C0597-D2DF-4C96-946F-C30D62845705}"/>
              </a:ext>
            </a:extLst>
          </p:cNvPr>
          <p:cNvSpPr txBox="1"/>
          <p:nvPr/>
        </p:nvSpPr>
        <p:spPr>
          <a:xfrm>
            <a:off x="10515600" y="-1300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8" name="Rectangle 7">
            <a:extLst>
              <a:ext uri="{FF2B5EF4-FFF2-40B4-BE49-F238E27FC236}">
                <a16:creationId xmlns:a16="http://schemas.microsoft.com/office/drawing/2014/main" id="{40F419EF-A1AD-4237-BCDB-308174F6B78C}"/>
              </a:ext>
            </a:extLst>
          </p:cNvPr>
          <p:cNvSpPr/>
          <p:nvPr/>
        </p:nvSpPr>
        <p:spPr>
          <a:xfrm>
            <a:off x="3439993" y="6534939"/>
            <a:ext cx="4487062"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15" name="Group 14">
            <a:extLst>
              <a:ext uri="{FF2B5EF4-FFF2-40B4-BE49-F238E27FC236}">
                <a16:creationId xmlns:a16="http://schemas.microsoft.com/office/drawing/2014/main" id="{471BF96E-0059-4101-8192-0EBC103D0486}"/>
              </a:ext>
            </a:extLst>
          </p:cNvPr>
          <p:cNvGrpSpPr/>
          <p:nvPr/>
        </p:nvGrpSpPr>
        <p:grpSpPr>
          <a:xfrm>
            <a:off x="11144483" y="5434051"/>
            <a:ext cx="1025214" cy="818080"/>
            <a:chOff x="10177406" y="5859605"/>
            <a:chExt cx="1992291" cy="617096"/>
          </a:xfrm>
        </p:grpSpPr>
        <p:sp>
          <p:nvSpPr>
            <p:cNvPr id="16" name="Rectangle 15">
              <a:extLst>
                <a:ext uri="{FF2B5EF4-FFF2-40B4-BE49-F238E27FC236}">
                  <a16:creationId xmlns:a16="http://schemas.microsoft.com/office/drawing/2014/main" id="{9BFA74F6-B9A9-4A5C-8096-76D658B8A38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17" name="Rectangle 16">
              <a:extLst>
                <a:ext uri="{FF2B5EF4-FFF2-40B4-BE49-F238E27FC236}">
                  <a16:creationId xmlns:a16="http://schemas.microsoft.com/office/drawing/2014/main" id="{50CAF30E-A6A5-4B04-B1F7-4859A6021845}"/>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0AAE1E4-FB05-4C38-B002-0619ACE1BF42}"/>
                </a:ext>
              </a:extLst>
            </p:cNvPr>
            <p:cNvSpPr/>
            <p:nvPr/>
          </p:nvSpPr>
          <p:spPr>
            <a:xfrm>
              <a:off x="10734177" y="6087901"/>
              <a:ext cx="1435520"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20" name="Rectangle 19">
            <a:extLst>
              <a:ext uri="{FF2B5EF4-FFF2-40B4-BE49-F238E27FC236}">
                <a16:creationId xmlns:a16="http://schemas.microsoft.com/office/drawing/2014/main" id="{21913126-50F5-413C-B6DA-5D8E7262123F}"/>
              </a:ext>
            </a:extLst>
          </p:cNvPr>
          <p:cNvSpPr/>
          <p:nvPr/>
        </p:nvSpPr>
        <p:spPr>
          <a:xfrm>
            <a:off x="284922" y="681163"/>
            <a:ext cx="268179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6DCE8E-B3C6-4F42-96BF-09E08AE9541F}"/>
              </a:ext>
            </a:extLst>
          </p:cNvPr>
          <p:cNvSpPr/>
          <p:nvPr/>
        </p:nvSpPr>
        <p:spPr>
          <a:xfrm>
            <a:off x="685955" y="5943821"/>
            <a:ext cx="1092046" cy="42974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C4BF481-6553-497F-A54A-D31A72B30744}"/>
              </a:ext>
            </a:extLst>
          </p:cNvPr>
          <p:cNvSpPr/>
          <p:nvPr/>
        </p:nvSpPr>
        <p:spPr>
          <a:xfrm>
            <a:off x="356042" y="1483251"/>
            <a:ext cx="119165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7BAE2D5-D200-482F-A294-64D4514C4B4C}"/>
              </a:ext>
            </a:extLst>
          </p:cNvPr>
          <p:cNvSpPr/>
          <p:nvPr/>
        </p:nvSpPr>
        <p:spPr>
          <a:xfrm>
            <a:off x="4094922" y="1473643"/>
            <a:ext cx="2902226" cy="4292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844C5D-7BBA-4EAD-A5A5-A8ECDF54A4AC}"/>
              </a:ext>
            </a:extLst>
          </p:cNvPr>
          <p:cNvSpPr/>
          <p:nvPr/>
        </p:nvSpPr>
        <p:spPr>
          <a:xfrm>
            <a:off x="3758826" y="2676983"/>
            <a:ext cx="3655324" cy="47261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F7454E8-0036-44CF-94D1-A4730D3A1E34}"/>
              </a:ext>
            </a:extLst>
          </p:cNvPr>
          <p:cNvSpPr/>
          <p:nvPr/>
        </p:nvSpPr>
        <p:spPr>
          <a:xfrm>
            <a:off x="4717494" y="3510367"/>
            <a:ext cx="1742303" cy="79747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6AAC13-D136-4EA4-B6F6-E89B9C2AB7A1}"/>
              </a:ext>
            </a:extLst>
          </p:cNvPr>
          <p:cNvSpPr/>
          <p:nvPr/>
        </p:nvSpPr>
        <p:spPr>
          <a:xfrm>
            <a:off x="284922" y="4791213"/>
            <a:ext cx="1524001" cy="58353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929EDFF-F7DA-4DA4-ADA4-084C31022560}"/>
              </a:ext>
            </a:extLst>
          </p:cNvPr>
          <p:cNvSpPr/>
          <p:nvPr/>
        </p:nvSpPr>
        <p:spPr>
          <a:xfrm>
            <a:off x="4894988" y="5872921"/>
            <a:ext cx="4635092" cy="49048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D427078F-43C7-4374-AA39-7A099AC4B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38</a:t>
            </a:fld>
            <a:endParaRPr lang="ms-MY">
              <a:solidFill>
                <a:prstClr val="black">
                  <a:tint val="75000"/>
                </a:prstClr>
              </a:solidFill>
              <a:latin typeface="Calibri" panose="020F0502020204030204"/>
              <a:ea typeface="Calibri"/>
              <a:cs typeface="Calibri"/>
              <a:sym typeface="Calibri"/>
            </a:endParaRPr>
          </a:p>
        </p:txBody>
      </p:sp>
      <p:sp>
        <p:nvSpPr>
          <p:cNvPr id="19" name="TextBox 18">
            <a:extLst>
              <a:ext uri="{FF2B5EF4-FFF2-40B4-BE49-F238E27FC236}">
                <a16:creationId xmlns:a16="http://schemas.microsoft.com/office/drawing/2014/main" id="{2E7CC3CC-07A8-4BB3-BA6A-4456C4340D6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0826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408A44-550C-4395-A3AA-ED74A865F43C}"/>
              </a:ext>
            </a:extLst>
          </p:cNvPr>
          <p:cNvSpPr txBox="1"/>
          <p:nvPr/>
        </p:nvSpPr>
        <p:spPr>
          <a:xfrm>
            <a:off x="190502" y="1"/>
            <a:ext cx="1157505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14" name="Group 13">
            <a:extLst>
              <a:ext uri="{FF2B5EF4-FFF2-40B4-BE49-F238E27FC236}">
                <a16:creationId xmlns:a16="http://schemas.microsoft.com/office/drawing/2014/main" id="{DCD6BA9A-B95A-EC7E-692A-2ACA584F261D}"/>
              </a:ext>
            </a:extLst>
          </p:cNvPr>
          <p:cNvGrpSpPr/>
          <p:nvPr/>
        </p:nvGrpSpPr>
        <p:grpSpPr>
          <a:xfrm>
            <a:off x="11214984" y="5344327"/>
            <a:ext cx="1017656" cy="818080"/>
            <a:chOff x="10177406" y="5859605"/>
            <a:chExt cx="2111907" cy="617096"/>
          </a:xfrm>
        </p:grpSpPr>
        <p:sp>
          <p:nvSpPr>
            <p:cNvPr id="15" name="Rectangle 14">
              <a:extLst>
                <a:ext uri="{FF2B5EF4-FFF2-40B4-BE49-F238E27FC236}">
                  <a16:creationId xmlns:a16="http://schemas.microsoft.com/office/drawing/2014/main" id="{3C36D108-B224-8DFE-A1AC-3342188E7B9C}"/>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16" name="Rectangle 15">
              <a:extLst>
                <a:ext uri="{FF2B5EF4-FFF2-40B4-BE49-F238E27FC236}">
                  <a16:creationId xmlns:a16="http://schemas.microsoft.com/office/drawing/2014/main" id="{53DD4C38-408E-D526-58D1-FCE2146792FC}"/>
                </a:ext>
              </a:extLst>
            </p:cNvPr>
            <p:cNvSpPr/>
            <p:nvPr/>
          </p:nvSpPr>
          <p:spPr>
            <a:xfrm>
              <a:off x="10297023" y="6158373"/>
              <a:ext cx="437154" cy="20414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DD6F2CFE-8000-83D0-F837-3C1F0F3A036F}"/>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9" name="Picture 18">
            <a:extLst>
              <a:ext uri="{FF2B5EF4-FFF2-40B4-BE49-F238E27FC236}">
                <a16:creationId xmlns:a16="http://schemas.microsoft.com/office/drawing/2014/main" id="{667BF487-FA2B-414B-AA0B-FBA363CA6497}"/>
              </a:ext>
            </a:extLst>
          </p:cNvPr>
          <p:cNvPicPr>
            <a:picLocks noChangeAspect="1"/>
          </p:cNvPicPr>
          <p:nvPr/>
        </p:nvPicPr>
        <p:blipFill>
          <a:blip r:embed="rId2"/>
          <a:stretch>
            <a:fillRect/>
          </a:stretch>
        </p:blipFill>
        <p:spPr>
          <a:xfrm>
            <a:off x="190501" y="400109"/>
            <a:ext cx="10983843" cy="6457891"/>
          </a:xfrm>
          <a:prstGeom prst="rect">
            <a:avLst/>
          </a:prstGeom>
        </p:spPr>
      </p:pic>
      <p:sp>
        <p:nvSpPr>
          <p:cNvPr id="2" name="TextBox 1">
            <a:extLst>
              <a:ext uri="{FF2B5EF4-FFF2-40B4-BE49-F238E27FC236}">
                <a16:creationId xmlns:a16="http://schemas.microsoft.com/office/drawing/2014/main" id="{1016E2C8-B006-9EF9-52C5-F579BF98E2A1}"/>
              </a:ext>
            </a:extLst>
          </p:cNvPr>
          <p:cNvSpPr txBox="1"/>
          <p:nvPr/>
        </p:nvSpPr>
        <p:spPr>
          <a:xfrm>
            <a:off x="11189246" y="6197880"/>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BA3510E8-E3CC-4FB0-A564-DE73A7A16FA5}"/>
              </a:ext>
            </a:extLst>
          </p:cNvPr>
          <p:cNvGrpSpPr/>
          <p:nvPr/>
        </p:nvGrpSpPr>
        <p:grpSpPr>
          <a:xfrm>
            <a:off x="9500135" y="-3383"/>
            <a:ext cx="2911130" cy="369332"/>
            <a:chOff x="9500135" y="-3383"/>
            <a:chExt cx="2911130" cy="369332"/>
          </a:xfrm>
        </p:grpSpPr>
        <p:sp>
          <p:nvSpPr>
            <p:cNvPr id="5" name="TextBox 4">
              <a:extLst>
                <a:ext uri="{FF2B5EF4-FFF2-40B4-BE49-F238E27FC236}">
                  <a16:creationId xmlns:a16="http://schemas.microsoft.com/office/drawing/2014/main" id="{682C0597-D2DF-4C96-946F-C30D62845705}"/>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0" name="TextBox 9">
              <a:extLst>
                <a:ext uri="{FF2B5EF4-FFF2-40B4-BE49-F238E27FC236}">
                  <a16:creationId xmlns:a16="http://schemas.microsoft.com/office/drawing/2014/main" id="{E14D54ED-4358-4D0C-8CA9-FC59F402B4CA}"/>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2" name="Slide Number Placeholder 2">
            <a:extLst>
              <a:ext uri="{FF2B5EF4-FFF2-40B4-BE49-F238E27FC236}">
                <a16:creationId xmlns:a16="http://schemas.microsoft.com/office/drawing/2014/main" id="{9C0D9F2B-9038-40FA-AA61-65DC251585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39</a:t>
            </a:fld>
            <a:endParaRPr lang="ms-MY">
              <a:solidFill>
                <a:prstClr val="black">
                  <a:tint val="75000"/>
                </a:prstClr>
              </a:solidFill>
            </a:endParaRPr>
          </a:p>
        </p:txBody>
      </p:sp>
      <p:sp>
        <p:nvSpPr>
          <p:cNvPr id="13" name="TextBox 12">
            <a:extLst>
              <a:ext uri="{FF2B5EF4-FFF2-40B4-BE49-F238E27FC236}">
                <a16:creationId xmlns:a16="http://schemas.microsoft.com/office/drawing/2014/main" id="{205D7552-037B-480D-9B59-EFCDD717191B}"/>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500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2073153"/>
              </p:ext>
            </p:extLst>
          </p:nvPr>
        </p:nvGraphicFramePr>
        <p:xfrm>
          <a:off x="175260" y="616717"/>
          <a:ext cx="11841479" cy="5994147"/>
        </p:xfrm>
        <a:graphic>
          <a:graphicData uri="http://schemas.openxmlformats.org/drawingml/2006/table">
            <a:tbl>
              <a:tblPr firstRow="1" bandRow="1">
                <a:tableStyleId>{5940675A-B579-460E-94D1-54222C63F5DA}</a:tableStyleId>
              </a:tblPr>
              <a:tblGrid>
                <a:gridCol w="512063">
                  <a:extLst>
                    <a:ext uri="{9D8B030D-6E8A-4147-A177-3AD203B41FA5}">
                      <a16:colId xmlns:a16="http://schemas.microsoft.com/office/drawing/2014/main" val="2869875357"/>
                    </a:ext>
                  </a:extLst>
                </a:gridCol>
                <a:gridCol w="4401028">
                  <a:extLst>
                    <a:ext uri="{9D8B030D-6E8A-4147-A177-3AD203B41FA5}">
                      <a16:colId xmlns:a16="http://schemas.microsoft.com/office/drawing/2014/main" val="1793385040"/>
                    </a:ext>
                  </a:extLst>
                </a:gridCol>
                <a:gridCol w="1743740">
                  <a:extLst>
                    <a:ext uri="{9D8B030D-6E8A-4147-A177-3AD203B41FA5}">
                      <a16:colId xmlns:a16="http://schemas.microsoft.com/office/drawing/2014/main" val="2942403058"/>
                    </a:ext>
                  </a:extLst>
                </a:gridCol>
                <a:gridCol w="1265274">
                  <a:extLst>
                    <a:ext uri="{9D8B030D-6E8A-4147-A177-3AD203B41FA5}">
                      <a16:colId xmlns:a16="http://schemas.microsoft.com/office/drawing/2014/main" val="1963997974"/>
                    </a:ext>
                  </a:extLst>
                </a:gridCol>
                <a:gridCol w="1041991">
                  <a:extLst>
                    <a:ext uri="{9D8B030D-6E8A-4147-A177-3AD203B41FA5}">
                      <a16:colId xmlns:a16="http://schemas.microsoft.com/office/drawing/2014/main" val="261530016"/>
                    </a:ext>
                  </a:extLst>
                </a:gridCol>
                <a:gridCol w="1265566">
                  <a:extLst>
                    <a:ext uri="{9D8B030D-6E8A-4147-A177-3AD203B41FA5}">
                      <a16:colId xmlns:a16="http://schemas.microsoft.com/office/drawing/2014/main" val="416048649"/>
                    </a:ext>
                  </a:extLst>
                </a:gridCol>
                <a:gridCol w="1611817">
                  <a:extLst>
                    <a:ext uri="{9D8B030D-6E8A-4147-A177-3AD203B41FA5}">
                      <a16:colId xmlns:a16="http://schemas.microsoft.com/office/drawing/2014/main" val="753992331"/>
                    </a:ext>
                  </a:extLst>
                </a:gridCol>
              </a:tblGrid>
              <a:tr h="280583">
                <a:tc rowSpan="2">
                  <a:txBody>
                    <a:bodyPr/>
                    <a:lstStyle/>
                    <a:p>
                      <a:pPr algn="ctr"/>
                      <a:r>
                        <a:rPr lang="en-MY" sz="13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3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300" b="1" dirty="0">
                          <a:latin typeface="Arial" panose="020B0604020202020204" pitchFamily="34" charset="0"/>
                          <a:cs typeface="Arial" panose="020B0604020202020204" pitchFamily="34" charset="0"/>
                        </a:rPr>
                        <a:t>KATEGORI PERMOHONAN</a:t>
                      </a:r>
                      <a:r>
                        <a:rPr lang="en-US" sz="1300" b="1" baseline="0" dirty="0">
                          <a:latin typeface="Arial" panose="020B0604020202020204" pitchFamily="34" charset="0"/>
                          <a:cs typeface="Arial" panose="020B0604020202020204" pitchFamily="34" charset="0"/>
                        </a:rPr>
                        <a:t> PROJEK ICT</a:t>
                      </a:r>
                      <a:endParaRPr lang="en-US" sz="13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768881">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Perkakasan ICT</a:t>
                      </a: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Rangkaian &amp; Peralatan</a:t>
                      </a:r>
                      <a:r>
                        <a:rPr lang="en-MY" sz="13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16060">
                <a:tc>
                  <a:txBody>
                    <a:bodyPr/>
                    <a:lstStyle/>
                    <a:p>
                      <a:pPr algn="ctr"/>
                      <a:r>
                        <a:rPr lang="en-MY" sz="13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300" noProof="1">
                          <a:latin typeface="Arial" panose="020B0604020202020204" pitchFamily="34" charset="0"/>
                          <a:cs typeface="Arial" panose="020B0604020202020204" pitchFamily="34" charset="0"/>
                        </a:rPr>
                        <a:t>Salinan Kertas/ Surat Kelulusan JPICT Agensi</a:t>
                      </a:r>
                      <a:endParaRPr lang="en-MY" sz="1300" noProof="1">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890789885"/>
                  </a:ext>
                </a:extLst>
              </a:tr>
              <a:tr h="368736">
                <a:tc>
                  <a:txBody>
                    <a:bodyPr/>
                    <a:lstStyle/>
                    <a:p>
                      <a:pPr algn="ctr"/>
                      <a:r>
                        <a:rPr lang="en-MY" sz="1300" noProof="1">
                          <a:latin typeface="Arial" panose="020B0604020202020204" pitchFamily="34" charset="0"/>
                          <a:cs typeface="Arial" panose="020B0604020202020204" pitchFamily="34" charset="0"/>
                        </a:rPr>
                        <a:t>2.</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Kertas/ Surat Kelulusan JPICT Kementerian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95878011"/>
                  </a:ext>
                </a:extLst>
              </a:tr>
              <a:tr h="368736">
                <a:tc>
                  <a:txBody>
                    <a:bodyPr/>
                    <a:lstStyle/>
                    <a:p>
                      <a:pPr algn="ctr"/>
                      <a:r>
                        <a:rPr lang="en-MY" sz="1300" noProof="1">
                          <a:latin typeface="Arial" panose="020B0604020202020204" pitchFamily="34" charset="0"/>
                          <a:cs typeface="Arial" panose="020B0604020202020204" pitchFamily="34" charset="0"/>
                        </a:rPr>
                        <a:t>3.</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Punca Kuasa/ Mandat : Salinan Minit/ Surat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086373879"/>
                  </a:ext>
                </a:extLst>
              </a:tr>
              <a:tr h="368736">
                <a:tc>
                  <a:txBody>
                    <a:bodyPr/>
                    <a:lstStyle/>
                    <a:p>
                      <a:pPr algn="ctr"/>
                      <a:r>
                        <a:rPr lang="en-MY" sz="1300" noProof="1">
                          <a:latin typeface="Arial" panose="020B0604020202020204" pitchFamily="34" charset="0"/>
                          <a:cs typeface="Arial" panose="020B0604020202020204" pitchFamily="34" charset="0"/>
                        </a:rPr>
                        <a:t>4.</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Surat/ Dokumen Kelulusan Peruntukan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4083982275"/>
                  </a:ext>
                </a:extLst>
              </a:tr>
              <a:tr h="368736">
                <a:tc>
                  <a:txBody>
                    <a:bodyPr/>
                    <a:lstStyle/>
                    <a:p>
                      <a:pPr algn="ctr"/>
                      <a:r>
                        <a:rPr lang="en-MY" sz="1300" noProof="1">
                          <a:latin typeface="Arial" panose="020B0604020202020204" pitchFamily="34" charset="0"/>
                          <a:cs typeface="Arial" panose="020B0604020202020204" pitchFamily="34" charset="0"/>
                        </a:rPr>
                        <a:t>5.</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Kajian Pasaran daripada tiga (3) syarikat atau surat daripada </a:t>
                      </a:r>
                      <a:r>
                        <a:rPr lang="en-MY" sz="1300" i="1" noProof="1">
                          <a:latin typeface="Arial" panose="020B0604020202020204" pitchFamily="34" charset="0"/>
                          <a:cs typeface="Arial" panose="020B0604020202020204" pitchFamily="34" charset="0"/>
                        </a:rPr>
                        <a:t>principal </a:t>
                      </a:r>
                      <a:r>
                        <a:rPr lang="en-MY" sz="1300" noProof="1">
                          <a:latin typeface="Arial" panose="020B0604020202020204" pitchFamily="34" charset="0"/>
                          <a:cs typeface="Arial" panose="020B0604020202020204" pitchFamily="34" charset="0"/>
                        </a:rPr>
                        <a:t>sekiranya pembekal tunggal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i="1" baseline="0" noProof="1">
                          <a:latin typeface="Arial" panose="020B0604020202020204" pitchFamily="34" charset="0"/>
                          <a:cs typeface="Arial" panose="020B0604020202020204" pitchFamily="34" charset="0"/>
                        </a:rPr>
                        <a:t>(COTS, Embedded Software, Pembangunan Big Data Analytic) </a:t>
                      </a:r>
                      <a:endParaRPr lang="en-MY" sz="1300" b="1" i="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28630940"/>
                  </a:ext>
                </a:extLst>
              </a:tr>
              <a:tr h="373998">
                <a:tc>
                  <a:txBody>
                    <a:bodyPr/>
                    <a:lstStyle/>
                    <a:p>
                      <a:pPr algn="ctr"/>
                      <a:r>
                        <a:rPr lang="en-MY" sz="13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en-MY" sz="1300" i="1" kern="1200" noProof="1">
                          <a:solidFill>
                            <a:schemeClr val="tx1"/>
                          </a:solidFill>
                          <a:latin typeface="Arial" panose="020B0604020202020204" pitchFamily="34" charset="0"/>
                          <a:ea typeface="+mn-ea"/>
                          <a:cs typeface="Arial" panose="020B0604020202020204" pitchFamily="34" charset="0"/>
                        </a:rPr>
                        <a:t>Commercial off-the-shelf </a:t>
                      </a:r>
                      <a:r>
                        <a:rPr lang="en-MY" sz="1300" noProof="1">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4060378"/>
                  </a:ext>
                </a:extLst>
              </a:tr>
              <a:tr h="373998">
                <a:tc>
                  <a:txBody>
                    <a:bodyPr/>
                    <a:lstStyle/>
                    <a:p>
                      <a:pPr algn="ctr"/>
                      <a:r>
                        <a:rPr lang="en-MY" sz="1300" noProof="1">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Rumusan hasil </a:t>
                      </a:r>
                      <a:r>
                        <a:rPr lang="en-MY" sz="1300" i="1" noProof="1">
                          <a:solidFill>
                            <a:schemeClr val="tx1"/>
                          </a:solidFill>
                          <a:latin typeface="Arial" panose="020B0604020202020204" pitchFamily="34" charset="0"/>
                          <a:cs typeface="Arial" panose="020B0604020202020204" pitchFamily="34" charset="0"/>
                        </a:rPr>
                        <a:t>Proof of Concept </a:t>
                      </a:r>
                      <a:r>
                        <a:rPr lang="en-MY" sz="1300" noProof="1">
                          <a:solidFill>
                            <a:schemeClr val="tx1"/>
                          </a:solidFill>
                          <a:latin typeface="Arial" panose="020B0604020202020204" pitchFamily="34" charset="0"/>
                          <a:cs typeface="Arial" panose="020B0604020202020204" pitchFamily="34" charset="0"/>
                        </a:rPr>
                        <a:t>(POC)</a:t>
                      </a:r>
                      <a:endParaRPr lang="en-MY" sz="1300" noProof="1">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334695641"/>
                  </a:ext>
                </a:extLst>
              </a:tr>
              <a:tr h="168439">
                <a:tc>
                  <a:txBody>
                    <a:bodyPr/>
                    <a:lstStyle/>
                    <a:p>
                      <a:pPr algn="ctr"/>
                      <a:r>
                        <a:rPr lang="en-MY" sz="1300" noProof="1">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i="0" noProof="1">
                          <a:solidFill>
                            <a:schemeClr val="tx1"/>
                          </a:solidFill>
                          <a:latin typeface="Arial" panose="020B0604020202020204" pitchFamily="34" charset="0"/>
                          <a:cs typeface="Arial" panose="020B0604020202020204" pitchFamily="34" charset="0"/>
                        </a:rPr>
                        <a:t>Hasil</a:t>
                      </a:r>
                      <a:r>
                        <a:rPr lang="en-MY" sz="1300" i="1" noProof="1">
                          <a:solidFill>
                            <a:schemeClr val="tx1"/>
                          </a:solidFill>
                          <a:latin typeface="Arial" panose="020B0604020202020204" pitchFamily="34" charset="0"/>
                          <a:cs typeface="Arial" panose="020B0604020202020204" pitchFamily="34" charset="0"/>
                        </a:rPr>
                        <a:t> Benchmarking</a:t>
                      </a:r>
                      <a:r>
                        <a:rPr lang="en-MY" sz="1300" noProof="1">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09848762"/>
                  </a:ext>
                </a:extLst>
              </a:tr>
              <a:tr h="368736">
                <a:tc>
                  <a:txBody>
                    <a:bodyPr/>
                    <a:lstStyle/>
                    <a:p>
                      <a:pPr algn="ctr"/>
                      <a:r>
                        <a:rPr lang="en-MY" sz="1300" noProof="1">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strike="noStrike" noProof="1">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en-MY" sz="1300" noProof="1">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749237900"/>
                  </a:ext>
                </a:extLst>
              </a:tr>
            </a:tbl>
          </a:graphicData>
        </a:graphic>
      </p:graphicFrame>
      <p:sp>
        <p:nvSpPr>
          <p:cNvPr id="5" name="Slide Number Placeholder 2">
            <a:extLst>
              <a:ext uri="{FF2B5EF4-FFF2-40B4-BE49-F238E27FC236}">
                <a16:creationId xmlns:a16="http://schemas.microsoft.com/office/drawing/2014/main" id="{D4294EB7-5E57-4753-A046-15D6EF039596}"/>
              </a:ext>
            </a:extLst>
          </p:cNvPr>
          <p:cNvSpPr txBox="1">
            <a:spLocks/>
          </p:cNvSpPr>
          <p:nvPr/>
        </p:nvSpPr>
        <p:spPr>
          <a:xfrm>
            <a:off x="9247631" y="643191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a:t>
            </a:fld>
            <a:endParaRPr lang="ms-MY">
              <a:solidFill>
                <a:prstClr val="black">
                  <a:tint val="75000"/>
                </a:prstClr>
              </a:solidFill>
              <a:latin typeface="Calibri" panose="020F0502020204030204"/>
              <a:ea typeface="Calibri"/>
              <a:cs typeface="Calibri"/>
              <a:sym typeface="Calibri"/>
            </a:endParaRPr>
          </a:p>
        </p:txBody>
      </p:sp>
      <p:sp>
        <p:nvSpPr>
          <p:cNvPr id="7" name="Title 1">
            <a:extLst>
              <a:ext uri="{FF2B5EF4-FFF2-40B4-BE49-F238E27FC236}">
                <a16:creationId xmlns:a16="http://schemas.microsoft.com/office/drawing/2014/main" id="{69A15370-51BA-401F-81D0-F18D07BAF88A}"/>
              </a:ext>
            </a:extLst>
          </p:cNvPr>
          <p:cNvSpPr txBox="1">
            <a:spLocks noGrp="1"/>
          </p:cNvSpPr>
          <p:nvPr>
            <p:ph type="title"/>
          </p:nvPr>
        </p:nvSpPr>
        <p:spPr>
          <a:xfrm>
            <a:off x="733425" y="133350"/>
            <a:ext cx="10620375"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a:t>
            </a:r>
          </a:p>
        </p:txBody>
      </p:sp>
    </p:spTree>
    <p:extLst>
      <p:ext uri="{BB962C8B-B14F-4D97-AF65-F5344CB8AC3E}">
        <p14:creationId xmlns:p14="http://schemas.microsoft.com/office/powerpoint/2010/main" val="2032113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CE4E1-7D5A-4396-82EB-5B9B4E9AD503}"/>
              </a:ext>
            </a:extLst>
          </p:cNvPr>
          <p:cNvPicPr>
            <a:picLocks noChangeAspect="1"/>
          </p:cNvPicPr>
          <p:nvPr/>
        </p:nvPicPr>
        <p:blipFill>
          <a:blip r:embed="rId2"/>
          <a:stretch>
            <a:fillRect/>
          </a:stretch>
        </p:blipFill>
        <p:spPr>
          <a:xfrm>
            <a:off x="206141" y="427466"/>
            <a:ext cx="9941481" cy="6107473"/>
          </a:xfrm>
          <a:prstGeom prst="rect">
            <a:avLst/>
          </a:prstGeom>
        </p:spPr>
      </p:pic>
      <p:sp>
        <p:nvSpPr>
          <p:cNvPr id="2" name="TextBox 1">
            <a:extLst>
              <a:ext uri="{FF2B5EF4-FFF2-40B4-BE49-F238E27FC236}">
                <a16:creationId xmlns:a16="http://schemas.microsoft.com/office/drawing/2014/main" id="{A88474CC-A000-4A5A-8DE4-D1F1D54BFC96}"/>
              </a:ext>
            </a:extLst>
          </p:cNvPr>
          <p:cNvSpPr txBox="1"/>
          <p:nvPr/>
        </p:nvSpPr>
        <p:spPr>
          <a:xfrm>
            <a:off x="172444" y="-34199"/>
            <a:ext cx="11339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16" name="TextBox 15">
            <a:extLst>
              <a:ext uri="{FF2B5EF4-FFF2-40B4-BE49-F238E27FC236}">
                <a16:creationId xmlns:a16="http://schemas.microsoft.com/office/drawing/2014/main" id="{F0BAC5D3-BC48-4F8E-AC5D-BCD29CB1113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8" name="Rectangle 7">
            <a:extLst>
              <a:ext uri="{FF2B5EF4-FFF2-40B4-BE49-F238E27FC236}">
                <a16:creationId xmlns:a16="http://schemas.microsoft.com/office/drawing/2014/main" id="{EC352837-855E-4C00-9C25-46D8FEB4B831}"/>
              </a:ext>
            </a:extLst>
          </p:cNvPr>
          <p:cNvSpPr/>
          <p:nvPr/>
        </p:nvSpPr>
        <p:spPr>
          <a:xfrm>
            <a:off x="3439993" y="6534939"/>
            <a:ext cx="4855753"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KEM_XYZ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751A4CFA-030C-480D-BC10-5DDC378AE1CF}"/>
              </a:ext>
            </a:extLst>
          </p:cNvPr>
          <p:cNvGraphicFramePr>
            <a:graphicFrameLocks noGrp="1"/>
          </p:cNvGraphicFramePr>
          <p:nvPr>
            <p:extLst>
              <p:ext uri="{D42A27DB-BD31-4B8C-83A1-F6EECF244321}">
                <p14:modId xmlns:p14="http://schemas.microsoft.com/office/powerpoint/2010/main" val="328665514"/>
              </p:ext>
            </p:extLst>
          </p:nvPr>
        </p:nvGraphicFramePr>
        <p:xfrm>
          <a:off x="10120122" y="433279"/>
          <a:ext cx="2106857" cy="5440680"/>
        </p:xfrm>
        <a:graphic>
          <a:graphicData uri="http://schemas.openxmlformats.org/drawingml/2006/table">
            <a:tbl>
              <a:tblPr firstRow="1" bandRow="1">
                <a:tableStyleId>{5940675A-B579-460E-94D1-54222C63F5DA}</a:tableStyleId>
              </a:tblPr>
              <a:tblGrid>
                <a:gridCol w="905264">
                  <a:extLst>
                    <a:ext uri="{9D8B030D-6E8A-4147-A177-3AD203B41FA5}">
                      <a16:colId xmlns:a16="http://schemas.microsoft.com/office/drawing/2014/main" val="2068317264"/>
                    </a:ext>
                  </a:extLst>
                </a:gridCol>
                <a:gridCol w="1201593">
                  <a:extLst>
                    <a:ext uri="{9D8B030D-6E8A-4147-A177-3AD203B41FA5}">
                      <a16:colId xmlns:a16="http://schemas.microsoft.com/office/drawing/2014/main" val="4252030836"/>
                    </a:ext>
                  </a:extLst>
                </a:gridCol>
              </a:tblGrid>
              <a:tr h="622246">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5556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55569">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5556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35556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88908">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5556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8890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35556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5556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488908">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8890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2231">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grpSp>
        <p:nvGrpSpPr>
          <p:cNvPr id="10" name="Group 9">
            <a:extLst>
              <a:ext uri="{FF2B5EF4-FFF2-40B4-BE49-F238E27FC236}">
                <a16:creationId xmlns:a16="http://schemas.microsoft.com/office/drawing/2014/main" id="{40081A72-6275-417F-BCA8-44F97CED74AA}"/>
              </a:ext>
            </a:extLst>
          </p:cNvPr>
          <p:cNvGrpSpPr/>
          <p:nvPr/>
        </p:nvGrpSpPr>
        <p:grpSpPr>
          <a:xfrm>
            <a:off x="10120122" y="5931709"/>
            <a:ext cx="2106857" cy="544991"/>
            <a:chOff x="10177406" y="5931709"/>
            <a:chExt cx="1992291" cy="544991"/>
          </a:xfrm>
        </p:grpSpPr>
        <p:sp>
          <p:nvSpPr>
            <p:cNvPr id="4" name="Rectangle 3">
              <a:extLst>
                <a:ext uri="{FF2B5EF4-FFF2-40B4-BE49-F238E27FC236}">
                  <a16:creationId xmlns:a16="http://schemas.microsoft.com/office/drawing/2014/main" id="{F3A69170-682E-4038-8CDF-0F0B756538B0}"/>
                </a:ext>
              </a:extLst>
            </p:cNvPr>
            <p:cNvSpPr/>
            <p:nvPr/>
          </p:nvSpPr>
          <p:spPr>
            <a:xfrm>
              <a:off x="10177406" y="5931709"/>
              <a:ext cx="1992291" cy="54499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Petunjuk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A36992-0394-48D4-ABAC-19CD3E5A8F06}"/>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F4C4A9-1473-40D3-88B1-332A4679DFB0}"/>
                </a:ext>
              </a:extLst>
            </p:cNvPr>
            <p:cNvSpPr/>
            <p:nvPr/>
          </p:nvSpPr>
          <p:spPr>
            <a:xfrm>
              <a:off x="11009750" y="6087901"/>
              <a:ext cx="1003609"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12" name="Rectangle 11">
            <a:extLst>
              <a:ext uri="{FF2B5EF4-FFF2-40B4-BE49-F238E27FC236}">
                <a16:creationId xmlns:a16="http://schemas.microsoft.com/office/drawing/2014/main" id="{C322FBE4-A8DE-469B-8E84-BCAEEF6EA6D3}"/>
              </a:ext>
            </a:extLst>
          </p:cNvPr>
          <p:cNvSpPr/>
          <p:nvPr/>
        </p:nvSpPr>
        <p:spPr>
          <a:xfrm>
            <a:off x="289366" y="518160"/>
            <a:ext cx="3655806" cy="3234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2EAB42-3F33-4E44-9900-61E2DD0DE4EB}"/>
              </a:ext>
            </a:extLst>
          </p:cNvPr>
          <p:cNvSpPr/>
          <p:nvPr/>
        </p:nvSpPr>
        <p:spPr>
          <a:xfrm>
            <a:off x="4131987" y="1014896"/>
            <a:ext cx="1038153" cy="18188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19FCED-5FA0-4890-9239-D45EDB210F7E}"/>
              </a:ext>
            </a:extLst>
          </p:cNvPr>
          <p:cNvSpPr/>
          <p:nvPr/>
        </p:nvSpPr>
        <p:spPr>
          <a:xfrm>
            <a:off x="238566" y="3079095"/>
            <a:ext cx="1668002"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09CBBC-9398-4CAB-B61C-1864044C38B2}"/>
              </a:ext>
            </a:extLst>
          </p:cNvPr>
          <p:cNvSpPr/>
          <p:nvPr/>
        </p:nvSpPr>
        <p:spPr>
          <a:xfrm>
            <a:off x="299467" y="3835800"/>
            <a:ext cx="1224831"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7592CA-A469-47E6-9D1C-C374FDD4EA31}"/>
              </a:ext>
            </a:extLst>
          </p:cNvPr>
          <p:cNvSpPr/>
          <p:nvPr/>
        </p:nvSpPr>
        <p:spPr>
          <a:xfrm>
            <a:off x="4637489" y="3780135"/>
            <a:ext cx="1224831" cy="91378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D326D-01E2-4430-884D-66191FCFA048}"/>
              </a:ext>
            </a:extLst>
          </p:cNvPr>
          <p:cNvSpPr/>
          <p:nvPr/>
        </p:nvSpPr>
        <p:spPr>
          <a:xfrm>
            <a:off x="318784" y="5307239"/>
            <a:ext cx="1163930" cy="1996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8399350-4EA0-4FA6-97E7-D02F5F532850}"/>
              </a:ext>
            </a:extLst>
          </p:cNvPr>
          <p:cNvSpPr/>
          <p:nvPr/>
        </p:nvSpPr>
        <p:spPr>
          <a:xfrm>
            <a:off x="6786880" y="5978156"/>
            <a:ext cx="1854844" cy="42499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15F677-5324-4A6D-B127-3AE1080DB692}"/>
              </a:ext>
            </a:extLst>
          </p:cNvPr>
          <p:cNvSpPr/>
          <p:nvPr/>
        </p:nvSpPr>
        <p:spPr>
          <a:xfrm>
            <a:off x="401320" y="6018796"/>
            <a:ext cx="934720" cy="38435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82873D34-4D60-4F42-BC4B-8A9945835561}"/>
              </a:ext>
            </a:extLst>
          </p:cNvPr>
          <p:cNvSpPr txBox="1">
            <a:spLocks/>
          </p:cNvSpPr>
          <p:nvPr/>
        </p:nvSpPr>
        <p:spPr>
          <a:xfrm>
            <a:off x="9448800" y="643854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40</a:t>
            </a:fld>
            <a:endParaRPr lang="ms-MY">
              <a:solidFill>
                <a:prstClr val="black">
                  <a:tint val="75000"/>
                </a:prstClr>
              </a:solidFill>
              <a:latin typeface="Calibri" panose="020F0502020204030204"/>
              <a:ea typeface="Calibri"/>
              <a:cs typeface="Calibri"/>
              <a:sym typeface="Calibri"/>
            </a:endParaRPr>
          </a:p>
        </p:txBody>
      </p:sp>
      <p:sp>
        <p:nvSpPr>
          <p:cNvPr id="22" name="TextBox 21">
            <a:extLst>
              <a:ext uri="{FF2B5EF4-FFF2-40B4-BE49-F238E27FC236}">
                <a16:creationId xmlns:a16="http://schemas.microsoft.com/office/drawing/2014/main" id="{4BC7B93A-9156-4827-812B-B8E7D7F4697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28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8474CC-A000-4A5A-8DE4-D1F1D54BFC96}"/>
              </a:ext>
            </a:extLst>
          </p:cNvPr>
          <p:cNvSpPr txBox="1"/>
          <p:nvPr/>
        </p:nvSpPr>
        <p:spPr>
          <a:xfrm>
            <a:off x="172446" y="10960"/>
            <a:ext cx="1133911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5" name="Group 4">
            <a:extLst>
              <a:ext uri="{FF2B5EF4-FFF2-40B4-BE49-F238E27FC236}">
                <a16:creationId xmlns:a16="http://schemas.microsoft.com/office/drawing/2014/main" id="{86923D2C-6746-B214-8E58-2FC16F1F7DE4}"/>
              </a:ext>
            </a:extLst>
          </p:cNvPr>
          <p:cNvGrpSpPr/>
          <p:nvPr/>
        </p:nvGrpSpPr>
        <p:grpSpPr>
          <a:xfrm>
            <a:off x="9961879" y="6166469"/>
            <a:ext cx="2225599" cy="461666"/>
            <a:chOff x="10177406" y="5859605"/>
            <a:chExt cx="2111907" cy="617096"/>
          </a:xfrm>
        </p:grpSpPr>
        <p:sp>
          <p:nvSpPr>
            <p:cNvPr id="6" name="Rectangle 5">
              <a:extLst>
                <a:ext uri="{FF2B5EF4-FFF2-40B4-BE49-F238E27FC236}">
                  <a16:creationId xmlns:a16="http://schemas.microsoft.com/office/drawing/2014/main" id="{9C58BF99-04CC-3E60-69F5-2E7073E5D279}"/>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7" name="Rectangle 6">
              <a:extLst>
                <a:ext uri="{FF2B5EF4-FFF2-40B4-BE49-F238E27FC236}">
                  <a16:creationId xmlns:a16="http://schemas.microsoft.com/office/drawing/2014/main" id="{33D3AE59-ADE3-C0A4-AF9A-6A97BBE66E71}"/>
                </a:ext>
              </a:extLst>
            </p:cNvPr>
            <p:cNvSpPr/>
            <p:nvPr/>
          </p:nvSpPr>
          <p:spPr>
            <a:xfrm>
              <a:off x="10297023" y="6168152"/>
              <a:ext cx="317538" cy="19436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618A19D1-7949-B460-018E-A792CAE24C77}"/>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0" name="Picture 9">
            <a:extLst>
              <a:ext uri="{FF2B5EF4-FFF2-40B4-BE49-F238E27FC236}">
                <a16:creationId xmlns:a16="http://schemas.microsoft.com/office/drawing/2014/main" id="{FE832178-0E3B-4897-802E-C71194713C6A}"/>
              </a:ext>
            </a:extLst>
          </p:cNvPr>
          <p:cNvPicPr>
            <a:picLocks noChangeAspect="1"/>
          </p:cNvPicPr>
          <p:nvPr/>
        </p:nvPicPr>
        <p:blipFill>
          <a:blip r:embed="rId2"/>
          <a:stretch>
            <a:fillRect/>
          </a:stretch>
        </p:blipFill>
        <p:spPr>
          <a:xfrm>
            <a:off x="156220" y="413085"/>
            <a:ext cx="9856190" cy="6433955"/>
          </a:xfrm>
          <a:prstGeom prst="rect">
            <a:avLst/>
          </a:prstGeom>
        </p:spPr>
      </p:pic>
      <p:graphicFrame>
        <p:nvGraphicFramePr>
          <p:cNvPr id="3" name="Table 2">
            <a:extLst>
              <a:ext uri="{FF2B5EF4-FFF2-40B4-BE49-F238E27FC236}">
                <a16:creationId xmlns:a16="http://schemas.microsoft.com/office/drawing/2014/main" id="{1B4212AA-3E32-B039-423C-5B709896C843}"/>
              </a:ext>
            </a:extLst>
          </p:cNvPr>
          <p:cNvGraphicFramePr>
            <a:graphicFrameLocks noGrp="1"/>
          </p:cNvGraphicFramePr>
          <p:nvPr>
            <p:extLst>
              <p:ext uri="{D42A27DB-BD31-4B8C-83A1-F6EECF244321}">
                <p14:modId xmlns:p14="http://schemas.microsoft.com/office/powerpoint/2010/main" val="2678373725"/>
              </p:ext>
            </p:extLst>
          </p:nvPr>
        </p:nvGraphicFramePr>
        <p:xfrm>
          <a:off x="10028636" y="381301"/>
          <a:ext cx="2204563" cy="5787230"/>
        </p:xfrm>
        <a:graphic>
          <a:graphicData uri="http://schemas.openxmlformats.org/drawingml/2006/table">
            <a:tbl>
              <a:tblPr firstRow="1" bandRow="1">
                <a:tableStyleId>{5940675A-B579-460E-94D1-54222C63F5DA}</a:tableStyleId>
              </a:tblPr>
              <a:tblGrid>
                <a:gridCol w="799443">
                  <a:extLst>
                    <a:ext uri="{9D8B030D-6E8A-4147-A177-3AD203B41FA5}">
                      <a16:colId xmlns:a16="http://schemas.microsoft.com/office/drawing/2014/main" val="2068317264"/>
                    </a:ext>
                  </a:extLst>
                </a:gridCol>
                <a:gridCol w="1405120">
                  <a:extLst>
                    <a:ext uri="{9D8B030D-6E8A-4147-A177-3AD203B41FA5}">
                      <a16:colId xmlns:a16="http://schemas.microsoft.com/office/drawing/2014/main" val="4252030836"/>
                    </a:ext>
                  </a:extLst>
                </a:gridCol>
              </a:tblGrid>
              <a:tr h="766017">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6047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48220">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6047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45389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78803">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6047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9565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45389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6047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577689">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9565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5299">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sp>
        <p:nvSpPr>
          <p:cNvPr id="4" name="TextBox 3">
            <a:extLst>
              <a:ext uri="{FF2B5EF4-FFF2-40B4-BE49-F238E27FC236}">
                <a16:creationId xmlns:a16="http://schemas.microsoft.com/office/drawing/2014/main" id="{AAEA3B04-ED1A-DFB6-D131-73B2ED83A554}"/>
              </a:ext>
            </a:extLst>
          </p:cNvPr>
          <p:cNvSpPr txBox="1"/>
          <p:nvPr/>
        </p:nvSpPr>
        <p:spPr>
          <a:xfrm>
            <a:off x="9982476" y="6636487"/>
            <a:ext cx="147989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39C2D35-486B-4D27-8845-E5920C32BE31}"/>
              </a:ext>
            </a:extLst>
          </p:cNvPr>
          <p:cNvGrpSpPr/>
          <p:nvPr/>
        </p:nvGrpSpPr>
        <p:grpSpPr>
          <a:xfrm>
            <a:off x="9500135" y="-3383"/>
            <a:ext cx="2911130" cy="369332"/>
            <a:chOff x="9500135" y="-3383"/>
            <a:chExt cx="2911130" cy="369332"/>
          </a:xfrm>
        </p:grpSpPr>
        <p:sp>
          <p:nvSpPr>
            <p:cNvPr id="13" name="TextBox 12">
              <a:extLst>
                <a:ext uri="{FF2B5EF4-FFF2-40B4-BE49-F238E27FC236}">
                  <a16:creationId xmlns:a16="http://schemas.microsoft.com/office/drawing/2014/main" id="{992F146A-4C26-4081-912C-43F9FFAE251C}"/>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4" name="TextBox 13">
              <a:extLst>
                <a:ext uri="{FF2B5EF4-FFF2-40B4-BE49-F238E27FC236}">
                  <a16:creationId xmlns:a16="http://schemas.microsoft.com/office/drawing/2014/main" id="{AAD80CB7-55CB-46B0-B6F5-059547C432F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5" name="Slide Number Placeholder 2">
            <a:extLst>
              <a:ext uri="{FF2B5EF4-FFF2-40B4-BE49-F238E27FC236}">
                <a16:creationId xmlns:a16="http://schemas.microsoft.com/office/drawing/2014/main" id="{7FDEE104-0D17-48C5-8F66-7E32FEDCB222}"/>
              </a:ext>
            </a:extLst>
          </p:cNvPr>
          <p:cNvSpPr txBox="1">
            <a:spLocks/>
          </p:cNvSpPr>
          <p:nvPr/>
        </p:nvSpPr>
        <p:spPr>
          <a:xfrm>
            <a:off x="9448800" y="6554317"/>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41</a:t>
            </a:fld>
            <a:endParaRPr lang="ms-MY">
              <a:solidFill>
                <a:prstClr val="black">
                  <a:tint val="75000"/>
                </a:prstClr>
              </a:solidFill>
            </a:endParaRPr>
          </a:p>
        </p:txBody>
      </p:sp>
      <p:sp>
        <p:nvSpPr>
          <p:cNvPr id="16" name="TextBox 15">
            <a:extLst>
              <a:ext uri="{FF2B5EF4-FFF2-40B4-BE49-F238E27FC236}">
                <a16:creationId xmlns:a16="http://schemas.microsoft.com/office/drawing/2014/main" id="{88FB402A-E921-4519-B28B-3D37FC124D4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53090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25628" y="73449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325628" y="1566962"/>
            <a:ext cx="10890503" cy="20373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gambar rajah bisnes proses yang menyokong permohonan projek (As-Is dan To-Be)</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bisnes proses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AD39FAE8-CB20-FEBF-C98F-F63C313B0641}"/>
              </a:ext>
            </a:extLst>
          </p:cNvPr>
          <p:cNvSpPr/>
          <p:nvPr/>
        </p:nvSpPr>
        <p:spPr>
          <a:xfrm>
            <a:off x="192759" y="13851"/>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CCF86202-1FF7-4F40-BF9E-41A88CD6687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42</a:t>
            </a:fld>
            <a:endParaRPr lang="ms-MY">
              <a:solidFill>
                <a:prstClr val="black">
                  <a:tint val="75000"/>
                </a:prstClr>
              </a:solidFill>
            </a:endParaRPr>
          </a:p>
        </p:txBody>
      </p:sp>
    </p:spTree>
    <p:extLst>
      <p:ext uri="{BB962C8B-B14F-4D97-AF65-F5344CB8AC3E}">
        <p14:creationId xmlns:p14="http://schemas.microsoft.com/office/powerpoint/2010/main" val="341846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5886EC-2E91-41F1-A932-FAAC2B8F5002}"/>
              </a:ext>
            </a:extLst>
          </p:cNvPr>
          <p:cNvGrpSpPr/>
          <p:nvPr/>
        </p:nvGrpSpPr>
        <p:grpSpPr>
          <a:xfrm>
            <a:off x="72689" y="11968"/>
            <a:ext cx="12119312" cy="6687874"/>
            <a:chOff x="72689" y="11968"/>
            <a:chExt cx="12119312" cy="6687874"/>
          </a:xfrm>
        </p:grpSpPr>
        <p:sp>
          <p:nvSpPr>
            <p:cNvPr id="5" name="Rounded Rectangle 1">
              <a:extLst>
                <a:ext uri="{FF2B5EF4-FFF2-40B4-BE49-F238E27FC236}">
                  <a16:creationId xmlns:a16="http://schemas.microsoft.com/office/drawing/2014/main" id="{0DA7F4CB-D6E4-44DE-AC0A-6A6E6E9D7C1A}"/>
                </a:ext>
              </a:extLst>
            </p:cNvPr>
            <p:cNvSpPr/>
            <p:nvPr/>
          </p:nvSpPr>
          <p:spPr>
            <a:xfrm>
              <a:off x="317634" y="722370"/>
              <a:ext cx="11551683" cy="5977472"/>
            </a:xfrm>
            <a:prstGeom prst="roundRect">
              <a:avLst>
                <a:gd name="adj" fmla="val 7919"/>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 name="Text Placeholder 10">
              <a:extLst>
                <a:ext uri="{FF2B5EF4-FFF2-40B4-BE49-F238E27FC236}">
                  <a16:creationId xmlns:a16="http://schemas.microsoft.com/office/drawing/2014/main" id="{4C627D29-AE08-4814-ADD4-F1AFF70882F7}"/>
                </a:ext>
              </a:extLst>
            </p:cNvPr>
            <p:cNvSpPr txBox="1">
              <a:spLocks/>
            </p:cNvSpPr>
            <p:nvPr/>
          </p:nvSpPr>
          <p:spPr>
            <a:xfrm>
              <a:off x="1183480" y="722184"/>
              <a:ext cx="3725822" cy="353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LUAR</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415FC6DC-D2CE-4CBB-AB72-0D04740CBED3}"/>
                </a:ext>
              </a:extLst>
            </p:cNvPr>
            <p:cNvSpPr txBox="1">
              <a:spLocks/>
            </p:cNvSpPr>
            <p:nvPr/>
          </p:nvSpPr>
          <p:spPr>
            <a:xfrm>
              <a:off x="7639086" y="722184"/>
              <a:ext cx="3725822" cy="43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DALAM</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654D0C4E-269B-45E2-9D01-CCD5B50D65E3}"/>
                </a:ext>
              </a:extLst>
            </p:cNvPr>
            <p:cNvSpPr txBox="1">
              <a:spLocks noChangeArrowheads="1"/>
            </p:cNvSpPr>
            <p:nvPr/>
          </p:nvSpPr>
          <p:spPr bwMode="auto">
            <a:xfrm>
              <a:off x="2592308" y="3175239"/>
              <a:ext cx="912585" cy="369332"/>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Create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Encounter</a:t>
              </a:r>
            </a:p>
          </p:txBody>
        </p:sp>
        <p:sp>
          <p:nvSpPr>
            <p:cNvPr id="9" name="Line 32">
              <a:extLst>
                <a:ext uri="{FF2B5EF4-FFF2-40B4-BE49-F238E27FC236}">
                  <a16:creationId xmlns:a16="http://schemas.microsoft.com/office/drawing/2014/main" id="{1E1AE3A7-A524-4C54-9382-EF513054F8FE}"/>
                </a:ext>
              </a:extLst>
            </p:cNvPr>
            <p:cNvSpPr>
              <a:spLocks noChangeShapeType="1"/>
            </p:cNvSpPr>
            <p:nvPr/>
          </p:nvSpPr>
          <p:spPr bwMode="auto">
            <a:xfrm flipH="1">
              <a:off x="1196204" y="5720200"/>
              <a:ext cx="396864"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Line 33">
              <a:extLst>
                <a:ext uri="{FF2B5EF4-FFF2-40B4-BE49-F238E27FC236}">
                  <a16:creationId xmlns:a16="http://schemas.microsoft.com/office/drawing/2014/main" id="{C230E39A-47D0-4277-9023-524BE6D5EAC2}"/>
                </a:ext>
              </a:extLst>
            </p:cNvPr>
            <p:cNvSpPr>
              <a:spLocks noChangeShapeType="1"/>
            </p:cNvSpPr>
            <p:nvPr/>
          </p:nvSpPr>
          <p:spPr bwMode="auto">
            <a:xfrm flipH="1">
              <a:off x="532992" y="4020042"/>
              <a:ext cx="1034910" cy="1414078"/>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1" name="Line 36">
              <a:extLst>
                <a:ext uri="{FF2B5EF4-FFF2-40B4-BE49-F238E27FC236}">
                  <a16:creationId xmlns:a16="http://schemas.microsoft.com/office/drawing/2014/main" id="{EEC5E24A-CA55-43F8-8F26-CBE169666085}"/>
                </a:ext>
              </a:extLst>
            </p:cNvPr>
            <p:cNvSpPr>
              <a:spLocks noChangeShapeType="1"/>
            </p:cNvSpPr>
            <p:nvPr/>
          </p:nvSpPr>
          <p:spPr bwMode="auto">
            <a:xfrm flipV="1">
              <a:off x="3256955" y="2428048"/>
              <a:ext cx="805810"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2" name="Text Box 37">
              <a:extLst>
                <a:ext uri="{FF2B5EF4-FFF2-40B4-BE49-F238E27FC236}">
                  <a16:creationId xmlns:a16="http://schemas.microsoft.com/office/drawing/2014/main" id="{54B3C04B-BB18-4FEA-8DC9-A20B0441B592}"/>
                </a:ext>
              </a:extLst>
            </p:cNvPr>
            <p:cNvSpPr txBox="1">
              <a:spLocks noChangeArrowheads="1"/>
            </p:cNvSpPr>
            <p:nvPr/>
          </p:nvSpPr>
          <p:spPr bwMode="auto">
            <a:xfrm>
              <a:off x="4336229" y="1923619"/>
              <a:ext cx="1293594"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Klinik Pesakit Luar / Unit Jururawat</a:t>
              </a:r>
            </a:p>
          </p:txBody>
        </p:sp>
        <p:sp>
          <p:nvSpPr>
            <p:cNvPr id="13" name="Text Box 38">
              <a:extLst>
                <a:ext uri="{FF2B5EF4-FFF2-40B4-BE49-F238E27FC236}">
                  <a16:creationId xmlns:a16="http://schemas.microsoft.com/office/drawing/2014/main" id="{3062CC2E-EE8F-4738-AF38-51A27F319766}"/>
                </a:ext>
              </a:extLst>
            </p:cNvPr>
            <p:cNvSpPr txBox="1">
              <a:spLocks noChangeArrowheads="1"/>
            </p:cNvSpPr>
            <p:nvPr/>
          </p:nvSpPr>
          <p:spPr bwMode="auto">
            <a:xfrm>
              <a:off x="4956230" y="3728192"/>
              <a:ext cx="1011815" cy="369332"/>
            </a:xfrm>
            <a:prstGeom prst="rect">
              <a:avLst/>
            </a:prstGeom>
            <a:noFill/>
            <a:ln w="9525">
              <a:no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Manage Queue/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Record Vitals </a:t>
              </a:r>
            </a:p>
          </p:txBody>
        </p:sp>
        <p:sp>
          <p:nvSpPr>
            <p:cNvPr id="14" name="Line 39">
              <a:extLst>
                <a:ext uri="{FF2B5EF4-FFF2-40B4-BE49-F238E27FC236}">
                  <a16:creationId xmlns:a16="http://schemas.microsoft.com/office/drawing/2014/main" id="{5A054C2C-59FA-49DE-BA1F-52AB49C9DB07}"/>
                </a:ext>
              </a:extLst>
            </p:cNvPr>
            <p:cNvSpPr>
              <a:spLocks noChangeShapeType="1"/>
            </p:cNvSpPr>
            <p:nvPr/>
          </p:nvSpPr>
          <p:spPr bwMode="auto">
            <a:xfrm>
              <a:off x="4948892" y="2387110"/>
              <a:ext cx="0" cy="2111501"/>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15" name="Picture 40" descr="patient">
              <a:extLst>
                <a:ext uri="{FF2B5EF4-FFF2-40B4-BE49-F238E27FC236}">
                  <a16:creationId xmlns:a16="http://schemas.microsoft.com/office/drawing/2014/main" id="{4817B6E9-837A-4DDF-B8E2-8F2E89E6C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116" y="2509399"/>
              <a:ext cx="581100" cy="9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6" name="Picture 41" descr="Nurse">
              <a:extLst>
                <a:ext uri="{FF2B5EF4-FFF2-40B4-BE49-F238E27FC236}">
                  <a16:creationId xmlns:a16="http://schemas.microsoft.com/office/drawing/2014/main" id="{A7EA66F6-EF1D-4190-8DB4-138236774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768" y="2516306"/>
              <a:ext cx="519441" cy="9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7" name="AutoShape 43">
              <a:extLst>
                <a:ext uri="{FF2B5EF4-FFF2-40B4-BE49-F238E27FC236}">
                  <a16:creationId xmlns:a16="http://schemas.microsoft.com/office/drawing/2014/main" id="{71BF9A74-7821-4B8C-A995-3FFA69E0CA45}"/>
                </a:ext>
              </a:extLst>
            </p:cNvPr>
            <p:cNvSpPr>
              <a:spLocks noChangeArrowheads="1"/>
            </p:cNvSpPr>
            <p:nvPr/>
          </p:nvSpPr>
          <p:spPr bwMode="auto">
            <a:xfrm>
              <a:off x="4014946" y="3656503"/>
              <a:ext cx="1036865" cy="532440"/>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Record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Consultation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Notes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sp>
          <p:nvSpPr>
            <p:cNvPr id="18" name="Line 46">
              <a:extLst>
                <a:ext uri="{FF2B5EF4-FFF2-40B4-BE49-F238E27FC236}">
                  <a16:creationId xmlns:a16="http://schemas.microsoft.com/office/drawing/2014/main" id="{BBC09EFA-E496-4EAE-86E9-44FA88D80A6D}"/>
                </a:ext>
              </a:extLst>
            </p:cNvPr>
            <p:cNvSpPr>
              <a:spLocks noChangeShapeType="1"/>
            </p:cNvSpPr>
            <p:nvPr/>
          </p:nvSpPr>
          <p:spPr bwMode="auto">
            <a:xfrm flipH="1" flipV="1">
              <a:off x="3491721" y="3951180"/>
              <a:ext cx="794858" cy="56861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Line 47">
              <a:extLst>
                <a:ext uri="{FF2B5EF4-FFF2-40B4-BE49-F238E27FC236}">
                  <a16:creationId xmlns:a16="http://schemas.microsoft.com/office/drawing/2014/main" id="{3337DB05-807A-4A67-8C65-61580C476D70}"/>
                </a:ext>
              </a:extLst>
            </p:cNvPr>
            <p:cNvSpPr>
              <a:spLocks noChangeShapeType="1"/>
            </p:cNvSpPr>
            <p:nvPr/>
          </p:nvSpPr>
          <p:spPr bwMode="auto">
            <a:xfrm flipV="1">
              <a:off x="2581270" y="3935840"/>
              <a:ext cx="11038" cy="502199"/>
            </a:xfrm>
            <a:prstGeom prst="line">
              <a:avLst/>
            </a:prstGeom>
            <a:ln w="57150">
              <a:solidFill>
                <a:srgbClr val="FFFF00"/>
              </a:solidFill>
              <a:prstDash val="sys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graphicFrame>
          <p:nvGraphicFramePr>
            <p:cNvPr id="20" name="Object 51">
              <a:extLst>
                <a:ext uri="{FF2B5EF4-FFF2-40B4-BE49-F238E27FC236}">
                  <a16:creationId xmlns:a16="http://schemas.microsoft.com/office/drawing/2014/main" id="{717FF4E9-2338-4F56-97C9-85571A4BDF4A}"/>
                </a:ext>
              </a:extLst>
            </p:cNvPr>
            <p:cNvGraphicFramePr>
              <a:graphicFrameLocks noChangeAspect="1"/>
            </p:cNvGraphicFramePr>
            <p:nvPr/>
          </p:nvGraphicFramePr>
          <p:xfrm>
            <a:off x="4540525" y="4692138"/>
            <a:ext cx="553253" cy="568398"/>
          </p:xfrm>
          <a:graphic>
            <a:graphicData uri="http://schemas.openxmlformats.org/presentationml/2006/ole">
              <mc:AlternateContent xmlns:mc="http://schemas.openxmlformats.org/markup-compatibility/2006">
                <mc:Choice xmlns:v="urn:schemas-microsoft-com:vml" Requires="v">
                  <p:oleObj spid="_x0000_s10362" name="Bitmap Image" r:id="rId6" imgW="990638" imgH="781250" progId="Paint.Picture">
                    <p:embed/>
                  </p:oleObj>
                </mc:Choice>
                <mc:Fallback>
                  <p:oleObj name="Bitmap Image" r:id="rId6" imgW="990638" imgH="781250" progId="Paint.Picture">
                    <p:embed/>
                    <p:pic>
                      <p:nvPicPr>
                        <p:cNvPr id="20" name="Object 51">
                          <a:extLst>
                            <a:ext uri="{FF2B5EF4-FFF2-40B4-BE49-F238E27FC236}">
                              <a16:creationId xmlns:a16="http://schemas.microsoft.com/office/drawing/2014/main" id="{717FF4E9-2338-4F56-97C9-85571A4BDF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525" y="4692138"/>
                          <a:ext cx="553253" cy="5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2">
              <a:extLst>
                <a:ext uri="{FF2B5EF4-FFF2-40B4-BE49-F238E27FC236}">
                  <a16:creationId xmlns:a16="http://schemas.microsoft.com/office/drawing/2014/main" id="{29781E66-CE32-4A86-9C71-26C939AB4205}"/>
                </a:ext>
              </a:extLst>
            </p:cNvPr>
            <p:cNvGraphicFramePr>
              <a:graphicFrameLocks noChangeAspect="1"/>
            </p:cNvGraphicFramePr>
            <p:nvPr/>
          </p:nvGraphicFramePr>
          <p:xfrm>
            <a:off x="4424377" y="4692138"/>
            <a:ext cx="258008" cy="537205"/>
          </p:xfrm>
          <a:graphic>
            <a:graphicData uri="http://schemas.openxmlformats.org/presentationml/2006/ole">
              <mc:AlternateContent xmlns:mc="http://schemas.openxmlformats.org/markup-compatibility/2006">
                <mc:Choice xmlns:v="urn:schemas-microsoft-com:vml" Requires="v">
                  <p:oleObj spid="_x0000_s10363" name="Bitmap Image" r:id="rId8" imgW="1590721" imgH="2542787" progId="Paint.Picture">
                    <p:embed/>
                  </p:oleObj>
                </mc:Choice>
                <mc:Fallback>
                  <p:oleObj name="Bitmap Image" r:id="rId8" imgW="1590721" imgH="2542787" progId="Paint.Picture">
                    <p:embed/>
                    <p:pic>
                      <p:nvPicPr>
                        <p:cNvPr id="21" name="Object 52">
                          <a:extLst>
                            <a:ext uri="{FF2B5EF4-FFF2-40B4-BE49-F238E27FC236}">
                              <a16:creationId xmlns:a16="http://schemas.microsoft.com/office/drawing/2014/main" id="{29781E66-CE32-4A86-9C71-26C939AB42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4377" y="4692138"/>
                          <a:ext cx="258008" cy="53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3">
              <a:extLst>
                <a:ext uri="{FF2B5EF4-FFF2-40B4-BE49-F238E27FC236}">
                  <a16:creationId xmlns:a16="http://schemas.microsoft.com/office/drawing/2014/main" id="{D21EDDE4-A3EB-47E0-BB72-0680DD76AD11}"/>
                </a:ext>
              </a:extLst>
            </p:cNvPr>
            <p:cNvSpPr txBox="1">
              <a:spLocks noChangeArrowheads="1"/>
            </p:cNvSpPr>
            <p:nvPr/>
          </p:nvSpPr>
          <p:spPr bwMode="auto">
            <a:xfrm>
              <a:off x="4424377" y="5381008"/>
              <a:ext cx="1336644"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Bilik Konsultasi</a:t>
              </a:r>
            </a:p>
          </p:txBody>
        </p:sp>
        <p:pic>
          <p:nvPicPr>
            <p:cNvPr id="23" name="Picture 55" descr="op_cons">
              <a:extLst>
                <a:ext uri="{FF2B5EF4-FFF2-40B4-BE49-F238E27FC236}">
                  <a16:creationId xmlns:a16="http://schemas.microsoft.com/office/drawing/2014/main" id="{42FF728C-50C5-4236-BFDC-E0864BC1C7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3698" y="4566225"/>
              <a:ext cx="677323" cy="7593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58">
              <a:extLst>
                <a:ext uri="{FF2B5EF4-FFF2-40B4-BE49-F238E27FC236}">
                  <a16:creationId xmlns:a16="http://schemas.microsoft.com/office/drawing/2014/main" id="{6627E1DD-A2F6-4E8F-8837-5E775340D692}"/>
                </a:ext>
              </a:extLst>
            </p:cNvPr>
            <p:cNvSpPr>
              <a:spLocks noChangeArrowheads="1"/>
            </p:cNvSpPr>
            <p:nvPr/>
          </p:nvSpPr>
          <p:spPr bwMode="auto">
            <a:xfrm>
              <a:off x="3374529" y="4424239"/>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pic>
          <p:nvPicPr>
            <p:cNvPr id="25" name="Picture 60" descr="RAD1">
              <a:extLst>
                <a:ext uri="{FF2B5EF4-FFF2-40B4-BE49-F238E27FC236}">
                  <a16:creationId xmlns:a16="http://schemas.microsoft.com/office/drawing/2014/main" id="{5E322FC5-A36E-46E4-92F3-C7EA5520CF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906" y="4519792"/>
              <a:ext cx="478553" cy="4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26" name="Picture 61" descr="HM00363_">
              <a:extLst>
                <a:ext uri="{FF2B5EF4-FFF2-40B4-BE49-F238E27FC236}">
                  <a16:creationId xmlns:a16="http://schemas.microsoft.com/office/drawing/2014/main" id="{C4C8239D-4499-4A80-B7D4-03346EF4EE7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5534" y="4521880"/>
              <a:ext cx="470008" cy="5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7" name="Line 62">
              <a:extLst>
                <a:ext uri="{FF2B5EF4-FFF2-40B4-BE49-F238E27FC236}">
                  <a16:creationId xmlns:a16="http://schemas.microsoft.com/office/drawing/2014/main" id="{88403105-6D2B-4035-9230-B0CCAB06F79A}"/>
                </a:ext>
              </a:extLst>
            </p:cNvPr>
            <p:cNvSpPr>
              <a:spLocks noChangeShapeType="1"/>
            </p:cNvSpPr>
            <p:nvPr/>
          </p:nvSpPr>
          <p:spPr bwMode="auto">
            <a:xfrm flipH="1">
              <a:off x="2739393" y="5380686"/>
              <a:ext cx="1547186" cy="364186"/>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AutoShape 63">
              <a:extLst>
                <a:ext uri="{FF2B5EF4-FFF2-40B4-BE49-F238E27FC236}">
                  <a16:creationId xmlns:a16="http://schemas.microsoft.com/office/drawing/2014/main" id="{D03A012C-837F-4522-91E3-01D416706C9C}"/>
                </a:ext>
              </a:extLst>
            </p:cNvPr>
            <p:cNvSpPr>
              <a:spLocks noChangeArrowheads="1"/>
            </p:cNvSpPr>
            <p:nvPr/>
          </p:nvSpPr>
          <p:spPr bwMode="auto">
            <a:xfrm>
              <a:off x="2581270" y="5831738"/>
              <a:ext cx="990188" cy="461512"/>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Prescribe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Drugs</a:t>
              </a:r>
            </a:p>
          </p:txBody>
        </p:sp>
        <p:pic>
          <p:nvPicPr>
            <p:cNvPr id="29" name="Picture 64" descr="antibiotics2508_small">
              <a:extLst>
                <a:ext uri="{FF2B5EF4-FFF2-40B4-BE49-F238E27FC236}">
                  <a16:creationId xmlns:a16="http://schemas.microsoft.com/office/drawing/2014/main" id="{44EAFDC2-8660-4D99-ACBA-499A3071756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9802" y="5348998"/>
              <a:ext cx="546918" cy="4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0" name="Line 21">
              <a:extLst>
                <a:ext uri="{FF2B5EF4-FFF2-40B4-BE49-F238E27FC236}">
                  <a16:creationId xmlns:a16="http://schemas.microsoft.com/office/drawing/2014/main" id="{79A169A2-D438-4629-9BA2-EFB7D498C268}"/>
                </a:ext>
              </a:extLst>
            </p:cNvPr>
            <p:cNvSpPr>
              <a:spLocks noChangeShapeType="1"/>
            </p:cNvSpPr>
            <p:nvPr/>
          </p:nvSpPr>
          <p:spPr bwMode="auto">
            <a:xfrm flipV="1">
              <a:off x="1124949" y="2828929"/>
              <a:ext cx="442953" cy="168317"/>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1" name="Line 22">
              <a:extLst>
                <a:ext uri="{FF2B5EF4-FFF2-40B4-BE49-F238E27FC236}">
                  <a16:creationId xmlns:a16="http://schemas.microsoft.com/office/drawing/2014/main" id="{AE26518A-D79B-44C6-8BA2-576E34F9D046}"/>
                </a:ext>
              </a:extLst>
            </p:cNvPr>
            <p:cNvSpPr>
              <a:spLocks noChangeShapeType="1"/>
            </p:cNvSpPr>
            <p:nvPr/>
          </p:nvSpPr>
          <p:spPr bwMode="auto">
            <a:xfrm>
              <a:off x="1156630" y="2054590"/>
              <a:ext cx="448643" cy="50108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2" name="Picture 28" descr="BS00580_">
              <a:extLst>
                <a:ext uri="{FF2B5EF4-FFF2-40B4-BE49-F238E27FC236}">
                  <a16:creationId xmlns:a16="http://schemas.microsoft.com/office/drawing/2014/main" id="{B2A83773-55D7-47A8-9D3C-28A7C62C77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86551" y="1674506"/>
              <a:ext cx="669407" cy="6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3" name="Flowchart: Manual Input 32">
              <a:extLst>
                <a:ext uri="{FF2B5EF4-FFF2-40B4-BE49-F238E27FC236}">
                  <a16:creationId xmlns:a16="http://schemas.microsoft.com/office/drawing/2014/main" id="{E725352E-36BB-4300-B038-12E3ABE0F23A}"/>
                </a:ext>
              </a:extLst>
            </p:cNvPr>
            <p:cNvSpPr/>
            <p:nvPr/>
          </p:nvSpPr>
          <p:spPr>
            <a:xfrm>
              <a:off x="1683912" y="2353617"/>
              <a:ext cx="1440815" cy="65036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4" name="Picture 14" descr="j0292140">
              <a:extLst>
                <a:ext uri="{FF2B5EF4-FFF2-40B4-BE49-F238E27FC236}">
                  <a16:creationId xmlns:a16="http://schemas.microsoft.com/office/drawing/2014/main" id="{583DB6DC-D7B9-4FFB-A637-FBC0E0B753F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7220" y="2459599"/>
              <a:ext cx="703586" cy="7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5" name="Text Box 15">
              <a:extLst>
                <a:ext uri="{FF2B5EF4-FFF2-40B4-BE49-F238E27FC236}">
                  <a16:creationId xmlns:a16="http://schemas.microsoft.com/office/drawing/2014/main" id="{49F69FFB-5DF4-4513-9722-4834C729BEB4}"/>
                </a:ext>
              </a:extLst>
            </p:cNvPr>
            <p:cNvSpPr txBox="1">
              <a:spLocks noChangeArrowheads="1"/>
            </p:cNvSpPr>
            <p:nvPr/>
          </p:nvSpPr>
          <p:spPr bwMode="auto">
            <a:xfrm>
              <a:off x="72689" y="3239820"/>
              <a:ext cx="1358755" cy="369332"/>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TETAPAN TEMUJANJI</a:t>
              </a:r>
            </a:p>
          </p:txBody>
        </p:sp>
        <p:sp>
          <p:nvSpPr>
            <p:cNvPr id="36" name="Text Box 17">
              <a:extLst>
                <a:ext uri="{FF2B5EF4-FFF2-40B4-BE49-F238E27FC236}">
                  <a16:creationId xmlns:a16="http://schemas.microsoft.com/office/drawing/2014/main" id="{DFDF2DE5-5A6C-467E-BEC2-2E87C3D5FE31}"/>
                </a:ext>
              </a:extLst>
            </p:cNvPr>
            <p:cNvSpPr txBox="1">
              <a:spLocks noChangeArrowheads="1"/>
            </p:cNvSpPr>
            <p:nvPr/>
          </p:nvSpPr>
          <p:spPr bwMode="auto">
            <a:xfrm>
              <a:off x="215315" y="1804607"/>
              <a:ext cx="1100961" cy="37017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HOSPITAL</a:t>
              </a:r>
            </a:p>
          </p:txBody>
        </p:sp>
        <p:graphicFrame>
          <p:nvGraphicFramePr>
            <p:cNvPr id="37" name="Object 18">
              <a:extLst>
                <a:ext uri="{FF2B5EF4-FFF2-40B4-BE49-F238E27FC236}">
                  <a16:creationId xmlns:a16="http://schemas.microsoft.com/office/drawing/2014/main" id="{2FF2C93C-FC2F-4DCD-A9B9-5FE8B8B8A600}"/>
                </a:ext>
              </a:extLst>
            </p:cNvPr>
            <p:cNvGraphicFramePr>
              <a:graphicFrameLocks noChangeAspect="1"/>
            </p:cNvGraphicFramePr>
            <p:nvPr/>
          </p:nvGraphicFramePr>
          <p:xfrm flipH="1">
            <a:off x="550019" y="1101450"/>
            <a:ext cx="498495" cy="689635"/>
          </p:xfrm>
          <a:graphic>
            <a:graphicData uri="http://schemas.openxmlformats.org/presentationml/2006/ole">
              <mc:AlternateContent xmlns:mc="http://schemas.openxmlformats.org/markup-compatibility/2006">
                <mc:Choice xmlns:v="urn:schemas-microsoft-com:vml" Requires="v">
                  <p:oleObj spid="_x0000_s10364" name="Clip" r:id="rId16" imgW="3375025" imgH="3581400" progId="MS_ClipArt_Gallery.2">
                    <p:embed/>
                  </p:oleObj>
                </mc:Choice>
                <mc:Fallback>
                  <p:oleObj name="Clip" r:id="rId16" imgW="3375025" imgH="3581400" progId="MS_ClipArt_Gallery.2">
                    <p:embed/>
                    <p:pic>
                      <p:nvPicPr>
                        <p:cNvPr id="37" name="Object 18">
                          <a:extLst>
                            <a:ext uri="{FF2B5EF4-FFF2-40B4-BE49-F238E27FC236}">
                              <a16:creationId xmlns:a16="http://schemas.microsoft.com/office/drawing/2014/main" id="{2FF2C93C-FC2F-4DCD-A9B9-5FE8B8B8A6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550019" y="1101450"/>
                          <a:ext cx="498495" cy="68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47">
              <a:extLst>
                <a:ext uri="{FF2B5EF4-FFF2-40B4-BE49-F238E27FC236}">
                  <a16:creationId xmlns:a16="http://schemas.microsoft.com/office/drawing/2014/main" id="{60F6FEDB-6260-4096-A4BD-19C5ACA4E3EB}"/>
                </a:ext>
              </a:extLst>
            </p:cNvPr>
            <p:cNvSpPr>
              <a:spLocks noChangeShapeType="1"/>
            </p:cNvSpPr>
            <p:nvPr/>
          </p:nvSpPr>
          <p:spPr bwMode="auto">
            <a:xfrm>
              <a:off x="2492355" y="3126893"/>
              <a:ext cx="0" cy="46800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9" name="Text Box 37">
              <a:extLst>
                <a:ext uri="{FF2B5EF4-FFF2-40B4-BE49-F238E27FC236}">
                  <a16:creationId xmlns:a16="http://schemas.microsoft.com/office/drawing/2014/main" id="{CD3DC0B5-496D-4E64-9E0E-8ED039012182}"/>
                </a:ext>
              </a:extLst>
            </p:cNvPr>
            <p:cNvSpPr txBox="1">
              <a:spLocks noChangeArrowheads="1"/>
            </p:cNvSpPr>
            <p:nvPr/>
          </p:nvSpPr>
          <p:spPr bwMode="auto">
            <a:xfrm>
              <a:off x="1492786" y="5837647"/>
              <a:ext cx="109040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Farmasi</a:t>
              </a:r>
            </a:p>
          </p:txBody>
        </p:sp>
        <p:sp>
          <p:nvSpPr>
            <p:cNvPr id="40" name="Text Box 37">
              <a:extLst>
                <a:ext uri="{FF2B5EF4-FFF2-40B4-BE49-F238E27FC236}">
                  <a16:creationId xmlns:a16="http://schemas.microsoft.com/office/drawing/2014/main" id="{F9F1B3DD-2FB8-4E9E-AF0C-1032DEBEFBAB}"/>
                </a:ext>
              </a:extLst>
            </p:cNvPr>
            <p:cNvSpPr txBox="1">
              <a:spLocks noChangeArrowheads="1"/>
            </p:cNvSpPr>
            <p:nvPr/>
          </p:nvSpPr>
          <p:spPr bwMode="auto">
            <a:xfrm>
              <a:off x="2306122" y="5081143"/>
              <a:ext cx="125354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Radiologi / Patalogi</a:t>
              </a:r>
            </a:p>
          </p:txBody>
        </p:sp>
        <p:sp>
          <p:nvSpPr>
            <p:cNvPr id="41" name="Line 62">
              <a:extLst>
                <a:ext uri="{FF2B5EF4-FFF2-40B4-BE49-F238E27FC236}">
                  <a16:creationId xmlns:a16="http://schemas.microsoft.com/office/drawing/2014/main" id="{1672E218-1D07-425E-B36E-6104FB43C0B7}"/>
                </a:ext>
              </a:extLst>
            </p:cNvPr>
            <p:cNvSpPr>
              <a:spLocks noChangeShapeType="1"/>
            </p:cNvSpPr>
            <p:nvPr/>
          </p:nvSpPr>
          <p:spPr bwMode="auto">
            <a:xfrm flipH="1" flipV="1">
              <a:off x="3449962" y="4848127"/>
              <a:ext cx="794806" cy="19599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2" name="Text Box 37">
              <a:extLst>
                <a:ext uri="{FF2B5EF4-FFF2-40B4-BE49-F238E27FC236}">
                  <a16:creationId xmlns:a16="http://schemas.microsoft.com/office/drawing/2014/main" id="{E493D370-C199-423E-8968-187260509A97}"/>
                </a:ext>
              </a:extLst>
            </p:cNvPr>
            <p:cNvSpPr txBox="1">
              <a:spLocks noChangeArrowheads="1"/>
            </p:cNvSpPr>
            <p:nvPr/>
          </p:nvSpPr>
          <p:spPr bwMode="auto">
            <a:xfrm>
              <a:off x="1808754" y="1254486"/>
              <a:ext cx="1982022"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43" name="Text Box 80">
              <a:extLst>
                <a:ext uri="{FF2B5EF4-FFF2-40B4-BE49-F238E27FC236}">
                  <a16:creationId xmlns:a16="http://schemas.microsoft.com/office/drawing/2014/main" id="{399C85B1-7513-4950-9218-F3290D8A6F4D}"/>
                </a:ext>
              </a:extLst>
            </p:cNvPr>
            <p:cNvSpPr txBox="1">
              <a:spLocks noChangeArrowheads="1"/>
            </p:cNvSpPr>
            <p:nvPr/>
          </p:nvSpPr>
          <p:spPr bwMode="auto">
            <a:xfrm>
              <a:off x="2616430" y="4063595"/>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Results</a:t>
              </a:r>
            </a:p>
          </p:txBody>
        </p:sp>
        <p:sp>
          <p:nvSpPr>
            <p:cNvPr id="44" name="Text Box 34">
              <a:extLst>
                <a:ext uri="{FF2B5EF4-FFF2-40B4-BE49-F238E27FC236}">
                  <a16:creationId xmlns:a16="http://schemas.microsoft.com/office/drawing/2014/main" id="{B95A5DCA-8C59-4714-B400-C5F7AEE3EE9D}"/>
                </a:ext>
              </a:extLst>
            </p:cNvPr>
            <p:cNvSpPr txBox="1">
              <a:spLocks noChangeArrowheads="1"/>
            </p:cNvSpPr>
            <p:nvPr/>
          </p:nvSpPr>
          <p:spPr bwMode="auto">
            <a:xfrm>
              <a:off x="231510" y="5560206"/>
              <a:ext cx="955405" cy="369332"/>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Check out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Admission</a:t>
              </a:r>
            </a:p>
          </p:txBody>
        </p:sp>
        <p:sp>
          <p:nvSpPr>
            <p:cNvPr id="45" name="Text Box 26">
              <a:extLst>
                <a:ext uri="{FF2B5EF4-FFF2-40B4-BE49-F238E27FC236}">
                  <a16:creationId xmlns:a16="http://schemas.microsoft.com/office/drawing/2014/main" id="{747604EC-B115-41AF-BDEA-CFCD811FF159}"/>
                </a:ext>
              </a:extLst>
            </p:cNvPr>
            <p:cNvSpPr txBox="1">
              <a:spLocks noChangeArrowheads="1"/>
            </p:cNvSpPr>
            <p:nvPr/>
          </p:nvSpPr>
          <p:spPr bwMode="auto">
            <a:xfrm>
              <a:off x="1591818" y="2539446"/>
              <a:ext cx="1625001" cy="400110"/>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Pendaftaran Pesakit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Lawatan Pertama</a:t>
              </a:r>
            </a:p>
          </p:txBody>
        </p:sp>
        <p:sp>
          <p:nvSpPr>
            <p:cNvPr id="46" name="AutoShape 30">
              <a:extLst>
                <a:ext uri="{FF2B5EF4-FFF2-40B4-BE49-F238E27FC236}">
                  <a16:creationId xmlns:a16="http://schemas.microsoft.com/office/drawing/2014/main" id="{DFA406DC-982C-4A82-93E0-EB9C1CD08AC1}"/>
                </a:ext>
              </a:extLst>
            </p:cNvPr>
            <p:cNvSpPr>
              <a:spLocks noChangeArrowheads="1"/>
            </p:cNvSpPr>
            <p:nvPr/>
          </p:nvSpPr>
          <p:spPr bwMode="auto">
            <a:xfrm>
              <a:off x="727390" y="4438973"/>
              <a:ext cx="765396" cy="410709"/>
            </a:xfrm>
            <a:prstGeom prst="foldedCorner">
              <a:avLst>
                <a:gd name="adj" fmla="val 12500"/>
              </a:avLst>
            </a:prstGeom>
            <a:solidFill>
              <a:schemeClr val="accent6">
                <a:lumMod val="40000"/>
                <a:lumOff val="60000"/>
              </a:schemeClr>
            </a:soli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Encounter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Summary</a:t>
              </a:r>
            </a:p>
          </p:txBody>
        </p:sp>
        <p:sp>
          <p:nvSpPr>
            <p:cNvPr id="47" name="Text Box 45">
              <a:extLst>
                <a:ext uri="{FF2B5EF4-FFF2-40B4-BE49-F238E27FC236}">
                  <a16:creationId xmlns:a16="http://schemas.microsoft.com/office/drawing/2014/main" id="{5C331A69-51FF-41CB-8E63-A3D0CD85561D}"/>
                </a:ext>
              </a:extLst>
            </p:cNvPr>
            <p:cNvSpPr txBox="1">
              <a:spLocks noChangeArrowheads="1"/>
            </p:cNvSpPr>
            <p:nvPr/>
          </p:nvSpPr>
          <p:spPr bwMode="auto">
            <a:xfrm>
              <a:off x="1439183" y="3635484"/>
              <a:ext cx="2504407" cy="253916"/>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48" name="Line 46">
              <a:extLst>
                <a:ext uri="{FF2B5EF4-FFF2-40B4-BE49-F238E27FC236}">
                  <a16:creationId xmlns:a16="http://schemas.microsoft.com/office/drawing/2014/main" id="{6681B52F-E86F-49CF-87B2-3A334B60E16E}"/>
                </a:ext>
              </a:extLst>
            </p:cNvPr>
            <p:cNvSpPr>
              <a:spLocks noChangeShapeType="1"/>
            </p:cNvSpPr>
            <p:nvPr/>
          </p:nvSpPr>
          <p:spPr bwMode="auto">
            <a:xfrm flipV="1">
              <a:off x="2045637" y="4006846"/>
              <a:ext cx="221695" cy="128915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9" name="Line 8">
              <a:extLst>
                <a:ext uri="{FF2B5EF4-FFF2-40B4-BE49-F238E27FC236}">
                  <a16:creationId xmlns:a16="http://schemas.microsoft.com/office/drawing/2014/main" id="{0C9A20E6-8E00-4E46-8008-A35E2AD5492B}"/>
                </a:ext>
              </a:extLst>
            </p:cNvPr>
            <p:cNvSpPr>
              <a:spLocks noChangeShapeType="1"/>
            </p:cNvSpPr>
            <p:nvPr/>
          </p:nvSpPr>
          <p:spPr bwMode="auto">
            <a:xfrm>
              <a:off x="11308222" y="3415468"/>
              <a:ext cx="0" cy="184506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9" descr="PE02713_">
              <a:extLst>
                <a:ext uri="{FF2B5EF4-FFF2-40B4-BE49-F238E27FC236}">
                  <a16:creationId xmlns:a16="http://schemas.microsoft.com/office/drawing/2014/main" id="{FF90F2FF-0EE0-407C-9C68-A5628CA958F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763594" y="5363389"/>
              <a:ext cx="924952" cy="10199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 name="Object 11">
              <a:extLst>
                <a:ext uri="{FF2B5EF4-FFF2-40B4-BE49-F238E27FC236}">
                  <a16:creationId xmlns:a16="http://schemas.microsoft.com/office/drawing/2014/main" id="{4F27B56E-2F20-48D8-BEC9-6CB4069506FA}"/>
                </a:ext>
              </a:extLst>
            </p:cNvPr>
            <p:cNvGraphicFramePr>
              <a:graphicFrameLocks noChangeAspect="1"/>
            </p:cNvGraphicFramePr>
            <p:nvPr/>
          </p:nvGraphicFramePr>
          <p:xfrm>
            <a:off x="11523207" y="5064991"/>
            <a:ext cx="410020" cy="421729"/>
          </p:xfrm>
          <a:graphic>
            <a:graphicData uri="http://schemas.openxmlformats.org/presentationml/2006/ole">
              <mc:AlternateContent xmlns:mc="http://schemas.openxmlformats.org/markup-compatibility/2006">
                <mc:Choice xmlns:v="urn:schemas-microsoft-com:vml" Requires="v">
                  <p:oleObj spid="_x0000_s10365" name="Bitmap Image" r:id="rId19" imgW="990638" imgH="781250" progId="">
                    <p:embed/>
                  </p:oleObj>
                </mc:Choice>
                <mc:Fallback>
                  <p:oleObj name="Bitmap Image" r:id="rId19" imgW="990638" imgH="781250" progId="">
                    <p:embed/>
                    <p:pic>
                      <p:nvPicPr>
                        <p:cNvPr id="51" name="Object 11">
                          <a:extLst>
                            <a:ext uri="{FF2B5EF4-FFF2-40B4-BE49-F238E27FC236}">
                              <a16:creationId xmlns:a16="http://schemas.microsoft.com/office/drawing/2014/main" id="{4F27B56E-2F20-48D8-BEC9-6CB406950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3207" y="5064991"/>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2">
              <a:extLst>
                <a:ext uri="{FF2B5EF4-FFF2-40B4-BE49-F238E27FC236}">
                  <a16:creationId xmlns:a16="http://schemas.microsoft.com/office/drawing/2014/main" id="{ADD0E727-8993-40BA-BE76-07A1C9F4A174}"/>
                </a:ext>
              </a:extLst>
            </p:cNvPr>
            <p:cNvGraphicFramePr>
              <a:graphicFrameLocks noChangeAspect="1"/>
            </p:cNvGraphicFramePr>
            <p:nvPr/>
          </p:nvGraphicFramePr>
          <p:xfrm>
            <a:off x="11460127" y="5064991"/>
            <a:ext cx="191211" cy="398585"/>
          </p:xfrm>
          <a:graphic>
            <a:graphicData uri="http://schemas.openxmlformats.org/presentationml/2006/ole">
              <mc:AlternateContent xmlns:mc="http://schemas.openxmlformats.org/markup-compatibility/2006">
                <mc:Choice xmlns:v="urn:schemas-microsoft-com:vml" Requires="v">
                  <p:oleObj spid="_x0000_s10366" name="Bitmap Image" r:id="rId20" imgW="1590721" imgH="2542787" progId="">
                    <p:embed/>
                  </p:oleObj>
                </mc:Choice>
                <mc:Fallback>
                  <p:oleObj name="Bitmap Image" r:id="rId20" imgW="1590721" imgH="2542787" progId="">
                    <p:embed/>
                    <p:pic>
                      <p:nvPicPr>
                        <p:cNvPr id="52" name="Object 12">
                          <a:extLst>
                            <a:ext uri="{FF2B5EF4-FFF2-40B4-BE49-F238E27FC236}">
                              <a16:creationId xmlns:a16="http://schemas.microsoft.com/office/drawing/2014/main" id="{ADD0E727-8993-40BA-BE76-07A1C9F4A1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0127" y="5064991"/>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5">
              <a:extLst>
                <a:ext uri="{FF2B5EF4-FFF2-40B4-BE49-F238E27FC236}">
                  <a16:creationId xmlns:a16="http://schemas.microsoft.com/office/drawing/2014/main" id="{099B4635-0C95-4329-B554-2A4F0F269388}"/>
                </a:ext>
              </a:extLst>
            </p:cNvPr>
            <p:cNvSpPr>
              <a:spLocks noChangeShapeType="1"/>
            </p:cNvSpPr>
            <p:nvPr/>
          </p:nvSpPr>
          <p:spPr bwMode="auto">
            <a:xfrm>
              <a:off x="8855915" y="2333099"/>
              <a:ext cx="17519" cy="55790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Line 17">
              <a:extLst>
                <a:ext uri="{FF2B5EF4-FFF2-40B4-BE49-F238E27FC236}">
                  <a16:creationId xmlns:a16="http://schemas.microsoft.com/office/drawing/2014/main" id="{C805BDCF-DFE5-4DC1-9111-90DBD5151FED}"/>
                </a:ext>
              </a:extLst>
            </p:cNvPr>
            <p:cNvSpPr>
              <a:spLocks noChangeShapeType="1"/>
            </p:cNvSpPr>
            <p:nvPr/>
          </p:nvSpPr>
          <p:spPr bwMode="auto">
            <a:xfrm flipH="1" flipV="1">
              <a:off x="8635220" y="6269209"/>
              <a:ext cx="156392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5" name="Object 19">
              <a:extLst>
                <a:ext uri="{FF2B5EF4-FFF2-40B4-BE49-F238E27FC236}">
                  <a16:creationId xmlns:a16="http://schemas.microsoft.com/office/drawing/2014/main" id="{0E924504-00B2-4B80-8C4D-D34BB3E21C68}"/>
                </a:ext>
              </a:extLst>
            </p:cNvPr>
            <p:cNvGraphicFramePr>
              <a:graphicFrameLocks noChangeAspect="1"/>
            </p:cNvGraphicFramePr>
            <p:nvPr/>
          </p:nvGraphicFramePr>
          <p:xfrm>
            <a:off x="7092635" y="5125088"/>
            <a:ext cx="743443" cy="870235"/>
          </p:xfrm>
          <a:graphic>
            <a:graphicData uri="http://schemas.openxmlformats.org/presentationml/2006/ole">
              <mc:AlternateContent xmlns:mc="http://schemas.openxmlformats.org/markup-compatibility/2006">
                <mc:Choice xmlns:v="urn:schemas-microsoft-com:vml" Requires="v">
                  <p:oleObj spid="_x0000_s10367" name="Clip" r:id="rId21" imgW="2376526" imgH="2343607" progId="">
                    <p:embed/>
                  </p:oleObj>
                </mc:Choice>
                <mc:Fallback>
                  <p:oleObj name="Clip" r:id="rId21" imgW="2376526" imgH="2343607" progId="">
                    <p:embed/>
                    <p:pic>
                      <p:nvPicPr>
                        <p:cNvPr id="55" name="Object 19">
                          <a:extLst>
                            <a:ext uri="{FF2B5EF4-FFF2-40B4-BE49-F238E27FC236}">
                              <a16:creationId xmlns:a16="http://schemas.microsoft.com/office/drawing/2014/main" id="{0E924504-00B2-4B80-8C4D-D34BB3E21C6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92635" y="5125088"/>
                          <a:ext cx="743443" cy="8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56" name="Picture 22" descr="j0136729">
              <a:extLst>
                <a:ext uri="{FF2B5EF4-FFF2-40B4-BE49-F238E27FC236}">
                  <a16:creationId xmlns:a16="http://schemas.microsoft.com/office/drawing/2014/main" id="{9937F9E2-091B-40F6-AD74-99190EB09A9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554784" y="3435571"/>
              <a:ext cx="724847" cy="12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57" name="Line 30">
              <a:extLst>
                <a:ext uri="{FF2B5EF4-FFF2-40B4-BE49-F238E27FC236}">
                  <a16:creationId xmlns:a16="http://schemas.microsoft.com/office/drawing/2014/main" id="{E31DFB21-B866-42D0-86BE-9EF7EE4EFDE2}"/>
                </a:ext>
              </a:extLst>
            </p:cNvPr>
            <p:cNvSpPr>
              <a:spLocks noChangeShapeType="1"/>
            </p:cNvSpPr>
            <p:nvPr/>
          </p:nvSpPr>
          <p:spPr bwMode="auto">
            <a:xfrm flipV="1">
              <a:off x="9174402" y="2060735"/>
              <a:ext cx="1280654" cy="521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 Box 31">
              <a:extLst>
                <a:ext uri="{FF2B5EF4-FFF2-40B4-BE49-F238E27FC236}">
                  <a16:creationId xmlns:a16="http://schemas.microsoft.com/office/drawing/2014/main" id="{DC4625FB-E39F-4670-B6BE-325ECE4AAC96}"/>
                </a:ext>
              </a:extLst>
            </p:cNvPr>
            <p:cNvSpPr txBox="1">
              <a:spLocks noChangeArrowheads="1"/>
            </p:cNvSpPr>
            <p:nvPr/>
          </p:nvSpPr>
          <p:spPr bwMode="auto">
            <a:xfrm>
              <a:off x="8965677" y="2145399"/>
              <a:ext cx="768159" cy="2308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Assign Bed</a:t>
              </a:r>
            </a:p>
          </p:txBody>
        </p:sp>
        <p:graphicFrame>
          <p:nvGraphicFramePr>
            <p:cNvPr id="59" name="Object 33">
              <a:extLst>
                <a:ext uri="{FF2B5EF4-FFF2-40B4-BE49-F238E27FC236}">
                  <a16:creationId xmlns:a16="http://schemas.microsoft.com/office/drawing/2014/main" id="{7107CCB2-40E9-4D53-BC7A-EE63C71D3E4E}"/>
                </a:ext>
              </a:extLst>
            </p:cNvPr>
            <p:cNvGraphicFramePr>
              <a:graphicFrameLocks noChangeAspect="1"/>
            </p:cNvGraphicFramePr>
            <p:nvPr/>
          </p:nvGraphicFramePr>
          <p:xfrm>
            <a:off x="11424237" y="1488127"/>
            <a:ext cx="410020" cy="421729"/>
          </p:xfrm>
          <a:graphic>
            <a:graphicData uri="http://schemas.openxmlformats.org/presentationml/2006/ole">
              <mc:AlternateContent xmlns:mc="http://schemas.openxmlformats.org/markup-compatibility/2006">
                <mc:Choice xmlns:v="urn:schemas-microsoft-com:vml" Requires="v">
                  <p:oleObj spid="_x0000_s10368" name="Bitmap Image" r:id="rId24" imgW="990638" imgH="781250" progId="">
                    <p:embed/>
                  </p:oleObj>
                </mc:Choice>
                <mc:Fallback>
                  <p:oleObj name="Bitmap Image" r:id="rId24" imgW="990638" imgH="781250" progId="">
                    <p:embed/>
                    <p:pic>
                      <p:nvPicPr>
                        <p:cNvPr id="59" name="Object 33">
                          <a:extLst>
                            <a:ext uri="{FF2B5EF4-FFF2-40B4-BE49-F238E27FC236}">
                              <a16:creationId xmlns:a16="http://schemas.microsoft.com/office/drawing/2014/main" id="{7107CCB2-40E9-4D53-BC7A-EE63C71D3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4237" y="1488127"/>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34">
              <a:extLst>
                <a:ext uri="{FF2B5EF4-FFF2-40B4-BE49-F238E27FC236}">
                  <a16:creationId xmlns:a16="http://schemas.microsoft.com/office/drawing/2014/main" id="{41F14DBE-03B0-4009-A207-692714EF88A9}"/>
                </a:ext>
              </a:extLst>
            </p:cNvPr>
            <p:cNvGraphicFramePr>
              <a:graphicFrameLocks noChangeAspect="1"/>
            </p:cNvGraphicFramePr>
            <p:nvPr/>
          </p:nvGraphicFramePr>
          <p:xfrm>
            <a:off x="11361157" y="1488127"/>
            <a:ext cx="191211" cy="398585"/>
          </p:xfrm>
          <a:graphic>
            <a:graphicData uri="http://schemas.openxmlformats.org/presentationml/2006/ole">
              <mc:AlternateContent xmlns:mc="http://schemas.openxmlformats.org/markup-compatibility/2006">
                <mc:Choice xmlns:v="urn:schemas-microsoft-com:vml" Requires="v">
                  <p:oleObj spid="_x0000_s10369" name="Bitmap Image" r:id="rId25" imgW="1590721" imgH="2542787" progId="">
                    <p:embed/>
                  </p:oleObj>
                </mc:Choice>
                <mc:Fallback>
                  <p:oleObj name="Bitmap Image" r:id="rId25" imgW="1590721" imgH="2542787" progId="">
                    <p:embed/>
                    <p:pic>
                      <p:nvPicPr>
                        <p:cNvPr id="60" name="Object 34">
                          <a:extLst>
                            <a:ext uri="{FF2B5EF4-FFF2-40B4-BE49-F238E27FC236}">
                              <a16:creationId xmlns:a16="http://schemas.microsoft.com/office/drawing/2014/main" id="{41F14DBE-03B0-4009-A207-692714EF88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61157" y="1488127"/>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35">
              <a:extLst>
                <a:ext uri="{FF2B5EF4-FFF2-40B4-BE49-F238E27FC236}">
                  <a16:creationId xmlns:a16="http://schemas.microsoft.com/office/drawing/2014/main" id="{00E9B8F0-6F46-4056-8318-A2F990FA73E0}"/>
                </a:ext>
              </a:extLst>
            </p:cNvPr>
            <p:cNvSpPr txBox="1">
              <a:spLocks noChangeArrowheads="1"/>
            </p:cNvSpPr>
            <p:nvPr/>
          </p:nvSpPr>
          <p:spPr bwMode="auto">
            <a:xfrm>
              <a:off x="9661498" y="1639304"/>
              <a:ext cx="99257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Receive Patient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Mark Arrived</a:t>
              </a:r>
            </a:p>
          </p:txBody>
        </p:sp>
        <p:pic>
          <p:nvPicPr>
            <p:cNvPr id="62" name="Picture 36" descr="ip_nurse">
              <a:extLst>
                <a:ext uri="{FF2B5EF4-FFF2-40B4-BE49-F238E27FC236}">
                  <a16:creationId xmlns:a16="http://schemas.microsoft.com/office/drawing/2014/main" id="{D0684540-0FD4-4A0E-A1FF-AF23FEA147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16408" y="1268610"/>
              <a:ext cx="630718" cy="742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3" name="Group 38">
              <a:extLst>
                <a:ext uri="{FF2B5EF4-FFF2-40B4-BE49-F238E27FC236}">
                  <a16:creationId xmlns:a16="http://schemas.microsoft.com/office/drawing/2014/main" id="{552B7940-94A9-4F65-9044-A9BD27F30D5F}"/>
                </a:ext>
              </a:extLst>
            </p:cNvPr>
            <p:cNvGrpSpPr>
              <a:grpSpLocks/>
            </p:cNvGrpSpPr>
            <p:nvPr/>
          </p:nvGrpSpPr>
          <p:grpSpPr bwMode="auto">
            <a:xfrm>
              <a:off x="10708121" y="2508928"/>
              <a:ext cx="1291170" cy="835090"/>
              <a:chOff x="4843" y="1436"/>
              <a:chExt cx="917" cy="499"/>
            </a:xfrm>
          </p:grpSpPr>
          <p:grpSp>
            <p:nvGrpSpPr>
              <p:cNvPr id="64" name="Group 40">
                <a:extLst>
                  <a:ext uri="{FF2B5EF4-FFF2-40B4-BE49-F238E27FC236}">
                    <a16:creationId xmlns:a16="http://schemas.microsoft.com/office/drawing/2014/main" id="{AF55BF62-E2AE-4CF6-A4D8-54E134F086E8}"/>
                  </a:ext>
                </a:extLst>
              </p:cNvPr>
              <p:cNvGrpSpPr>
                <a:grpSpLocks noChangeAspect="1"/>
              </p:cNvGrpSpPr>
              <p:nvPr/>
            </p:nvGrpSpPr>
            <p:grpSpPr bwMode="auto">
              <a:xfrm>
                <a:off x="5424" y="1488"/>
                <a:ext cx="336" cy="252"/>
                <a:chOff x="4320" y="3648"/>
                <a:chExt cx="720" cy="492"/>
              </a:xfrm>
            </p:grpSpPr>
            <p:graphicFrame>
              <p:nvGraphicFramePr>
                <p:cNvPr id="66" name="Object 41">
                  <a:extLst>
                    <a:ext uri="{FF2B5EF4-FFF2-40B4-BE49-F238E27FC236}">
                      <a16:creationId xmlns:a16="http://schemas.microsoft.com/office/drawing/2014/main" id="{75352611-502F-434F-A3B3-E869009E8199}"/>
                    </a:ext>
                  </a:extLst>
                </p:cNvPr>
                <p:cNvGraphicFramePr>
                  <a:graphicFrameLocks noChangeAspect="1"/>
                </p:cNvGraphicFramePr>
                <p:nvPr/>
              </p:nvGraphicFramePr>
              <p:xfrm>
                <a:off x="4416" y="3648"/>
                <a:ext cx="624" cy="492"/>
              </p:xfrm>
              <a:graphic>
                <a:graphicData uri="http://schemas.openxmlformats.org/presentationml/2006/ole">
                  <mc:AlternateContent xmlns:mc="http://schemas.openxmlformats.org/markup-compatibility/2006">
                    <mc:Choice xmlns:v="urn:schemas-microsoft-com:vml" Requires="v">
                      <p:oleObj spid="_x0000_s10370" name="Bitmap Image" r:id="rId27" imgW="990638" imgH="781250" progId="">
                        <p:embed/>
                      </p:oleObj>
                    </mc:Choice>
                    <mc:Fallback>
                      <p:oleObj name="Bitmap Image" r:id="rId27" imgW="990638" imgH="781250" progId="">
                        <p:embed/>
                        <p:pic>
                          <p:nvPicPr>
                            <p:cNvPr id="66" name="Object 41">
                              <a:extLst>
                                <a:ext uri="{FF2B5EF4-FFF2-40B4-BE49-F238E27FC236}">
                                  <a16:creationId xmlns:a16="http://schemas.microsoft.com/office/drawing/2014/main" id="{75352611-502F-434F-A3B3-E869009E81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3648"/>
                              <a:ext cx="624" cy="4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42">
                  <a:extLst>
                    <a:ext uri="{FF2B5EF4-FFF2-40B4-BE49-F238E27FC236}">
                      <a16:creationId xmlns:a16="http://schemas.microsoft.com/office/drawing/2014/main" id="{A0FEA6EE-8D96-4581-8E58-573FD7ABC0B6}"/>
                    </a:ext>
                  </a:extLst>
                </p:cNvPr>
                <p:cNvGraphicFramePr>
                  <a:graphicFrameLocks noChangeAspect="1"/>
                </p:cNvGraphicFramePr>
                <p:nvPr/>
              </p:nvGraphicFramePr>
              <p:xfrm>
                <a:off x="4320" y="3648"/>
                <a:ext cx="291" cy="465"/>
              </p:xfrm>
              <a:graphic>
                <a:graphicData uri="http://schemas.openxmlformats.org/presentationml/2006/ole">
                  <mc:AlternateContent xmlns:mc="http://schemas.openxmlformats.org/markup-compatibility/2006">
                    <mc:Choice xmlns:v="urn:schemas-microsoft-com:vml" Requires="v">
                      <p:oleObj spid="_x0000_s10371" name="Bitmap Image" r:id="rId28" imgW="1590721" imgH="2542787" progId="">
                        <p:embed/>
                      </p:oleObj>
                    </mc:Choice>
                    <mc:Fallback>
                      <p:oleObj name="Bitmap Image" r:id="rId28" imgW="1590721" imgH="2542787" progId="">
                        <p:embed/>
                        <p:pic>
                          <p:nvPicPr>
                            <p:cNvPr id="67" name="Object 42">
                              <a:extLst>
                                <a:ext uri="{FF2B5EF4-FFF2-40B4-BE49-F238E27FC236}">
                                  <a16:creationId xmlns:a16="http://schemas.microsoft.com/office/drawing/2014/main" id="{A0FEA6EE-8D96-4581-8E58-573FD7ABC0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 y="3648"/>
                              <a:ext cx="291" cy="4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5" name="Picture 43" descr="ip_cons">
                <a:extLst>
                  <a:ext uri="{FF2B5EF4-FFF2-40B4-BE49-F238E27FC236}">
                    <a16:creationId xmlns:a16="http://schemas.microsoft.com/office/drawing/2014/main" id="{4DC5FDF5-7C70-4292-82FF-6A4B17DE01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43" y="1436"/>
                <a:ext cx="504" cy="4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8" name="Text Box 44">
              <a:extLst>
                <a:ext uri="{FF2B5EF4-FFF2-40B4-BE49-F238E27FC236}">
                  <a16:creationId xmlns:a16="http://schemas.microsoft.com/office/drawing/2014/main" id="{0EC21A42-169F-4195-9D65-2C7BC71E8146}"/>
                </a:ext>
              </a:extLst>
            </p:cNvPr>
            <p:cNvSpPr txBox="1">
              <a:spLocks noChangeArrowheads="1"/>
            </p:cNvSpPr>
            <p:nvPr/>
          </p:nvSpPr>
          <p:spPr bwMode="auto">
            <a:xfrm>
              <a:off x="11299496" y="3596721"/>
              <a:ext cx="826518" cy="369849"/>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Bed 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Consultation</a:t>
              </a:r>
            </a:p>
          </p:txBody>
        </p:sp>
        <p:sp>
          <p:nvSpPr>
            <p:cNvPr id="69" name="Rectangle 47">
              <a:extLst>
                <a:ext uri="{FF2B5EF4-FFF2-40B4-BE49-F238E27FC236}">
                  <a16:creationId xmlns:a16="http://schemas.microsoft.com/office/drawing/2014/main" id="{F833ABDF-8728-43B8-9D8F-661365D84195}"/>
                </a:ext>
              </a:extLst>
            </p:cNvPr>
            <p:cNvSpPr>
              <a:spLocks noChangeArrowheads="1"/>
            </p:cNvSpPr>
            <p:nvPr/>
          </p:nvSpPr>
          <p:spPr bwMode="auto">
            <a:xfrm>
              <a:off x="7736386" y="1680750"/>
              <a:ext cx="315412" cy="200165"/>
            </a:xfrm>
            <a:prstGeom prst="rect">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Line 48">
              <a:extLst>
                <a:ext uri="{FF2B5EF4-FFF2-40B4-BE49-F238E27FC236}">
                  <a16:creationId xmlns:a16="http://schemas.microsoft.com/office/drawing/2014/main" id="{EED2BF0C-E9F6-4E34-A2F9-451B0395809D}"/>
                </a:ext>
              </a:extLst>
            </p:cNvPr>
            <p:cNvSpPr>
              <a:spLocks noChangeShapeType="1"/>
            </p:cNvSpPr>
            <p:nvPr/>
          </p:nvSpPr>
          <p:spPr bwMode="auto">
            <a:xfrm>
              <a:off x="7742458" y="1684265"/>
              <a:ext cx="138364" cy="8729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Line 49">
              <a:extLst>
                <a:ext uri="{FF2B5EF4-FFF2-40B4-BE49-F238E27FC236}">
                  <a16:creationId xmlns:a16="http://schemas.microsoft.com/office/drawing/2014/main" id="{CE4A92AF-8164-4C33-B774-B05C511B3670}"/>
                </a:ext>
              </a:extLst>
            </p:cNvPr>
            <p:cNvSpPr>
              <a:spLocks noChangeShapeType="1"/>
            </p:cNvSpPr>
            <p:nvPr/>
          </p:nvSpPr>
          <p:spPr bwMode="auto">
            <a:xfrm flipV="1">
              <a:off x="7880822" y="1699523"/>
              <a:ext cx="167322" cy="720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Line 50">
              <a:extLst>
                <a:ext uri="{FF2B5EF4-FFF2-40B4-BE49-F238E27FC236}">
                  <a16:creationId xmlns:a16="http://schemas.microsoft.com/office/drawing/2014/main" id="{6A510FF1-5443-48A2-AD0A-FD985C58667F}"/>
                </a:ext>
              </a:extLst>
            </p:cNvPr>
            <p:cNvSpPr>
              <a:spLocks noChangeShapeType="1"/>
            </p:cNvSpPr>
            <p:nvPr/>
          </p:nvSpPr>
          <p:spPr bwMode="auto">
            <a:xfrm flipH="1">
              <a:off x="7736945" y="1744708"/>
              <a:ext cx="108653"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Line 51">
              <a:extLst>
                <a:ext uri="{FF2B5EF4-FFF2-40B4-BE49-F238E27FC236}">
                  <a16:creationId xmlns:a16="http://schemas.microsoft.com/office/drawing/2014/main" id="{E460DD1C-5E8E-4722-ADBF-8B24EA1DF167}"/>
                </a:ext>
              </a:extLst>
            </p:cNvPr>
            <p:cNvSpPr>
              <a:spLocks noChangeShapeType="1"/>
            </p:cNvSpPr>
            <p:nvPr/>
          </p:nvSpPr>
          <p:spPr bwMode="auto">
            <a:xfrm>
              <a:off x="7929059" y="1744709"/>
              <a:ext cx="119085"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Line 60">
              <a:extLst>
                <a:ext uri="{FF2B5EF4-FFF2-40B4-BE49-F238E27FC236}">
                  <a16:creationId xmlns:a16="http://schemas.microsoft.com/office/drawing/2014/main" id="{5A723E82-75C8-48DA-BE02-01F602F4CE4B}"/>
                </a:ext>
              </a:extLst>
            </p:cNvPr>
            <p:cNvSpPr>
              <a:spLocks noChangeShapeType="1"/>
            </p:cNvSpPr>
            <p:nvPr/>
          </p:nvSpPr>
          <p:spPr bwMode="auto">
            <a:xfrm flipH="1" flipV="1">
              <a:off x="10010407" y="5345194"/>
              <a:ext cx="614964" cy="527114"/>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Line 65">
              <a:extLst>
                <a:ext uri="{FF2B5EF4-FFF2-40B4-BE49-F238E27FC236}">
                  <a16:creationId xmlns:a16="http://schemas.microsoft.com/office/drawing/2014/main" id="{01FE1713-DB35-431C-B425-5EC6E79444D2}"/>
                </a:ext>
              </a:extLst>
            </p:cNvPr>
            <p:cNvSpPr>
              <a:spLocks noChangeShapeType="1"/>
            </p:cNvSpPr>
            <p:nvPr/>
          </p:nvSpPr>
          <p:spPr bwMode="auto">
            <a:xfrm flipH="1" flipV="1">
              <a:off x="9045668" y="3566137"/>
              <a:ext cx="51580" cy="86678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Line 66">
              <a:extLst>
                <a:ext uri="{FF2B5EF4-FFF2-40B4-BE49-F238E27FC236}">
                  <a16:creationId xmlns:a16="http://schemas.microsoft.com/office/drawing/2014/main" id="{B548FE45-E3CE-4636-809A-69724AC1704E}"/>
                </a:ext>
              </a:extLst>
            </p:cNvPr>
            <p:cNvSpPr>
              <a:spLocks noChangeShapeType="1"/>
            </p:cNvSpPr>
            <p:nvPr/>
          </p:nvSpPr>
          <p:spPr bwMode="auto">
            <a:xfrm flipV="1">
              <a:off x="7700115" y="3582541"/>
              <a:ext cx="1153215" cy="154464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 Box 67">
              <a:extLst>
                <a:ext uri="{FF2B5EF4-FFF2-40B4-BE49-F238E27FC236}">
                  <a16:creationId xmlns:a16="http://schemas.microsoft.com/office/drawing/2014/main" id="{DB81E40C-77D7-4D39-9682-0032D5CBC238}"/>
                </a:ext>
              </a:extLst>
            </p:cNvPr>
            <p:cNvSpPr txBox="1">
              <a:spLocks noChangeArrowheads="1"/>
            </p:cNvSpPr>
            <p:nvPr/>
          </p:nvSpPr>
          <p:spPr bwMode="auto">
            <a:xfrm>
              <a:off x="10176227" y="3989387"/>
              <a:ext cx="1177573" cy="646331"/>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Nursing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 </a:t>
              </a: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Medication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Administration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8" name="Picture 68" descr="RAD1">
              <a:extLst>
                <a:ext uri="{FF2B5EF4-FFF2-40B4-BE49-F238E27FC236}">
                  <a16:creationId xmlns:a16="http://schemas.microsoft.com/office/drawing/2014/main" id="{C0E320E6-307C-4C17-AAC8-39F9960A381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222063" y="4432927"/>
              <a:ext cx="656685" cy="6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9" name="Text Box 69">
              <a:extLst>
                <a:ext uri="{FF2B5EF4-FFF2-40B4-BE49-F238E27FC236}">
                  <a16:creationId xmlns:a16="http://schemas.microsoft.com/office/drawing/2014/main" id="{3E455B2F-2059-433B-B5DC-87716A9B6813}"/>
                </a:ext>
              </a:extLst>
            </p:cNvPr>
            <p:cNvSpPr txBox="1">
              <a:spLocks noChangeArrowheads="1"/>
            </p:cNvSpPr>
            <p:nvPr/>
          </p:nvSpPr>
          <p:spPr bwMode="auto">
            <a:xfrm>
              <a:off x="10008062" y="3415468"/>
              <a:ext cx="122982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Consultation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a:t>
              </a:r>
            </a:p>
          </p:txBody>
        </p:sp>
        <p:pic>
          <p:nvPicPr>
            <p:cNvPr id="80" name="Picture 79" descr="HM00363_">
              <a:extLst>
                <a:ext uri="{FF2B5EF4-FFF2-40B4-BE49-F238E27FC236}">
                  <a16:creationId xmlns:a16="http://schemas.microsoft.com/office/drawing/2014/main" id="{EEECC43B-27E8-4F9A-A665-13F7643129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40963" y="4330439"/>
              <a:ext cx="640657" cy="7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1" name="Line 82">
              <a:extLst>
                <a:ext uri="{FF2B5EF4-FFF2-40B4-BE49-F238E27FC236}">
                  <a16:creationId xmlns:a16="http://schemas.microsoft.com/office/drawing/2014/main" id="{0AB4D7F2-7C68-4AB7-A776-E34AEB59BE2D}"/>
                </a:ext>
              </a:extLst>
            </p:cNvPr>
            <p:cNvSpPr>
              <a:spLocks noChangeShapeType="1"/>
            </p:cNvSpPr>
            <p:nvPr/>
          </p:nvSpPr>
          <p:spPr bwMode="auto">
            <a:xfrm flipH="1" flipV="1">
              <a:off x="9880683" y="3541550"/>
              <a:ext cx="819059" cy="1692988"/>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2" name="Object 18">
              <a:extLst>
                <a:ext uri="{FF2B5EF4-FFF2-40B4-BE49-F238E27FC236}">
                  <a16:creationId xmlns:a16="http://schemas.microsoft.com/office/drawing/2014/main" id="{0366345D-E104-4F54-A4A6-22BA9640CC1B}"/>
                </a:ext>
              </a:extLst>
            </p:cNvPr>
            <p:cNvGraphicFramePr>
              <a:graphicFrameLocks noChangeAspect="1"/>
            </p:cNvGraphicFramePr>
            <p:nvPr/>
          </p:nvGraphicFramePr>
          <p:xfrm flipH="1">
            <a:off x="6727875" y="1326385"/>
            <a:ext cx="492814" cy="682798"/>
          </p:xfrm>
          <a:graphic>
            <a:graphicData uri="http://schemas.openxmlformats.org/presentationml/2006/ole">
              <mc:AlternateContent xmlns:mc="http://schemas.openxmlformats.org/markup-compatibility/2006">
                <mc:Choice xmlns:v="urn:schemas-microsoft-com:vml" Requires="v">
                  <p:oleObj spid="_x0000_s10372" name="Clip" r:id="rId31" imgW="3375025" imgH="3581400" progId="">
                    <p:embed/>
                  </p:oleObj>
                </mc:Choice>
                <mc:Fallback>
                  <p:oleObj name="Clip" r:id="rId31" imgW="3375025" imgH="3581400" progId="">
                    <p:embed/>
                    <p:pic>
                      <p:nvPicPr>
                        <p:cNvPr id="82" name="Object 18">
                          <a:extLst>
                            <a:ext uri="{FF2B5EF4-FFF2-40B4-BE49-F238E27FC236}">
                              <a16:creationId xmlns:a16="http://schemas.microsoft.com/office/drawing/2014/main" id="{0366345D-E104-4F54-A4A6-22BA9640CC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6727875" y="1326385"/>
                          <a:ext cx="492814" cy="6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83" name="Picture 28" descr="BS00580_">
              <a:extLst>
                <a:ext uri="{FF2B5EF4-FFF2-40B4-BE49-F238E27FC236}">
                  <a16:creationId xmlns:a16="http://schemas.microsoft.com/office/drawing/2014/main" id="{1E40D301-6A9D-41CF-A967-80E5C9BEA55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3890" y="1628673"/>
              <a:ext cx="661778" cy="6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4" name="Line 30">
              <a:extLst>
                <a:ext uri="{FF2B5EF4-FFF2-40B4-BE49-F238E27FC236}">
                  <a16:creationId xmlns:a16="http://schemas.microsoft.com/office/drawing/2014/main" id="{BBE06C8E-A8BD-43E3-85CC-EE38048D59F9}"/>
                </a:ext>
              </a:extLst>
            </p:cNvPr>
            <p:cNvSpPr>
              <a:spLocks noChangeShapeType="1"/>
            </p:cNvSpPr>
            <p:nvPr/>
          </p:nvSpPr>
          <p:spPr bwMode="auto">
            <a:xfrm>
              <a:off x="7561544" y="2138414"/>
              <a:ext cx="643600" cy="57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Text Box 37">
              <a:extLst>
                <a:ext uri="{FF2B5EF4-FFF2-40B4-BE49-F238E27FC236}">
                  <a16:creationId xmlns:a16="http://schemas.microsoft.com/office/drawing/2014/main" id="{84410D56-C40B-4510-AED0-9DF7DFB3D3D5}"/>
                </a:ext>
              </a:extLst>
            </p:cNvPr>
            <p:cNvSpPr txBox="1">
              <a:spLocks noChangeArrowheads="1"/>
            </p:cNvSpPr>
            <p:nvPr/>
          </p:nvSpPr>
          <p:spPr bwMode="auto">
            <a:xfrm>
              <a:off x="10515297" y="2067162"/>
              <a:ext cx="838503"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Wad</a:t>
              </a:r>
            </a:p>
          </p:txBody>
        </p:sp>
        <p:sp>
          <p:nvSpPr>
            <p:cNvPr id="86" name="Line 78">
              <a:extLst>
                <a:ext uri="{FF2B5EF4-FFF2-40B4-BE49-F238E27FC236}">
                  <a16:creationId xmlns:a16="http://schemas.microsoft.com/office/drawing/2014/main" id="{A09FDAD6-F4D3-4BE6-99D0-B505EAEEC61F}"/>
                </a:ext>
              </a:extLst>
            </p:cNvPr>
            <p:cNvSpPr>
              <a:spLocks noChangeShapeType="1"/>
            </p:cNvSpPr>
            <p:nvPr/>
          </p:nvSpPr>
          <p:spPr bwMode="auto">
            <a:xfrm flipH="1">
              <a:off x="10059279" y="3045180"/>
              <a:ext cx="503531" cy="108269"/>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 Box 26">
              <a:extLst>
                <a:ext uri="{FF2B5EF4-FFF2-40B4-BE49-F238E27FC236}">
                  <a16:creationId xmlns:a16="http://schemas.microsoft.com/office/drawing/2014/main" id="{D380498C-4ABE-4657-856A-C25226E4B73F}"/>
                </a:ext>
              </a:extLst>
            </p:cNvPr>
            <p:cNvSpPr txBox="1">
              <a:spLocks noChangeArrowheads="1"/>
            </p:cNvSpPr>
            <p:nvPr/>
          </p:nvSpPr>
          <p:spPr bwMode="auto">
            <a:xfrm>
              <a:off x="7281698" y="1858799"/>
              <a:ext cx="12464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Referral Letter</a:t>
              </a:r>
            </a:p>
          </p:txBody>
        </p:sp>
        <p:sp>
          <p:nvSpPr>
            <p:cNvPr id="88" name="Text Box 45">
              <a:extLst>
                <a:ext uri="{FF2B5EF4-FFF2-40B4-BE49-F238E27FC236}">
                  <a16:creationId xmlns:a16="http://schemas.microsoft.com/office/drawing/2014/main" id="{35EC3B8C-C8FC-4A51-9E43-68366E05A8C2}"/>
                </a:ext>
              </a:extLst>
            </p:cNvPr>
            <p:cNvSpPr txBox="1">
              <a:spLocks noChangeArrowheads="1"/>
            </p:cNvSpPr>
            <p:nvPr/>
          </p:nvSpPr>
          <p:spPr bwMode="auto">
            <a:xfrm>
              <a:off x="8294782" y="3115185"/>
              <a:ext cx="1737604" cy="230832"/>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89" name="Line 21">
              <a:extLst>
                <a:ext uri="{FF2B5EF4-FFF2-40B4-BE49-F238E27FC236}">
                  <a16:creationId xmlns:a16="http://schemas.microsoft.com/office/drawing/2014/main" id="{3A88ED50-E6A4-41EF-8BD5-51C9C0F46266}"/>
                </a:ext>
              </a:extLst>
            </p:cNvPr>
            <p:cNvSpPr>
              <a:spLocks noChangeShapeType="1"/>
            </p:cNvSpPr>
            <p:nvPr/>
          </p:nvSpPr>
          <p:spPr bwMode="auto">
            <a:xfrm flipH="1">
              <a:off x="7266915" y="3471941"/>
              <a:ext cx="1022973" cy="6436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 Box 37">
              <a:extLst>
                <a:ext uri="{FF2B5EF4-FFF2-40B4-BE49-F238E27FC236}">
                  <a16:creationId xmlns:a16="http://schemas.microsoft.com/office/drawing/2014/main" id="{C41878EA-8FFC-4539-9452-5E331C81CD03}"/>
                </a:ext>
              </a:extLst>
            </p:cNvPr>
            <p:cNvSpPr txBox="1">
              <a:spLocks noChangeArrowheads="1"/>
            </p:cNvSpPr>
            <p:nvPr/>
          </p:nvSpPr>
          <p:spPr bwMode="auto">
            <a:xfrm>
              <a:off x="6656964" y="6014851"/>
              <a:ext cx="1828393"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1" name="Rectangle 74">
              <a:extLst>
                <a:ext uri="{FF2B5EF4-FFF2-40B4-BE49-F238E27FC236}">
                  <a16:creationId xmlns:a16="http://schemas.microsoft.com/office/drawing/2014/main" id="{F375F17E-1FD7-4FD1-AD29-A25FFBCD0891}"/>
                </a:ext>
              </a:extLst>
            </p:cNvPr>
            <p:cNvSpPr>
              <a:spLocks noChangeArrowheads="1"/>
            </p:cNvSpPr>
            <p:nvPr/>
          </p:nvSpPr>
          <p:spPr bwMode="auto">
            <a:xfrm>
              <a:off x="7161971" y="3305748"/>
              <a:ext cx="979714" cy="251861"/>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 Box 76">
              <a:extLst>
                <a:ext uri="{FF2B5EF4-FFF2-40B4-BE49-F238E27FC236}">
                  <a16:creationId xmlns:a16="http://schemas.microsoft.com/office/drawing/2014/main" id="{8E3D0D66-70F9-472E-A4A1-A418C53C10FA}"/>
                </a:ext>
              </a:extLst>
            </p:cNvPr>
            <p:cNvSpPr txBox="1">
              <a:spLocks noChangeArrowheads="1"/>
            </p:cNvSpPr>
            <p:nvPr/>
          </p:nvSpPr>
          <p:spPr bwMode="auto">
            <a:xfrm>
              <a:off x="7274099" y="3250021"/>
              <a:ext cx="76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Discharge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a:t>
              </a:r>
            </a:p>
          </p:txBody>
        </p:sp>
        <p:sp>
          <p:nvSpPr>
            <p:cNvPr id="93" name="Text Box 80">
              <a:extLst>
                <a:ext uri="{FF2B5EF4-FFF2-40B4-BE49-F238E27FC236}">
                  <a16:creationId xmlns:a16="http://schemas.microsoft.com/office/drawing/2014/main" id="{09D2D574-7DDF-4852-86A2-FD485965966A}"/>
                </a:ext>
              </a:extLst>
            </p:cNvPr>
            <p:cNvSpPr txBox="1">
              <a:spLocks noChangeArrowheads="1"/>
            </p:cNvSpPr>
            <p:nvPr/>
          </p:nvSpPr>
          <p:spPr bwMode="auto">
            <a:xfrm>
              <a:off x="9108026" y="3865872"/>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Results</a:t>
              </a:r>
            </a:p>
          </p:txBody>
        </p:sp>
        <p:sp>
          <p:nvSpPr>
            <p:cNvPr id="94" name="AutoShape 58">
              <a:extLst>
                <a:ext uri="{FF2B5EF4-FFF2-40B4-BE49-F238E27FC236}">
                  <a16:creationId xmlns:a16="http://schemas.microsoft.com/office/drawing/2014/main" id="{81BD8784-F904-4DE1-8610-73534161E799}"/>
                </a:ext>
              </a:extLst>
            </p:cNvPr>
            <p:cNvSpPr>
              <a:spLocks noChangeArrowheads="1"/>
            </p:cNvSpPr>
            <p:nvPr/>
          </p:nvSpPr>
          <p:spPr bwMode="auto">
            <a:xfrm>
              <a:off x="9776260" y="5768002"/>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 Box 37">
              <a:extLst>
                <a:ext uri="{FF2B5EF4-FFF2-40B4-BE49-F238E27FC236}">
                  <a16:creationId xmlns:a16="http://schemas.microsoft.com/office/drawing/2014/main" id="{68020194-1789-4930-9BBA-F1A21F90200C}"/>
                </a:ext>
              </a:extLst>
            </p:cNvPr>
            <p:cNvSpPr txBox="1">
              <a:spLocks noChangeArrowheads="1"/>
            </p:cNvSpPr>
            <p:nvPr/>
          </p:nvSpPr>
          <p:spPr bwMode="auto">
            <a:xfrm>
              <a:off x="7836280" y="1185131"/>
              <a:ext cx="1939980"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6" name="Text Box 37">
              <a:extLst>
                <a:ext uri="{FF2B5EF4-FFF2-40B4-BE49-F238E27FC236}">
                  <a16:creationId xmlns:a16="http://schemas.microsoft.com/office/drawing/2014/main" id="{54820096-7514-436E-8744-B89A623A6C5C}"/>
                </a:ext>
              </a:extLst>
            </p:cNvPr>
            <p:cNvSpPr txBox="1">
              <a:spLocks noChangeArrowheads="1"/>
            </p:cNvSpPr>
            <p:nvPr/>
          </p:nvSpPr>
          <p:spPr bwMode="auto">
            <a:xfrm>
              <a:off x="8537752" y="5180582"/>
              <a:ext cx="1479152"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Radiologi / Patalogi</a:t>
              </a:r>
            </a:p>
          </p:txBody>
        </p:sp>
        <p:sp>
          <p:nvSpPr>
            <p:cNvPr id="97" name="Text Box 37">
              <a:extLst>
                <a:ext uri="{FF2B5EF4-FFF2-40B4-BE49-F238E27FC236}">
                  <a16:creationId xmlns:a16="http://schemas.microsoft.com/office/drawing/2014/main" id="{716AB52C-1AA7-4D72-AEAF-E1BC9D7C9EE6}"/>
                </a:ext>
              </a:extLst>
            </p:cNvPr>
            <p:cNvSpPr txBox="1">
              <a:spLocks noChangeArrowheads="1"/>
            </p:cNvSpPr>
            <p:nvPr/>
          </p:nvSpPr>
          <p:spPr bwMode="auto">
            <a:xfrm>
              <a:off x="10515297" y="6369269"/>
              <a:ext cx="1367977"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In-Patient Care</a:t>
              </a:r>
            </a:p>
          </p:txBody>
        </p:sp>
        <p:sp>
          <p:nvSpPr>
            <p:cNvPr id="98" name="Text Box 17">
              <a:extLst>
                <a:ext uri="{FF2B5EF4-FFF2-40B4-BE49-F238E27FC236}">
                  <a16:creationId xmlns:a16="http://schemas.microsoft.com/office/drawing/2014/main" id="{FA020C4B-40EF-4401-BCC0-99C5A8CF00DA}"/>
                </a:ext>
              </a:extLst>
            </p:cNvPr>
            <p:cNvSpPr txBox="1">
              <a:spLocks noChangeArrowheads="1"/>
            </p:cNvSpPr>
            <p:nvPr/>
          </p:nvSpPr>
          <p:spPr bwMode="auto">
            <a:xfrm>
              <a:off x="6495899" y="2008636"/>
              <a:ext cx="110158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HOSPITAL</a:t>
              </a:r>
            </a:p>
          </p:txBody>
        </p:sp>
        <p:cxnSp>
          <p:nvCxnSpPr>
            <p:cNvPr id="99" name="Straight Connector 98">
              <a:extLst>
                <a:ext uri="{FF2B5EF4-FFF2-40B4-BE49-F238E27FC236}">
                  <a16:creationId xmlns:a16="http://schemas.microsoft.com/office/drawing/2014/main" id="{F247361A-6497-4039-9ED4-56C08E540FAB}"/>
                </a:ext>
              </a:extLst>
            </p:cNvPr>
            <p:cNvCxnSpPr>
              <a:cxnSpLocks/>
              <a:endCxn id="5" idx="2"/>
            </p:cNvCxnSpPr>
            <p:nvPr/>
          </p:nvCxnSpPr>
          <p:spPr>
            <a:xfrm>
              <a:off x="6092455" y="722184"/>
              <a:ext cx="1021" cy="5977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D0D6FF5-880A-4B14-A1E9-18E81F9E8D12}"/>
                </a:ext>
              </a:extLst>
            </p:cNvPr>
            <p:cNvSpPr/>
            <p:nvPr/>
          </p:nvSpPr>
          <p:spPr>
            <a:xfrm>
              <a:off x="1096632" y="12813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1" name="Oval 100">
              <a:extLst>
                <a:ext uri="{FF2B5EF4-FFF2-40B4-BE49-F238E27FC236}">
                  <a16:creationId xmlns:a16="http://schemas.microsoft.com/office/drawing/2014/main" id="{281F76A1-4F72-4473-B358-F1248A88E75C}"/>
                </a:ext>
              </a:extLst>
            </p:cNvPr>
            <p:cNvSpPr/>
            <p:nvPr/>
          </p:nvSpPr>
          <p:spPr>
            <a:xfrm>
              <a:off x="1127320" y="268175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2" name="Oval 101">
              <a:extLst>
                <a:ext uri="{FF2B5EF4-FFF2-40B4-BE49-F238E27FC236}">
                  <a16:creationId xmlns:a16="http://schemas.microsoft.com/office/drawing/2014/main" id="{4D057820-ECDD-4725-951F-629521C99DC8}"/>
                </a:ext>
              </a:extLst>
            </p:cNvPr>
            <p:cNvSpPr/>
            <p:nvPr/>
          </p:nvSpPr>
          <p:spPr>
            <a:xfrm>
              <a:off x="3153786" y="263848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3" name="Oval 102">
              <a:extLst>
                <a:ext uri="{FF2B5EF4-FFF2-40B4-BE49-F238E27FC236}">
                  <a16:creationId xmlns:a16="http://schemas.microsoft.com/office/drawing/2014/main" id="{2330A889-3493-46BB-A44E-CC4FC6542FE2}"/>
                </a:ext>
              </a:extLst>
            </p:cNvPr>
            <p:cNvSpPr/>
            <p:nvPr/>
          </p:nvSpPr>
          <p:spPr>
            <a:xfrm>
              <a:off x="4007769" y="280575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04" name="Oval 103">
              <a:extLst>
                <a:ext uri="{FF2B5EF4-FFF2-40B4-BE49-F238E27FC236}">
                  <a16:creationId xmlns:a16="http://schemas.microsoft.com/office/drawing/2014/main" id="{CAE59ED9-15DC-4996-8C00-EBF496CE5CEC}"/>
                </a:ext>
              </a:extLst>
            </p:cNvPr>
            <p:cNvSpPr/>
            <p:nvPr/>
          </p:nvSpPr>
          <p:spPr>
            <a:xfrm>
              <a:off x="4633679" y="4446932"/>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05" name="Oval 104">
              <a:extLst>
                <a:ext uri="{FF2B5EF4-FFF2-40B4-BE49-F238E27FC236}">
                  <a16:creationId xmlns:a16="http://schemas.microsoft.com/office/drawing/2014/main" id="{0244DC13-E504-4B21-AB00-7CBD96196EFD}"/>
                </a:ext>
              </a:extLst>
            </p:cNvPr>
            <p:cNvSpPr/>
            <p:nvPr/>
          </p:nvSpPr>
          <p:spPr>
            <a:xfrm>
              <a:off x="4212985" y="4801985"/>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06" name="Oval 105">
              <a:extLst>
                <a:ext uri="{FF2B5EF4-FFF2-40B4-BE49-F238E27FC236}">
                  <a16:creationId xmlns:a16="http://schemas.microsoft.com/office/drawing/2014/main" id="{C8CB5B0C-C4DF-4B00-B3ED-DAE717D79C9B}"/>
                </a:ext>
              </a:extLst>
            </p:cNvPr>
            <p:cNvSpPr/>
            <p:nvPr/>
          </p:nvSpPr>
          <p:spPr>
            <a:xfrm>
              <a:off x="890612" y="534064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07" name="Oval 106">
              <a:extLst>
                <a:ext uri="{FF2B5EF4-FFF2-40B4-BE49-F238E27FC236}">
                  <a16:creationId xmlns:a16="http://schemas.microsoft.com/office/drawing/2014/main" id="{BC46985F-4792-4ED7-9D81-9E7C6020773C}"/>
                </a:ext>
              </a:extLst>
            </p:cNvPr>
            <p:cNvSpPr/>
            <p:nvPr/>
          </p:nvSpPr>
          <p:spPr>
            <a:xfrm>
              <a:off x="7260281" y="1539124"/>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8" name="Oval 107">
              <a:extLst>
                <a:ext uri="{FF2B5EF4-FFF2-40B4-BE49-F238E27FC236}">
                  <a16:creationId xmlns:a16="http://schemas.microsoft.com/office/drawing/2014/main" id="{23A3B477-54A3-43DE-8451-A1D034132275}"/>
                </a:ext>
              </a:extLst>
            </p:cNvPr>
            <p:cNvSpPr/>
            <p:nvPr/>
          </p:nvSpPr>
          <p:spPr>
            <a:xfrm>
              <a:off x="8983663" y="170797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9" name="Oval 108">
              <a:extLst>
                <a:ext uri="{FF2B5EF4-FFF2-40B4-BE49-F238E27FC236}">
                  <a16:creationId xmlns:a16="http://schemas.microsoft.com/office/drawing/2014/main" id="{0D7803FD-BF22-4D29-88FF-586CF86F4E52}"/>
                </a:ext>
              </a:extLst>
            </p:cNvPr>
            <p:cNvSpPr/>
            <p:nvPr/>
          </p:nvSpPr>
          <p:spPr>
            <a:xfrm>
              <a:off x="10359641" y="138863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10" name="Oval 109">
              <a:extLst>
                <a:ext uri="{FF2B5EF4-FFF2-40B4-BE49-F238E27FC236}">
                  <a16:creationId xmlns:a16="http://schemas.microsoft.com/office/drawing/2014/main" id="{6157E816-D1D5-44E6-8880-AC90618D43E2}"/>
                </a:ext>
              </a:extLst>
            </p:cNvPr>
            <p:cNvSpPr/>
            <p:nvPr/>
          </p:nvSpPr>
          <p:spPr>
            <a:xfrm>
              <a:off x="10432018" y="27068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11" name="Oval 110">
              <a:extLst>
                <a:ext uri="{FF2B5EF4-FFF2-40B4-BE49-F238E27FC236}">
                  <a16:creationId xmlns:a16="http://schemas.microsoft.com/office/drawing/2014/main" id="{14C8DC05-AAAA-40C5-BC65-87D6E576CB51}"/>
                </a:ext>
              </a:extLst>
            </p:cNvPr>
            <p:cNvSpPr/>
            <p:nvPr/>
          </p:nvSpPr>
          <p:spPr>
            <a:xfrm>
              <a:off x="10542133" y="525080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12" name="Oval 111">
              <a:extLst>
                <a:ext uri="{FF2B5EF4-FFF2-40B4-BE49-F238E27FC236}">
                  <a16:creationId xmlns:a16="http://schemas.microsoft.com/office/drawing/2014/main" id="{EA3027DB-672F-459E-848E-4ADA4D8D41FD}"/>
                </a:ext>
              </a:extLst>
            </p:cNvPr>
            <p:cNvSpPr/>
            <p:nvPr/>
          </p:nvSpPr>
          <p:spPr>
            <a:xfrm>
              <a:off x="8604587" y="5920458"/>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14" name="TextBox 113">
              <a:extLst>
                <a:ext uri="{FF2B5EF4-FFF2-40B4-BE49-F238E27FC236}">
                  <a16:creationId xmlns:a16="http://schemas.microsoft.com/office/drawing/2014/main" id="{F0BAC5D3-BC48-4F8E-AC5D-BCD29CB11132}"/>
                </a:ext>
              </a:extLst>
            </p:cNvPr>
            <p:cNvSpPr txBox="1"/>
            <p:nvPr/>
          </p:nvSpPr>
          <p:spPr>
            <a:xfrm>
              <a:off x="8265226" y="11968"/>
              <a:ext cx="3926775"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115" name="Text Placeholder 10">
              <a:extLst>
                <a:ext uri="{FF2B5EF4-FFF2-40B4-BE49-F238E27FC236}">
                  <a16:creationId xmlns:a16="http://schemas.microsoft.com/office/drawing/2014/main" id="{852FCD17-B65B-4CD8-A564-0A2B3B8BD55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3" name="TextBox 2">
            <a:extLst>
              <a:ext uri="{FF2B5EF4-FFF2-40B4-BE49-F238E27FC236}">
                <a16:creationId xmlns:a16="http://schemas.microsoft.com/office/drawing/2014/main" id="{F9FF7B8D-FC70-414F-A87B-F17DE30EB847}"/>
              </a:ext>
            </a:extLst>
          </p:cNvPr>
          <p:cNvSpPr txBox="1"/>
          <p:nvPr/>
        </p:nvSpPr>
        <p:spPr>
          <a:xfrm>
            <a:off x="4879458" y="548398"/>
            <a:ext cx="2475999" cy="369332"/>
          </a:xfrm>
          <a:prstGeom prst="rect">
            <a:avLst/>
          </a:prstGeom>
          <a:solidFill>
            <a:schemeClr val="accent4">
              <a:lumMod val="60000"/>
              <a:lumOff val="40000"/>
            </a:schemeClr>
          </a:solidFill>
        </p:spPr>
        <p:txBody>
          <a:bodyPr wrap="none" rtlCol="0">
            <a:spAutoFit/>
          </a:bodyPr>
          <a:lstStyle/>
          <a:p>
            <a:r>
              <a:rPr lang="en-US" b="1" dirty="0"/>
              <a:t>SISTEM XXX (TO BE)</a:t>
            </a:r>
          </a:p>
        </p:txBody>
      </p:sp>
      <p:sp>
        <p:nvSpPr>
          <p:cNvPr id="116" name="Slide Number Placeholder 2">
            <a:extLst>
              <a:ext uri="{FF2B5EF4-FFF2-40B4-BE49-F238E27FC236}">
                <a16:creationId xmlns:a16="http://schemas.microsoft.com/office/drawing/2014/main" id="{8E076625-50B8-4CD1-8E7F-8175B74F5E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43</a:t>
            </a:fld>
            <a:endParaRPr lang="ms-MY">
              <a:solidFill>
                <a:prstClr val="black">
                  <a:tint val="75000"/>
                </a:prstClr>
              </a:solidFill>
            </a:endParaRPr>
          </a:p>
        </p:txBody>
      </p:sp>
      <p:sp>
        <p:nvSpPr>
          <p:cNvPr id="117" name="TextBox 116">
            <a:extLst>
              <a:ext uri="{FF2B5EF4-FFF2-40B4-BE49-F238E27FC236}">
                <a16:creationId xmlns:a16="http://schemas.microsoft.com/office/drawing/2014/main" id="{84E42AFC-B752-4D3E-ABBD-8E3921B912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856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041772E-9E0B-47A9-8528-707BA71F426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pic>
        <p:nvPicPr>
          <p:cNvPr id="9" name="Picture 8">
            <a:extLst>
              <a:ext uri="{FF2B5EF4-FFF2-40B4-BE49-F238E27FC236}">
                <a16:creationId xmlns:a16="http://schemas.microsoft.com/office/drawing/2014/main" id="{59286A0F-623F-4DA7-8B9D-621FBF278DEE}"/>
              </a:ext>
            </a:extLst>
          </p:cNvPr>
          <p:cNvPicPr>
            <a:picLocks noChangeAspect="1"/>
          </p:cNvPicPr>
          <p:nvPr/>
        </p:nvPicPr>
        <p:blipFill>
          <a:blip r:embed="rId3"/>
          <a:stretch>
            <a:fillRect/>
          </a:stretch>
        </p:blipFill>
        <p:spPr>
          <a:xfrm>
            <a:off x="1084487" y="611614"/>
            <a:ext cx="9786800" cy="6246386"/>
          </a:xfrm>
          <a:prstGeom prst="rect">
            <a:avLst/>
          </a:prstGeom>
        </p:spPr>
      </p:pic>
      <p:sp>
        <p:nvSpPr>
          <p:cNvPr id="5" name="TextBox 4">
            <a:extLst>
              <a:ext uri="{FF2B5EF4-FFF2-40B4-BE49-F238E27FC236}">
                <a16:creationId xmlns:a16="http://schemas.microsoft.com/office/drawing/2014/main" id="{06037D00-72AB-4198-8D28-93B90994F6D2}"/>
              </a:ext>
            </a:extLst>
          </p:cNvPr>
          <p:cNvSpPr txBox="1"/>
          <p:nvPr/>
        </p:nvSpPr>
        <p:spPr>
          <a:xfrm>
            <a:off x="8324604" y="-2155"/>
            <a:ext cx="3867398"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(2)</a:t>
            </a:r>
          </a:p>
        </p:txBody>
      </p:sp>
      <p:sp>
        <p:nvSpPr>
          <p:cNvPr id="7" name="Text Placeholder 10">
            <a:extLst>
              <a:ext uri="{FF2B5EF4-FFF2-40B4-BE49-F238E27FC236}">
                <a16:creationId xmlns:a16="http://schemas.microsoft.com/office/drawing/2014/main" id="{B183DFB8-2609-4D8E-9791-42123C6EB62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5AF44669-8107-418F-B421-9AE1CFE1656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30672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3E9AA-7BB1-4A71-8172-2E340131A332}"/>
              </a:ext>
            </a:extLst>
          </p:cNvPr>
          <p:cNvGrpSpPr/>
          <p:nvPr/>
        </p:nvGrpSpPr>
        <p:grpSpPr>
          <a:xfrm>
            <a:off x="187247" y="-2155"/>
            <a:ext cx="12004754" cy="6526719"/>
            <a:chOff x="187247" y="-2155"/>
            <a:chExt cx="12004754" cy="6526719"/>
          </a:xfrm>
        </p:grpSpPr>
        <p:grpSp>
          <p:nvGrpSpPr>
            <p:cNvPr id="2" name="Group 1">
              <a:extLst>
                <a:ext uri="{FF2B5EF4-FFF2-40B4-BE49-F238E27FC236}">
                  <a16:creationId xmlns:a16="http://schemas.microsoft.com/office/drawing/2014/main" id="{88A3CD19-D687-4C19-89FC-DFEDD6E4B955}"/>
                </a:ext>
              </a:extLst>
            </p:cNvPr>
            <p:cNvGrpSpPr/>
            <p:nvPr/>
          </p:nvGrpSpPr>
          <p:grpSpPr>
            <a:xfrm>
              <a:off x="4178272" y="4018413"/>
              <a:ext cx="3070623" cy="2506151"/>
              <a:chOff x="4178272" y="4018413"/>
              <a:chExt cx="3070623" cy="2506151"/>
            </a:xfrm>
          </p:grpSpPr>
          <p:pic>
            <p:nvPicPr>
              <p:cNvPr id="3" name="Picture 2">
                <a:extLst>
                  <a:ext uri="{FF2B5EF4-FFF2-40B4-BE49-F238E27FC236}">
                    <a16:creationId xmlns:a16="http://schemas.microsoft.com/office/drawing/2014/main" id="{0E60B493-2256-4E90-8E04-7B803F9CAF79}"/>
                  </a:ext>
                </a:extLst>
              </p:cNvPr>
              <p:cNvPicPr>
                <a:picLocks noChangeAspect="1"/>
              </p:cNvPicPr>
              <p:nvPr/>
            </p:nvPicPr>
            <p:blipFill>
              <a:blip r:embed="rId3"/>
              <a:stretch>
                <a:fillRect/>
              </a:stretch>
            </p:blipFill>
            <p:spPr>
              <a:xfrm>
                <a:off x="5133840" y="4018413"/>
                <a:ext cx="1671428" cy="1801539"/>
              </a:xfrm>
              <a:prstGeom prst="rect">
                <a:avLst/>
              </a:prstGeom>
            </p:spPr>
          </p:pic>
          <p:cxnSp>
            <p:nvCxnSpPr>
              <p:cNvPr id="4" name="Straight Arrow Connector 3">
                <a:extLst>
                  <a:ext uri="{FF2B5EF4-FFF2-40B4-BE49-F238E27FC236}">
                    <a16:creationId xmlns:a16="http://schemas.microsoft.com/office/drawing/2014/main" id="{BC5D0315-A08E-45B2-91EA-A6AD4B70833B}"/>
                  </a:ext>
                </a:extLst>
              </p:cNvPr>
              <p:cNvCxnSpPr>
                <a:cxnSpLocks/>
              </p:cNvCxnSpPr>
              <p:nvPr/>
            </p:nvCxnSpPr>
            <p:spPr>
              <a:xfrm>
                <a:off x="4178272" y="4097888"/>
                <a:ext cx="778893" cy="90747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73FA0-DFB6-4C73-82C3-B32317DD7A10}"/>
                  </a:ext>
                </a:extLst>
              </p:cNvPr>
              <p:cNvSpPr txBox="1"/>
              <p:nvPr/>
            </p:nvSpPr>
            <p:spPr>
              <a:xfrm>
                <a:off x="5367565" y="5594864"/>
                <a:ext cx="1083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1DDFCB91-7DAF-49DD-8DBF-78C955AA46E3}"/>
                  </a:ext>
                </a:extLst>
              </p:cNvPr>
              <p:cNvSpPr/>
              <p:nvPr/>
            </p:nvSpPr>
            <p:spPr>
              <a:xfrm>
                <a:off x="4758644" y="508483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D7C361-AC2A-4791-92B9-CED611F83DFE}"/>
                  </a:ext>
                </a:extLst>
              </p:cNvPr>
              <p:cNvSpPr txBox="1"/>
              <p:nvPr/>
            </p:nvSpPr>
            <p:spPr>
              <a:xfrm>
                <a:off x="4598749" y="5939789"/>
                <a:ext cx="26501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bintang &amp; ke atas sahaja</a:t>
                </a:r>
              </a:p>
            </p:txBody>
          </p:sp>
        </p:grpSp>
        <p:pic>
          <p:nvPicPr>
            <p:cNvPr id="9" name="Picture 8">
              <a:extLst>
                <a:ext uri="{FF2B5EF4-FFF2-40B4-BE49-F238E27FC236}">
                  <a16:creationId xmlns:a16="http://schemas.microsoft.com/office/drawing/2014/main" id="{158AF26E-DDC5-43CD-94E5-12484703CAD6}"/>
                </a:ext>
              </a:extLst>
            </p:cNvPr>
            <p:cNvPicPr>
              <a:picLocks noChangeAspect="1"/>
            </p:cNvPicPr>
            <p:nvPr/>
          </p:nvPicPr>
          <p:blipFill>
            <a:blip r:embed="rId4"/>
            <a:stretch>
              <a:fillRect/>
            </a:stretch>
          </p:blipFill>
          <p:spPr>
            <a:xfrm>
              <a:off x="629901" y="1372472"/>
              <a:ext cx="1497842" cy="1497842"/>
            </a:xfrm>
            <a:prstGeom prst="rect">
              <a:avLst/>
            </a:prstGeom>
          </p:spPr>
        </p:pic>
        <p:sp>
          <p:nvSpPr>
            <p:cNvPr id="10" name="TextBox 9">
              <a:extLst>
                <a:ext uri="{FF2B5EF4-FFF2-40B4-BE49-F238E27FC236}">
                  <a16:creationId xmlns:a16="http://schemas.microsoft.com/office/drawing/2014/main" id="{7BF3FD9F-1E32-4D2E-B254-2CDBFBD20DF5}"/>
                </a:ext>
              </a:extLst>
            </p:cNvPr>
            <p:cNvSpPr txBox="1"/>
            <p:nvPr/>
          </p:nvSpPr>
          <p:spPr>
            <a:xfrm>
              <a:off x="187247" y="1041051"/>
              <a:ext cx="10832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xxx</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A067DAD0-3F46-4AAB-A6C4-7B9BBC23299C}"/>
                </a:ext>
              </a:extLst>
            </p:cNvPr>
            <p:cNvSpPr/>
            <p:nvPr/>
          </p:nvSpPr>
          <p:spPr>
            <a:xfrm>
              <a:off x="192913" y="2431580"/>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1617F6F-509E-4A8B-9301-F6E736C195E0}"/>
                </a:ext>
              </a:extLst>
            </p:cNvPr>
            <p:cNvGrpSpPr/>
            <p:nvPr/>
          </p:nvGrpSpPr>
          <p:grpSpPr>
            <a:xfrm>
              <a:off x="260440" y="3022162"/>
              <a:ext cx="2896135" cy="3268646"/>
              <a:chOff x="260440" y="3022162"/>
              <a:chExt cx="2896135" cy="3268646"/>
            </a:xfrm>
          </p:grpSpPr>
          <p:pic>
            <p:nvPicPr>
              <p:cNvPr id="13" name="Picture 12">
                <a:extLst>
                  <a:ext uri="{FF2B5EF4-FFF2-40B4-BE49-F238E27FC236}">
                    <a16:creationId xmlns:a16="http://schemas.microsoft.com/office/drawing/2014/main" id="{AE8A3237-8355-4B4D-8C3A-C553EE59907A}"/>
                  </a:ext>
                </a:extLst>
              </p:cNvPr>
              <p:cNvPicPr>
                <a:picLocks noChangeAspect="1"/>
              </p:cNvPicPr>
              <p:nvPr/>
            </p:nvPicPr>
            <p:blipFill>
              <a:blip r:embed="rId5"/>
              <a:stretch>
                <a:fillRect/>
              </a:stretch>
            </p:blipFill>
            <p:spPr>
              <a:xfrm>
                <a:off x="842236" y="3835173"/>
                <a:ext cx="1073172" cy="1214912"/>
              </a:xfrm>
              <a:prstGeom prst="rect">
                <a:avLst/>
              </a:prstGeom>
            </p:spPr>
          </p:pic>
          <p:cxnSp>
            <p:nvCxnSpPr>
              <p:cNvPr id="14" name="Straight Arrow Connector 13">
                <a:extLst>
                  <a:ext uri="{FF2B5EF4-FFF2-40B4-BE49-F238E27FC236}">
                    <a16:creationId xmlns:a16="http://schemas.microsoft.com/office/drawing/2014/main" id="{0C51C42E-5BC4-46B1-BF8F-446E709DA363}"/>
                  </a:ext>
                </a:extLst>
              </p:cNvPr>
              <p:cNvCxnSpPr>
                <a:cxnSpLocks/>
              </p:cNvCxnSpPr>
              <p:nvPr/>
            </p:nvCxnSpPr>
            <p:spPr>
              <a:xfrm>
                <a:off x="1378822" y="3022162"/>
                <a:ext cx="0" cy="64950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DD21C0-639E-4909-8C92-5F86226A88E7}"/>
                  </a:ext>
                </a:extLst>
              </p:cNvPr>
              <p:cNvSpPr txBox="1"/>
              <p:nvPr/>
            </p:nvSpPr>
            <p:spPr>
              <a:xfrm>
                <a:off x="260440" y="5213590"/>
                <a:ext cx="2896135" cy="107721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Mengisi Permohonan Lengkap (Model ABC)</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Memuat naik Dokumen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Membuat Pembayaran</a:t>
                </a:r>
              </a:p>
            </p:txBody>
          </p:sp>
          <p:sp>
            <p:nvSpPr>
              <p:cNvPr id="16" name="Flowchart: Connector 15">
                <a:extLst>
                  <a:ext uri="{FF2B5EF4-FFF2-40B4-BE49-F238E27FC236}">
                    <a16:creationId xmlns:a16="http://schemas.microsoft.com/office/drawing/2014/main" id="{31FECA6D-CB7C-4973-A8AA-5D2FD486ED4A}"/>
                  </a:ext>
                </a:extLst>
              </p:cNvPr>
              <p:cNvSpPr/>
              <p:nvPr/>
            </p:nvSpPr>
            <p:spPr>
              <a:xfrm>
                <a:off x="270256" y="4549598"/>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A61EC21-87C2-4A3A-A196-9B536A4D31D2}"/>
                </a:ext>
              </a:extLst>
            </p:cNvPr>
            <p:cNvGrpSpPr/>
            <p:nvPr/>
          </p:nvGrpSpPr>
          <p:grpSpPr>
            <a:xfrm>
              <a:off x="2167690" y="2027799"/>
              <a:ext cx="2722859" cy="2414831"/>
              <a:chOff x="2167690" y="2027799"/>
              <a:chExt cx="2722859" cy="2414831"/>
            </a:xfrm>
          </p:grpSpPr>
          <p:pic>
            <p:nvPicPr>
              <p:cNvPr id="18" name="Picture 17">
                <a:extLst>
                  <a:ext uri="{FF2B5EF4-FFF2-40B4-BE49-F238E27FC236}">
                    <a16:creationId xmlns:a16="http://schemas.microsoft.com/office/drawing/2014/main" id="{01C39F5A-8C1C-4A3D-BF57-BEC57B1571D4}"/>
                  </a:ext>
                </a:extLst>
              </p:cNvPr>
              <p:cNvPicPr>
                <a:picLocks noChangeAspect="1"/>
              </p:cNvPicPr>
              <p:nvPr/>
            </p:nvPicPr>
            <p:blipFill>
              <a:blip r:embed="rId6"/>
              <a:stretch>
                <a:fillRect/>
              </a:stretch>
            </p:blipFill>
            <p:spPr>
              <a:xfrm>
                <a:off x="3392707" y="2431580"/>
                <a:ext cx="1497842" cy="1497842"/>
              </a:xfrm>
              <a:prstGeom prst="rect">
                <a:avLst/>
              </a:prstGeom>
            </p:spPr>
          </p:pic>
          <p:cxnSp>
            <p:nvCxnSpPr>
              <p:cNvPr id="19" name="Straight Arrow Connector 18">
                <a:extLst>
                  <a:ext uri="{FF2B5EF4-FFF2-40B4-BE49-F238E27FC236}">
                    <a16:creationId xmlns:a16="http://schemas.microsoft.com/office/drawing/2014/main" id="{D35E2F82-4FC7-4527-A6DE-D92D3C870988}"/>
                  </a:ext>
                </a:extLst>
              </p:cNvPr>
              <p:cNvCxnSpPr>
                <a:cxnSpLocks/>
              </p:cNvCxnSpPr>
              <p:nvPr/>
            </p:nvCxnSpPr>
            <p:spPr>
              <a:xfrm flipV="1">
                <a:off x="2167690" y="3671668"/>
                <a:ext cx="988886" cy="7709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A7FA85-7B42-4B61-8C8C-AD86ADBC0EF3}"/>
                  </a:ext>
                </a:extLst>
              </p:cNvPr>
              <p:cNvSpPr txBox="1"/>
              <p:nvPr/>
            </p:nvSpPr>
            <p:spPr>
              <a:xfrm>
                <a:off x="3042800" y="3864976"/>
                <a:ext cx="1199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23B51EDF-51BF-4B81-9144-1A464723CCA3}"/>
                  </a:ext>
                </a:extLst>
              </p:cNvPr>
              <p:cNvSpPr/>
              <p:nvPr/>
            </p:nvSpPr>
            <p:spPr>
              <a:xfrm>
                <a:off x="4144641" y="2027799"/>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E6E3816-7B89-420D-A48A-0D59921A523E}"/>
                </a:ext>
              </a:extLst>
            </p:cNvPr>
            <p:cNvGrpSpPr/>
            <p:nvPr/>
          </p:nvGrpSpPr>
          <p:grpSpPr>
            <a:xfrm>
              <a:off x="4624883" y="3972684"/>
              <a:ext cx="841239" cy="852344"/>
              <a:chOff x="4624883" y="3972684"/>
              <a:chExt cx="841239" cy="852344"/>
            </a:xfrm>
          </p:grpSpPr>
          <p:cxnSp>
            <p:nvCxnSpPr>
              <p:cNvPr id="23" name="Straight Arrow Connector 22">
                <a:extLst>
                  <a:ext uri="{FF2B5EF4-FFF2-40B4-BE49-F238E27FC236}">
                    <a16:creationId xmlns:a16="http://schemas.microsoft.com/office/drawing/2014/main" id="{3C699B97-6255-4918-93F5-EC5D51BF4964}"/>
                  </a:ext>
                </a:extLst>
              </p:cNvPr>
              <p:cNvCxnSpPr>
                <a:cxnSpLocks/>
              </p:cNvCxnSpPr>
              <p:nvPr/>
            </p:nvCxnSpPr>
            <p:spPr>
              <a:xfrm flipH="1" flipV="1">
                <a:off x="4624883" y="3972684"/>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108C80E5-C6FD-42CE-B53D-09849438B905}"/>
                  </a:ext>
                </a:extLst>
              </p:cNvPr>
              <p:cNvSpPr/>
              <p:nvPr/>
            </p:nvSpPr>
            <p:spPr>
              <a:xfrm>
                <a:off x="5069081" y="4011147"/>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7746E50-5126-4180-8135-C816356CA4DA}"/>
                </a:ext>
              </a:extLst>
            </p:cNvPr>
            <p:cNvGrpSpPr/>
            <p:nvPr/>
          </p:nvGrpSpPr>
          <p:grpSpPr>
            <a:xfrm>
              <a:off x="2417521" y="2207032"/>
              <a:ext cx="991264" cy="852344"/>
              <a:chOff x="2417521" y="2207032"/>
              <a:chExt cx="991264" cy="852344"/>
            </a:xfrm>
          </p:grpSpPr>
          <p:cxnSp>
            <p:nvCxnSpPr>
              <p:cNvPr id="26" name="Straight Arrow Connector 25">
                <a:extLst>
                  <a:ext uri="{FF2B5EF4-FFF2-40B4-BE49-F238E27FC236}">
                    <a16:creationId xmlns:a16="http://schemas.microsoft.com/office/drawing/2014/main" id="{AEC60AFE-E585-4C13-AD5F-495DB9CDB6DF}"/>
                  </a:ext>
                </a:extLst>
              </p:cNvPr>
              <p:cNvCxnSpPr>
                <a:cxnSpLocks/>
              </p:cNvCxnSpPr>
              <p:nvPr/>
            </p:nvCxnSpPr>
            <p:spPr>
              <a:xfrm flipH="1" flipV="1">
                <a:off x="2417521" y="2207032"/>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AACED78B-5D38-447C-A747-B3C395239165}"/>
                  </a:ext>
                </a:extLst>
              </p:cNvPr>
              <p:cNvSpPr/>
              <p:nvPr/>
            </p:nvSpPr>
            <p:spPr>
              <a:xfrm>
                <a:off x="3011744" y="235535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8AE7E23-D39D-484F-AF29-4EDE49F43099}"/>
                </a:ext>
              </a:extLst>
            </p:cNvPr>
            <p:cNvGrpSpPr/>
            <p:nvPr/>
          </p:nvGrpSpPr>
          <p:grpSpPr>
            <a:xfrm>
              <a:off x="7718409" y="975550"/>
              <a:ext cx="3966070" cy="3977297"/>
              <a:chOff x="7718409" y="975550"/>
              <a:chExt cx="3966070" cy="3977297"/>
            </a:xfrm>
          </p:grpSpPr>
          <p:pic>
            <p:nvPicPr>
              <p:cNvPr id="29" name="Picture 28">
                <a:extLst>
                  <a:ext uri="{FF2B5EF4-FFF2-40B4-BE49-F238E27FC236}">
                    <a16:creationId xmlns:a16="http://schemas.microsoft.com/office/drawing/2014/main" id="{A61AD1C7-B41D-4F88-86E0-FDEE014B002B}"/>
                  </a:ext>
                </a:extLst>
              </p:cNvPr>
              <p:cNvPicPr>
                <a:picLocks noChangeAspect="1"/>
              </p:cNvPicPr>
              <p:nvPr/>
            </p:nvPicPr>
            <p:blipFill>
              <a:blip r:embed="rId7"/>
              <a:stretch>
                <a:fillRect/>
              </a:stretch>
            </p:blipFill>
            <p:spPr>
              <a:xfrm>
                <a:off x="7934163" y="2420792"/>
                <a:ext cx="1393614" cy="1313354"/>
              </a:xfrm>
              <a:prstGeom prst="rect">
                <a:avLst/>
              </a:prstGeom>
            </p:spPr>
          </p:pic>
          <p:pic>
            <p:nvPicPr>
              <p:cNvPr id="30" name="Picture 29">
                <a:extLst>
                  <a:ext uri="{FF2B5EF4-FFF2-40B4-BE49-F238E27FC236}">
                    <a16:creationId xmlns:a16="http://schemas.microsoft.com/office/drawing/2014/main" id="{E15394FD-7B2F-4E41-BFD3-2AEAB0BD17CB}"/>
                  </a:ext>
                </a:extLst>
              </p:cNvPr>
              <p:cNvPicPr>
                <a:picLocks noChangeAspect="1"/>
              </p:cNvPicPr>
              <p:nvPr/>
            </p:nvPicPr>
            <p:blipFill>
              <a:blip r:embed="rId8"/>
              <a:stretch>
                <a:fillRect/>
              </a:stretch>
            </p:blipFill>
            <p:spPr>
              <a:xfrm>
                <a:off x="9872484" y="975550"/>
                <a:ext cx="1811993" cy="1156591"/>
              </a:xfrm>
              <a:prstGeom prst="rect">
                <a:avLst/>
              </a:prstGeom>
            </p:spPr>
          </p:pic>
          <p:pic>
            <p:nvPicPr>
              <p:cNvPr id="31" name="Picture 30">
                <a:extLst>
                  <a:ext uri="{FF2B5EF4-FFF2-40B4-BE49-F238E27FC236}">
                    <a16:creationId xmlns:a16="http://schemas.microsoft.com/office/drawing/2014/main" id="{CEA26A4F-ED44-4282-9157-3C12128D75A9}"/>
                  </a:ext>
                </a:extLst>
              </p:cNvPr>
              <p:cNvPicPr>
                <a:picLocks noChangeAspect="1"/>
              </p:cNvPicPr>
              <p:nvPr/>
            </p:nvPicPr>
            <p:blipFill>
              <a:blip r:embed="rId9"/>
              <a:stretch>
                <a:fillRect/>
              </a:stretch>
            </p:blipFill>
            <p:spPr>
              <a:xfrm>
                <a:off x="7718409" y="1049536"/>
                <a:ext cx="1578794" cy="1080631"/>
              </a:xfrm>
              <a:prstGeom prst="rect">
                <a:avLst/>
              </a:prstGeom>
            </p:spPr>
          </p:pic>
          <p:pic>
            <p:nvPicPr>
              <p:cNvPr id="32" name="Picture 2" descr="Image result for Big Data Security">
                <a:extLst>
                  <a:ext uri="{FF2B5EF4-FFF2-40B4-BE49-F238E27FC236}">
                    <a16:creationId xmlns:a16="http://schemas.microsoft.com/office/drawing/2014/main" id="{DFFD1F9F-836D-4AFD-8E5F-830F8A319C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485" y="2371491"/>
                <a:ext cx="1811994" cy="11648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BC2282-0FE9-4136-BBA7-DF7AFE6452D3}"/>
                  </a:ext>
                </a:extLst>
              </p:cNvPr>
              <p:cNvPicPr>
                <a:picLocks noChangeAspect="1"/>
              </p:cNvPicPr>
              <p:nvPr/>
            </p:nvPicPr>
            <p:blipFill rotWithShape="1">
              <a:blip r:embed="rId11"/>
              <a:srcRect l="10383" r="28298"/>
              <a:stretch/>
            </p:blipFill>
            <p:spPr>
              <a:xfrm>
                <a:off x="8015514" y="3823413"/>
                <a:ext cx="1165814" cy="1129434"/>
              </a:xfrm>
              <a:prstGeom prst="rect">
                <a:avLst/>
              </a:prstGeom>
            </p:spPr>
          </p:pic>
        </p:grpSp>
        <p:sp>
          <p:nvSpPr>
            <p:cNvPr id="34" name="TextBox 33">
              <a:extLst>
                <a:ext uri="{FF2B5EF4-FFF2-40B4-BE49-F238E27FC236}">
                  <a16:creationId xmlns:a16="http://schemas.microsoft.com/office/drawing/2014/main" id="{1BAA253A-34FA-4044-A1C5-7A0C36B21D79}"/>
                </a:ext>
              </a:extLst>
            </p:cNvPr>
            <p:cNvSpPr txBox="1"/>
            <p:nvPr/>
          </p:nvSpPr>
          <p:spPr>
            <a:xfrm>
              <a:off x="7364576" y="4955652"/>
              <a:ext cx="2338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Input item 2:</a:t>
              </a: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Permohonan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Dokumen Lengkap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Pembayaran</a:t>
              </a:r>
            </a:p>
          </p:txBody>
        </p:sp>
        <p:sp>
          <p:nvSpPr>
            <p:cNvPr id="35" name="TextBox 34">
              <a:extLst>
                <a:ext uri="{FF2B5EF4-FFF2-40B4-BE49-F238E27FC236}">
                  <a16:creationId xmlns:a16="http://schemas.microsoft.com/office/drawing/2014/main" id="{5C13C030-6474-45B2-9FDD-E1050495B782}"/>
                </a:ext>
              </a:extLst>
            </p:cNvPr>
            <p:cNvSpPr txBox="1"/>
            <p:nvPr/>
          </p:nvSpPr>
          <p:spPr>
            <a:xfrm>
              <a:off x="4440243" y="1713666"/>
              <a:ext cx="221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Sistem akan menghasilkan Keputusan ABC Awal</a:t>
              </a:r>
            </a:p>
          </p:txBody>
        </p:sp>
        <p:sp>
          <p:nvSpPr>
            <p:cNvPr id="36" name="TextBox 35">
              <a:extLst>
                <a:ext uri="{FF2B5EF4-FFF2-40B4-BE49-F238E27FC236}">
                  <a16:creationId xmlns:a16="http://schemas.microsoft.com/office/drawing/2014/main" id="{CB1EAF81-7784-4AD0-A291-083534E51E61}"/>
                </a:ext>
              </a:extLst>
            </p:cNvPr>
            <p:cNvSpPr txBox="1"/>
            <p:nvPr/>
          </p:nvSpPr>
          <p:spPr>
            <a:xfrm>
              <a:off x="200620" y="2857335"/>
              <a:ext cx="1408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Isi Maklumat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a:t>
              </a:r>
              <a:endParaRPr kumimoji="0" lang="en-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49A3F3AA-214A-402A-A35F-B47C3E45EE5F}"/>
                </a:ext>
              </a:extLst>
            </p:cNvPr>
            <p:cNvGrpSpPr/>
            <p:nvPr/>
          </p:nvGrpSpPr>
          <p:grpSpPr>
            <a:xfrm>
              <a:off x="2531070" y="1355639"/>
              <a:ext cx="5389025" cy="3450742"/>
              <a:chOff x="2531070" y="1355639"/>
              <a:chExt cx="5389025" cy="3450742"/>
            </a:xfrm>
          </p:grpSpPr>
          <p:cxnSp>
            <p:nvCxnSpPr>
              <p:cNvPr id="38" name="Connector: Elbow 37">
                <a:extLst>
                  <a:ext uri="{FF2B5EF4-FFF2-40B4-BE49-F238E27FC236}">
                    <a16:creationId xmlns:a16="http://schemas.microsoft.com/office/drawing/2014/main" id="{4CD4799D-9148-465D-98A8-FE48EB440989}"/>
                  </a:ext>
                </a:extLst>
              </p:cNvPr>
              <p:cNvCxnSpPr/>
              <p:nvPr/>
            </p:nvCxnSpPr>
            <p:spPr>
              <a:xfrm rot="10800000">
                <a:off x="2531070" y="1355639"/>
                <a:ext cx="4125563" cy="2632975"/>
              </a:xfrm>
              <a:prstGeom prst="bentConnector3">
                <a:avLst>
                  <a:gd name="adj1" fmla="val 21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5988EBF1-6615-4576-8335-4C17B05DE43A}"/>
                  </a:ext>
                </a:extLst>
              </p:cNvPr>
              <p:cNvSpPr/>
              <p:nvPr/>
            </p:nvSpPr>
            <p:spPr>
              <a:xfrm>
                <a:off x="6318395" y="403268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7AD1845-6F4D-48FA-B4F5-4B9ADA53867D}"/>
                  </a:ext>
                </a:extLst>
              </p:cNvPr>
              <p:cNvSpPr txBox="1"/>
              <p:nvPr/>
            </p:nvSpPr>
            <p:spPr>
              <a:xfrm>
                <a:off x="6151614" y="4467827"/>
                <a:ext cx="1768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Interview</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2071C50F-197B-4238-B885-32E9CF234BFB}"/>
                </a:ext>
              </a:extLst>
            </p:cNvPr>
            <p:cNvGrpSpPr/>
            <p:nvPr/>
          </p:nvGrpSpPr>
          <p:grpSpPr>
            <a:xfrm>
              <a:off x="1977459" y="769166"/>
              <a:ext cx="5059585" cy="3667762"/>
              <a:chOff x="1977459" y="769166"/>
              <a:chExt cx="5059585" cy="3667762"/>
            </a:xfrm>
          </p:grpSpPr>
          <p:cxnSp>
            <p:nvCxnSpPr>
              <p:cNvPr id="42" name="Connector: Elbow 41">
                <a:extLst>
                  <a:ext uri="{FF2B5EF4-FFF2-40B4-BE49-F238E27FC236}">
                    <a16:creationId xmlns:a16="http://schemas.microsoft.com/office/drawing/2014/main" id="{F9474032-9352-46FA-9B45-217DE53665F9}"/>
                  </a:ext>
                </a:extLst>
              </p:cNvPr>
              <p:cNvCxnSpPr>
                <a:cxnSpLocks/>
              </p:cNvCxnSpPr>
              <p:nvPr/>
            </p:nvCxnSpPr>
            <p:spPr>
              <a:xfrm>
                <a:off x="2726739" y="1080276"/>
                <a:ext cx="4188277" cy="3356652"/>
              </a:xfrm>
              <a:prstGeom prst="bentConnector3">
                <a:avLst>
                  <a:gd name="adj1" fmla="val 9971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6B03826C-C1F8-4FB8-A98A-71AFA3E84415}"/>
                  </a:ext>
                </a:extLst>
              </p:cNvPr>
              <p:cNvSpPr/>
              <p:nvPr/>
            </p:nvSpPr>
            <p:spPr>
              <a:xfrm>
                <a:off x="1977459" y="97241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6882AE2-2B57-4395-85CB-961581362D72}"/>
                  </a:ext>
                </a:extLst>
              </p:cNvPr>
              <p:cNvSpPr txBox="1"/>
              <p:nvPr/>
            </p:nvSpPr>
            <p:spPr>
              <a:xfrm>
                <a:off x="2375300" y="769166"/>
                <a:ext cx="46617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Kemukakan dokumen tambahan sekiranya perlu</a:t>
                </a:r>
              </a:p>
            </p:txBody>
          </p:sp>
        </p:grpSp>
        <p:sp>
          <p:nvSpPr>
            <p:cNvPr id="46" name="TextBox 45">
              <a:extLst>
                <a:ext uri="{FF2B5EF4-FFF2-40B4-BE49-F238E27FC236}">
                  <a16:creationId xmlns:a16="http://schemas.microsoft.com/office/drawing/2014/main" id="{FB68DCFB-311C-4262-8DB3-F586A3B5D9FF}"/>
                </a:ext>
              </a:extLst>
            </p:cNvPr>
            <p:cNvSpPr txBox="1"/>
            <p:nvPr/>
          </p:nvSpPr>
          <p:spPr>
            <a:xfrm>
              <a:off x="8241475" y="-2155"/>
              <a:ext cx="3950526"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47" name="Text Placeholder 10">
              <a:extLst>
                <a:ext uri="{FF2B5EF4-FFF2-40B4-BE49-F238E27FC236}">
                  <a16:creationId xmlns:a16="http://schemas.microsoft.com/office/drawing/2014/main" id="{008FBFE6-0379-4C56-A000-46FCB16B3621}"/>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48" name="Slide Number Placeholder 2">
            <a:extLst>
              <a:ext uri="{FF2B5EF4-FFF2-40B4-BE49-F238E27FC236}">
                <a16:creationId xmlns:a16="http://schemas.microsoft.com/office/drawing/2014/main" id="{63C59EFC-1740-48FB-B6D6-9D94174190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45</a:t>
            </a:fld>
            <a:endParaRPr lang="ms-MY">
              <a:solidFill>
                <a:prstClr val="black">
                  <a:tint val="75000"/>
                </a:prstClr>
              </a:solidFill>
            </a:endParaRPr>
          </a:p>
        </p:txBody>
      </p:sp>
      <p:sp>
        <p:nvSpPr>
          <p:cNvPr id="49" name="TextBox 48">
            <a:extLst>
              <a:ext uri="{FF2B5EF4-FFF2-40B4-BE49-F238E27FC236}">
                <a16:creationId xmlns:a16="http://schemas.microsoft.com/office/drawing/2014/main" id="{3F9EB257-D5AA-4E92-9D4F-0E2009D26A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02342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A3A47-8E27-4611-AA82-24764EE6CDE0}"/>
              </a:ext>
            </a:extLst>
          </p:cNvPr>
          <p:cNvSpPr/>
          <p:nvPr/>
        </p:nvSpPr>
        <p:spPr>
          <a:xfrm>
            <a:off x="469937" y="790487"/>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INPUT</a:t>
            </a:r>
          </a:p>
        </p:txBody>
      </p:sp>
      <p:grpSp>
        <p:nvGrpSpPr>
          <p:cNvPr id="45" name="Group 44">
            <a:extLst>
              <a:ext uri="{FF2B5EF4-FFF2-40B4-BE49-F238E27FC236}">
                <a16:creationId xmlns:a16="http://schemas.microsoft.com/office/drawing/2014/main" id="{50C5330C-339F-416D-A4FA-70EFA38C7552}"/>
              </a:ext>
            </a:extLst>
          </p:cNvPr>
          <p:cNvGrpSpPr/>
          <p:nvPr/>
        </p:nvGrpSpPr>
        <p:grpSpPr>
          <a:xfrm>
            <a:off x="3496551" y="3797760"/>
            <a:ext cx="2107874" cy="2142675"/>
            <a:chOff x="3709300" y="4154707"/>
            <a:chExt cx="2107874" cy="2142675"/>
          </a:xfrm>
        </p:grpSpPr>
        <p:grpSp>
          <p:nvGrpSpPr>
            <p:cNvPr id="42" name="Group 41">
              <a:extLst>
                <a:ext uri="{FF2B5EF4-FFF2-40B4-BE49-F238E27FC236}">
                  <a16:creationId xmlns:a16="http://schemas.microsoft.com/office/drawing/2014/main" id="{A91B88D0-2FEA-4B2A-8EBD-D8AEE45C34FF}"/>
                </a:ext>
              </a:extLst>
            </p:cNvPr>
            <p:cNvGrpSpPr/>
            <p:nvPr/>
          </p:nvGrpSpPr>
          <p:grpSpPr>
            <a:xfrm>
              <a:off x="3735248" y="4154707"/>
              <a:ext cx="1814514" cy="1643010"/>
              <a:chOff x="10772268" y="2962140"/>
              <a:chExt cx="1814514" cy="1643010"/>
            </a:xfrm>
          </p:grpSpPr>
          <p:sp>
            <p:nvSpPr>
              <p:cNvPr id="14" name="Rectangle 13">
                <a:extLst>
                  <a:ext uri="{FF2B5EF4-FFF2-40B4-BE49-F238E27FC236}">
                    <a16:creationId xmlns:a16="http://schemas.microsoft.com/office/drawing/2014/main" id="{11ADFCDF-B031-4246-A41B-9D0B20395FE8}"/>
                  </a:ext>
                </a:extLst>
              </p:cNvPr>
              <p:cNvSpPr/>
              <p:nvPr/>
            </p:nvSpPr>
            <p:spPr>
              <a:xfrm>
                <a:off x="10772268" y="4234088"/>
                <a:ext cx="181451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mn-cs"/>
                  </a:rPr>
                  <a:t>Trend Extrapolations</a:t>
                </a:r>
              </a:p>
            </p:txBody>
          </p:sp>
          <p:pic>
            <p:nvPicPr>
              <p:cNvPr id="1026" name="Picture 2" descr="extrap">
                <a:extLst>
                  <a:ext uri="{FF2B5EF4-FFF2-40B4-BE49-F238E27FC236}">
                    <a16:creationId xmlns:a16="http://schemas.microsoft.com/office/drawing/2014/main" id="{13328802-A333-4D98-8C50-D0AEFD16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t="9600" r="5201" b="3199"/>
              <a:stretch/>
            </p:blipFill>
            <p:spPr bwMode="auto">
              <a:xfrm>
                <a:off x="10772268" y="2962140"/>
                <a:ext cx="1814513" cy="137827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748971A5-90AE-42B2-93B3-1AC8FC747233}"/>
                </a:ext>
              </a:extLst>
            </p:cNvPr>
            <p:cNvSpPr/>
            <p:nvPr/>
          </p:nvSpPr>
          <p:spPr>
            <a:xfrm>
              <a:off x="3709300" y="5926320"/>
              <a:ext cx="210787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1" i="0" u="none" strike="noStrike" kern="1200" cap="none" spc="0" normalizeH="0" baseline="0" noProof="0" dirty="0">
                  <a:ln>
                    <a:noFill/>
                  </a:ln>
                  <a:solidFill>
                    <a:srgbClr val="000000"/>
                  </a:solidFill>
                  <a:effectLst/>
                  <a:uLnTx/>
                  <a:uFillTx/>
                  <a:latin typeface="Arial"/>
                  <a:ea typeface="+mn-ea"/>
                  <a:cs typeface="+mn-cs"/>
                </a:rPr>
                <a:t>Unjuran Permintaan (</a:t>
              </a:r>
              <a:r>
                <a:rPr kumimoji="0" lang="ms-MY" sz="1600" b="1" i="1" u="none" strike="noStrike" kern="1200" cap="none" spc="0" normalizeH="0" baseline="0" noProof="0" dirty="0">
                  <a:ln>
                    <a:noFill/>
                  </a:ln>
                  <a:solidFill>
                    <a:srgbClr val="000000"/>
                  </a:solidFill>
                  <a:effectLst/>
                  <a:uLnTx/>
                  <a:uFillTx/>
                  <a:latin typeface="Arial"/>
                  <a:ea typeface="+mn-ea"/>
                  <a:cs typeface="+mn-cs"/>
                </a:rPr>
                <a:t>Driving Factor</a:t>
              </a:r>
              <a:r>
                <a:rPr kumimoji="0" lang="en-GB" sz="1600" b="1" i="0" u="none" strike="noStrike" kern="1200" cap="none" spc="0" normalizeH="0" baseline="0" noProof="0" dirty="0">
                  <a:ln>
                    <a:noFill/>
                  </a:ln>
                  <a:solidFill>
                    <a:srgbClr val="000000"/>
                  </a:solidFill>
                  <a:effectLst/>
                  <a:uLnTx/>
                  <a:uFillTx/>
                  <a:latin typeface="Arial"/>
                  <a:ea typeface="+mn-ea"/>
                  <a:cs typeface="+mn-cs"/>
                </a:rPr>
                <a:t>)</a:t>
              </a:r>
            </a:p>
          </p:txBody>
        </p:sp>
      </p:grpSp>
      <p:grpSp>
        <p:nvGrpSpPr>
          <p:cNvPr id="5" name="Group 4">
            <a:extLst>
              <a:ext uri="{FF2B5EF4-FFF2-40B4-BE49-F238E27FC236}">
                <a16:creationId xmlns:a16="http://schemas.microsoft.com/office/drawing/2014/main" id="{B222E667-AD52-439A-9617-8312F2293111}"/>
              </a:ext>
            </a:extLst>
          </p:cNvPr>
          <p:cNvGrpSpPr/>
          <p:nvPr/>
        </p:nvGrpSpPr>
        <p:grpSpPr>
          <a:xfrm>
            <a:off x="161882" y="2135949"/>
            <a:ext cx="2294951" cy="451247"/>
            <a:chOff x="130901" y="1751851"/>
            <a:chExt cx="2294951" cy="451247"/>
          </a:xfrm>
        </p:grpSpPr>
        <p:sp>
          <p:nvSpPr>
            <p:cNvPr id="22" name="Rectangle 21">
              <a:extLst>
                <a:ext uri="{FF2B5EF4-FFF2-40B4-BE49-F238E27FC236}">
                  <a16:creationId xmlns:a16="http://schemas.microsoft.com/office/drawing/2014/main" id="{85B0C610-BE92-4795-93A9-15AB1B7D8E01}"/>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23" name="Rectangle 22">
              <a:extLst>
                <a:ext uri="{FF2B5EF4-FFF2-40B4-BE49-F238E27FC236}">
                  <a16:creationId xmlns:a16="http://schemas.microsoft.com/office/drawing/2014/main" id="{E80F5F3B-34BA-40A9-9D39-E773E8767EA5}"/>
                </a:ext>
              </a:extLst>
            </p:cNvPr>
            <p:cNvSpPr/>
            <p:nvPr/>
          </p:nvSpPr>
          <p:spPr>
            <a:xfrm>
              <a:off x="130901" y="2034818"/>
              <a:ext cx="2294951" cy="16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Data XXXXX Semasa</a:t>
              </a:r>
            </a:p>
          </p:txBody>
        </p:sp>
      </p:grpSp>
      <p:cxnSp>
        <p:nvCxnSpPr>
          <p:cNvPr id="32" name="Straight Arrow Connector 31">
            <a:extLst>
              <a:ext uri="{FF2B5EF4-FFF2-40B4-BE49-F238E27FC236}">
                <a16:creationId xmlns:a16="http://schemas.microsoft.com/office/drawing/2014/main" id="{A7EF8074-1788-4EB9-ACC0-5B372AA576E4}"/>
              </a:ext>
            </a:extLst>
          </p:cNvPr>
          <p:cNvCxnSpPr>
            <a:cxnSpLocks/>
          </p:cNvCxnSpPr>
          <p:nvPr/>
        </p:nvCxnSpPr>
        <p:spPr>
          <a:xfrm>
            <a:off x="2857629" y="3548000"/>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42A89AC-7BFE-497D-9370-1BB94FD48FF2}"/>
              </a:ext>
            </a:extLst>
          </p:cNvPr>
          <p:cNvGrpSpPr/>
          <p:nvPr/>
        </p:nvGrpSpPr>
        <p:grpSpPr>
          <a:xfrm>
            <a:off x="3459806" y="1576176"/>
            <a:ext cx="1980648" cy="1984541"/>
            <a:chOff x="3652180" y="1345862"/>
            <a:chExt cx="1980648" cy="1984541"/>
          </a:xfrm>
        </p:grpSpPr>
        <p:grpSp>
          <p:nvGrpSpPr>
            <p:cNvPr id="40" name="Group 39">
              <a:extLst>
                <a:ext uri="{FF2B5EF4-FFF2-40B4-BE49-F238E27FC236}">
                  <a16:creationId xmlns:a16="http://schemas.microsoft.com/office/drawing/2014/main" id="{9DF78D32-33B0-475F-8FAD-4DC524A1F8A6}"/>
                </a:ext>
              </a:extLst>
            </p:cNvPr>
            <p:cNvGrpSpPr/>
            <p:nvPr/>
          </p:nvGrpSpPr>
          <p:grpSpPr>
            <a:xfrm>
              <a:off x="3735248" y="1345862"/>
              <a:ext cx="1814513" cy="1531300"/>
              <a:chOff x="3712888" y="1291633"/>
              <a:chExt cx="1814513" cy="1531300"/>
            </a:xfrm>
          </p:grpSpPr>
          <p:sp>
            <p:nvSpPr>
              <p:cNvPr id="24" name="Rectangle 23">
                <a:extLst>
                  <a:ext uri="{FF2B5EF4-FFF2-40B4-BE49-F238E27FC236}">
                    <a16:creationId xmlns:a16="http://schemas.microsoft.com/office/drawing/2014/main" id="{532CE8B4-CA52-4192-907D-6BBE14E43588}"/>
                  </a:ext>
                </a:extLst>
              </p:cNvPr>
              <p:cNvSpPr/>
              <p:nvPr/>
            </p:nvSpPr>
            <p:spPr>
              <a:xfrm>
                <a:off x="3975203" y="2451871"/>
                <a:ext cx="1334605"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a:ea typeface="+mn-ea"/>
                    <a:cs typeface="+mn-cs"/>
                  </a:rPr>
                  <a:t>Random Forest</a:t>
                </a:r>
              </a:p>
            </p:txBody>
          </p:sp>
          <p:pic>
            <p:nvPicPr>
              <p:cNvPr id="1028" name="Picture 4" descr="Decision Tree vs. Random Forest - Which Algorithm Should you Use?">
                <a:extLst>
                  <a:ext uri="{FF2B5EF4-FFF2-40B4-BE49-F238E27FC236}">
                    <a16:creationId xmlns:a16="http://schemas.microsoft.com/office/drawing/2014/main" id="{6AD206DC-76AF-45F7-937C-1D50FF678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888" y="1291633"/>
                <a:ext cx="1814513" cy="12292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4A0B5A4-45B7-4EF8-8458-AED837C830FE}"/>
                </a:ext>
              </a:extLst>
            </p:cNvPr>
            <p:cNvSpPr/>
            <p:nvPr/>
          </p:nvSpPr>
          <p:spPr>
            <a:xfrm>
              <a:off x="3652180" y="2959341"/>
              <a:ext cx="198064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Probability of Urban Development</a:t>
              </a:r>
            </a:p>
          </p:txBody>
        </p:sp>
      </p:grpSp>
      <p:sp>
        <p:nvSpPr>
          <p:cNvPr id="37" name="Rectangle 36">
            <a:extLst>
              <a:ext uri="{FF2B5EF4-FFF2-40B4-BE49-F238E27FC236}">
                <a16:creationId xmlns:a16="http://schemas.microsoft.com/office/drawing/2014/main" id="{6991F72D-EB6A-4AC9-8655-48810E9E9E2E}"/>
              </a:ext>
            </a:extLst>
          </p:cNvPr>
          <p:cNvSpPr/>
          <p:nvPr/>
        </p:nvSpPr>
        <p:spPr>
          <a:xfrm>
            <a:off x="4760701" y="789036"/>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ANALITIK</a:t>
            </a:r>
          </a:p>
        </p:txBody>
      </p:sp>
      <p:sp>
        <p:nvSpPr>
          <p:cNvPr id="47" name="Right Brace 46">
            <a:extLst>
              <a:ext uri="{FF2B5EF4-FFF2-40B4-BE49-F238E27FC236}">
                <a16:creationId xmlns:a16="http://schemas.microsoft.com/office/drawing/2014/main" id="{A24DAD6C-262D-466D-A428-80D01730F755}"/>
              </a:ext>
            </a:extLst>
          </p:cNvPr>
          <p:cNvSpPr/>
          <p:nvPr/>
        </p:nvSpPr>
        <p:spPr>
          <a:xfrm>
            <a:off x="5479050" y="1668972"/>
            <a:ext cx="266805" cy="43353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3E4B25C-73EA-4EC1-964F-251EBB355381}"/>
              </a:ext>
            </a:extLst>
          </p:cNvPr>
          <p:cNvGrpSpPr/>
          <p:nvPr/>
        </p:nvGrpSpPr>
        <p:grpSpPr>
          <a:xfrm>
            <a:off x="5334564" y="2638237"/>
            <a:ext cx="2137043" cy="1898902"/>
            <a:chOff x="5897695" y="2581904"/>
            <a:chExt cx="2137043" cy="1898902"/>
          </a:xfrm>
        </p:grpSpPr>
        <p:pic>
          <p:nvPicPr>
            <p:cNvPr id="1030" name="Picture 6" descr="LanduseSim Resources Center - Land Use/Land Cover Simulation Software">
              <a:extLst>
                <a:ext uri="{FF2B5EF4-FFF2-40B4-BE49-F238E27FC236}">
                  <a16:creationId xmlns:a16="http://schemas.microsoft.com/office/drawing/2014/main" id="{DECD3824-4EE0-4EE9-8EAF-966111447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0" t="5270" r="48764" b="54489"/>
            <a:stretch/>
          </p:blipFill>
          <p:spPr bwMode="auto">
            <a:xfrm>
              <a:off x="5897695" y="2581904"/>
              <a:ext cx="2088690" cy="136633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BEF950A-05D9-45A9-958D-8085B6B8C990}"/>
                </a:ext>
              </a:extLst>
            </p:cNvPr>
            <p:cNvSpPr/>
            <p:nvPr/>
          </p:nvSpPr>
          <p:spPr>
            <a:xfrm>
              <a:off x="6406692" y="4109744"/>
              <a:ext cx="1628046"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Arial"/>
                  <a:ea typeface="+mn-ea"/>
                  <a:cs typeface="+mn-cs"/>
                </a:rPr>
                <a:t>Patch based Cellular Automata Model</a:t>
              </a:r>
            </a:p>
          </p:txBody>
        </p:sp>
      </p:grpSp>
      <p:sp>
        <p:nvSpPr>
          <p:cNvPr id="58" name="Rectangle 57">
            <a:extLst>
              <a:ext uri="{FF2B5EF4-FFF2-40B4-BE49-F238E27FC236}">
                <a16:creationId xmlns:a16="http://schemas.microsoft.com/office/drawing/2014/main" id="{43C8211D-BD1F-4644-903E-65826AEF5398}"/>
              </a:ext>
            </a:extLst>
          </p:cNvPr>
          <p:cNvSpPr/>
          <p:nvPr/>
        </p:nvSpPr>
        <p:spPr>
          <a:xfrm>
            <a:off x="9139257" y="790019"/>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OUTPUT</a:t>
            </a:r>
          </a:p>
        </p:txBody>
      </p:sp>
      <p:cxnSp>
        <p:nvCxnSpPr>
          <p:cNvPr id="59" name="Straight Arrow Connector 58">
            <a:extLst>
              <a:ext uri="{FF2B5EF4-FFF2-40B4-BE49-F238E27FC236}">
                <a16:creationId xmlns:a16="http://schemas.microsoft.com/office/drawing/2014/main" id="{F6133C98-0FE6-4329-8A4E-E4B04B50ADEF}"/>
              </a:ext>
            </a:extLst>
          </p:cNvPr>
          <p:cNvCxnSpPr>
            <a:cxnSpLocks/>
          </p:cNvCxnSpPr>
          <p:nvPr/>
        </p:nvCxnSpPr>
        <p:spPr>
          <a:xfrm>
            <a:off x="7676335" y="2403547"/>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8E1664-0AB4-4247-9256-39007259F25B}"/>
              </a:ext>
            </a:extLst>
          </p:cNvPr>
          <p:cNvGrpSpPr/>
          <p:nvPr/>
        </p:nvGrpSpPr>
        <p:grpSpPr>
          <a:xfrm>
            <a:off x="9103563" y="2285697"/>
            <a:ext cx="1811249" cy="1039488"/>
            <a:chOff x="8732731" y="2690621"/>
            <a:chExt cx="2302364" cy="1321342"/>
          </a:xfrm>
        </p:grpSpPr>
        <p:pic>
          <p:nvPicPr>
            <p:cNvPr id="1032" name="Picture 8" descr="LanduseSim Resources Center - Land Use/Land Cover Simulation Software">
              <a:extLst>
                <a:ext uri="{FF2B5EF4-FFF2-40B4-BE49-F238E27FC236}">
                  <a16:creationId xmlns:a16="http://schemas.microsoft.com/office/drawing/2014/main" id="{03C4F686-9375-4D25-A140-231F453098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4" t="45896" r="64354" b="1027"/>
            <a:stretch/>
          </p:blipFill>
          <p:spPr bwMode="auto">
            <a:xfrm>
              <a:off x="8732731" y="2690621"/>
              <a:ext cx="1130561" cy="1321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useSim Resources Center - Land Use/Land Cover Simulation Software">
              <a:extLst>
                <a:ext uri="{FF2B5EF4-FFF2-40B4-BE49-F238E27FC236}">
                  <a16:creationId xmlns:a16="http://schemas.microsoft.com/office/drawing/2014/main" id="{DD599EF1-8FA1-49D5-BB72-758C013F7EA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46" t="46923" r="32247"/>
            <a:stretch/>
          </p:blipFill>
          <p:spPr bwMode="auto">
            <a:xfrm>
              <a:off x="9966582" y="2690621"/>
              <a:ext cx="1068513" cy="1321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4DE59E65-5FCC-452A-9E71-19E6F04190EA}"/>
              </a:ext>
            </a:extLst>
          </p:cNvPr>
          <p:cNvGrpSpPr/>
          <p:nvPr/>
        </p:nvGrpSpPr>
        <p:grpSpPr>
          <a:xfrm>
            <a:off x="8133748" y="1271605"/>
            <a:ext cx="3695479" cy="1009922"/>
            <a:chOff x="8457231" y="1298953"/>
            <a:chExt cx="3695479" cy="1009922"/>
          </a:xfrm>
        </p:grpSpPr>
        <p:sp>
          <p:nvSpPr>
            <p:cNvPr id="63" name="Rectangle 62">
              <a:extLst>
                <a:ext uri="{FF2B5EF4-FFF2-40B4-BE49-F238E27FC236}">
                  <a16:creationId xmlns:a16="http://schemas.microsoft.com/office/drawing/2014/main" id="{B0659E77-7CEA-4468-856E-FF31130C9AAB}"/>
                </a:ext>
              </a:extLst>
            </p:cNvPr>
            <p:cNvSpPr/>
            <p:nvPr/>
          </p:nvSpPr>
          <p:spPr>
            <a:xfrm>
              <a:off x="8457231" y="1298953"/>
              <a:ext cx="3695479"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XXXXXXXXXXXXXXXX</a:t>
              </a:r>
            </a:p>
          </p:txBody>
        </p:sp>
        <p:sp>
          <p:nvSpPr>
            <p:cNvPr id="64" name="Rectangle 63">
              <a:extLst>
                <a:ext uri="{FF2B5EF4-FFF2-40B4-BE49-F238E27FC236}">
                  <a16:creationId xmlns:a16="http://schemas.microsoft.com/office/drawing/2014/main" id="{74AD931D-92DF-4594-B656-378917531CF6}"/>
                </a:ext>
              </a:extLst>
            </p:cNvPr>
            <p:cNvSpPr/>
            <p:nvPr/>
          </p:nvSpPr>
          <p:spPr>
            <a:xfrm>
              <a:off x="8898571" y="1609604"/>
              <a:ext cx="2692093"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Simulasi Bandar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Penentuan XXXXXX berdasarkan pelbagai senario</a:t>
              </a:r>
            </a:p>
          </p:txBody>
        </p:sp>
      </p:grpSp>
      <p:cxnSp>
        <p:nvCxnSpPr>
          <p:cNvPr id="54" name="Straight Connector 53">
            <a:extLst>
              <a:ext uri="{FF2B5EF4-FFF2-40B4-BE49-F238E27FC236}">
                <a16:creationId xmlns:a16="http://schemas.microsoft.com/office/drawing/2014/main" id="{9304AD9B-990E-4E75-9ED7-9E06C9F4D018}"/>
              </a:ext>
            </a:extLst>
          </p:cNvPr>
          <p:cNvCxnSpPr/>
          <p:nvPr/>
        </p:nvCxnSpPr>
        <p:spPr>
          <a:xfrm>
            <a:off x="2425854" y="1331305"/>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845881-D395-44B4-B89E-BCDF52B71B29}"/>
              </a:ext>
            </a:extLst>
          </p:cNvPr>
          <p:cNvCxnSpPr/>
          <p:nvPr/>
        </p:nvCxnSpPr>
        <p:spPr>
          <a:xfrm>
            <a:off x="7802677" y="1311853"/>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F0F240E-6EC9-43A4-B268-0BCE71502655}"/>
              </a:ext>
            </a:extLst>
          </p:cNvPr>
          <p:cNvGrpSpPr/>
          <p:nvPr/>
        </p:nvGrpSpPr>
        <p:grpSpPr>
          <a:xfrm>
            <a:off x="8061987" y="3909783"/>
            <a:ext cx="3902930" cy="1765711"/>
            <a:chOff x="8057724" y="4679111"/>
            <a:chExt cx="3902930" cy="1765711"/>
          </a:xfrm>
        </p:grpSpPr>
        <p:pic>
          <p:nvPicPr>
            <p:cNvPr id="74" name="Picture 73">
              <a:extLst>
                <a:ext uri="{FF2B5EF4-FFF2-40B4-BE49-F238E27FC236}">
                  <a16:creationId xmlns:a16="http://schemas.microsoft.com/office/drawing/2014/main" id="{28B7131F-0AFB-4688-8B2C-6282C47BD209}"/>
                </a:ext>
              </a:extLst>
            </p:cNvPr>
            <p:cNvPicPr>
              <a:picLocks noChangeAspect="1"/>
            </p:cNvPicPr>
            <p:nvPr/>
          </p:nvPicPr>
          <p:blipFill rotWithShape="1">
            <a:blip r:embed="rId7"/>
            <a:srcRect t="14483" b="5089"/>
            <a:stretch/>
          </p:blipFill>
          <p:spPr>
            <a:xfrm>
              <a:off x="8057724" y="4679111"/>
              <a:ext cx="3902930" cy="1765711"/>
            </a:xfrm>
            <a:prstGeom prst="rect">
              <a:avLst/>
            </a:prstGeom>
          </p:spPr>
        </p:pic>
        <p:pic>
          <p:nvPicPr>
            <p:cNvPr id="1042" name="Picture 18" descr="a) Combined urban growth boundary (UGB) of the Portland, Oregon and... |  Download Scientific Diagram">
              <a:extLst>
                <a:ext uri="{FF2B5EF4-FFF2-40B4-BE49-F238E27FC236}">
                  <a16:creationId xmlns:a16="http://schemas.microsoft.com/office/drawing/2014/main" id="{8E452896-EA91-4C4A-AF45-F3634BF6D6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4" t="10618" r="37297" b="22462"/>
            <a:stretch/>
          </p:blipFill>
          <p:spPr bwMode="auto">
            <a:xfrm>
              <a:off x="9796009" y="5094436"/>
              <a:ext cx="2164645" cy="1350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C0AA6A4-CD54-4A07-AD7C-2B3065967BA9}"/>
              </a:ext>
            </a:extLst>
          </p:cNvPr>
          <p:cNvGrpSpPr/>
          <p:nvPr/>
        </p:nvGrpSpPr>
        <p:grpSpPr>
          <a:xfrm>
            <a:off x="2407432" y="3244639"/>
            <a:ext cx="786170" cy="991118"/>
            <a:chOff x="2395074" y="3441726"/>
            <a:chExt cx="786170" cy="991118"/>
          </a:xfrm>
        </p:grpSpPr>
        <p:pic>
          <p:nvPicPr>
            <p:cNvPr id="1044" name="Picture 20" descr="Free Icon | Gear">
              <a:extLst>
                <a:ext uri="{FF2B5EF4-FFF2-40B4-BE49-F238E27FC236}">
                  <a16:creationId xmlns:a16="http://schemas.microsoft.com/office/drawing/2014/main" id="{C839F016-7F50-47FE-B34D-2B1F2FD76578}"/>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026" y="3441726"/>
              <a:ext cx="606722" cy="60672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4DC3CE86-A6E2-452F-8886-F0EDAE68F988}"/>
                </a:ext>
              </a:extLst>
            </p:cNvPr>
            <p:cNvSpPr/>
            <p:nvPr/>
          </p:nvSpPr>
          <p:spPr>
            <a:xfrm>
              <a:off x="2395074" y="4061782"/>
              <a:ext cx="786170"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Integrasi Data</a:t>
              </a:r>
            </a:p>
          </p:txBody>
        </p:sp>
      </p:grpSp>
      <p:sp>
        <p:nvSpPr>
          <p:cNvPr id="82" name="Rectangle 81">
            <a:extLst>
              <a:ext uri="{FF2B5EF4-FFF2-40B4-BE49-F238E27FC236}">
                <a16:creationId xmlns:a16="http://schemas.microsoft.com/office/drawing/2014/main" id="{CCAD44DC-29B7-4FC2-8811-65C650A6781E}"/>
              </a:ext>
            </a:extLst>
          </p:cNvPr>
          <p:cNvSpPr/>
          <p:nvPr/>
        </p:nvSpPr>
        <p:spPr>
          <a:xfrm>
            <a:off x="3392180" y="1449113"/>
            <a:ext cx="4136716" cy="487481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3A054DB5-105F-4F18-96EE-60B0CBB9486F}"/>
              </a:ext>
            </a:extLst>
          </p:cNvPr>
          <p:cNvSpPr/>
          <p:nvPr/>
        </p:nvSpPr>
        <p:spPr>
          <a:xfrm>
            <a:off x="4196152" y="6353061"/>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Explorasi data dan Pembangunan Model Analitik</a:t>
            </a:r>
          </a:p>
        </p:txBody>
      </p:sp>
      <p:sp>
        <p:nvSpPr>
          <p:cNvPr id="96" name="Rectangle 95">
            <a:extLst>
              <a:ext uri="{FF2B5EF4-FFF2-40B4-BE49-F238E27FC236}">
                <a16:creationId xmlns:a16="http://schemas.microsoft.com/office/drawing/2014/main" id="{9C831F37-AC94-4E32-A6B0-F611AC4DDD93}"/>
              </a:ext>
            </a:extLst>
          </p:cNvPr>
          <p:cNvSpPr/>
          <p:nvPr/>
        </p:nvSpPr>
        <p:spPr>
          <a:xfrm>
            <a:off x="7149077" y="3511394"/>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mn-cs"/>
              </a:rPr>
              <a:t>Visualisasi</a:t>
            </a:r>
            <a:endPar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97" name="Rectangle 96">
            <a:extLst>
              <a:ext uri="{FF2B5EF4-FFF2-40B4-BE49-F238E27FC236}">
                <a16:creationId xmlns:a16="http://schemas.microsoft.com/office/drawing/2014/main" id="{ED7590FC-03BA-43F7-8B79-E91BE86A15B1}"/>
              </a:ext>
            </a:extLst>
          </p:cNvPr>
          <p:cNvSpPr/>
          <p:nvPr/>
        </p:nvSpPr>
        <p:spPr>
          <a:xfrm>
            <a:off x="7962601" y="3783215"/>
            <a:ext cx="4136716" cy="202073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9" name="Straight Arrow Connector 98">
            <a:extLst>
              <a:ext uri="{FF2B5EF4-FFF2-40B4-BE49-F238E27FC236}">
                <a16:creationId xmlns:a16="http://schemas.microsoft.com/office/drawing/2014/main" id="{3C2F7193-092C-4C27-BCD3-D60BE360E3D3}"/>
              </a:ext>
            </a:extLst>
          </p:cNvPr>
          <p:cNvCxnSpPr>
            <a:cxnSpLocks/>
          </p:cNvCxnSpPr>
          <p:nvPr/>
        </p:nvCxnSpPr>
        <p:spPr>
          <a:xfrm>
            <a:off x="10074222" y="3212219"/>
            <a:ext cx="0" cy="469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39BBEA-24FB-47B4-8973-1B8CBAF0A5CB}"/>
              </a:ext>
            </a:extLst>
          </p:cNvPr>
          <p:cNvCxnSpPr>
            <a:cxnSpLocks/>
          </p:cNvCxnSpPr>
          <p:nvPr/>
        </p:nvCxnSpPr>
        <p:spPr>
          <a:xfrm flipH="1">
            <a:off x="7840623" y="3345042"/>
            <a:ext cx="423692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CA14510-2725-48EA-8828-A70F48FA75C5}"/>
              </a:ext>
            </a:extLst>
          </p:cNvPr>
          <p:cNvGrpSpPr/>
          <p:nvPr/>
        </p:nvGrpSpPr>
        <p:grpSpPr>
          <a:xfrm>
            <a:off x="161883" y="2667206"/>
            <a:ext cx="2071250" cy="457541"/>
            <a:chOff x="130902" y="1751851"/>
            <a:chExt cx="2071250" cy="457541"/>
          </a:xfrm>
        </p:grpSpPr>
        <p:sp>
          <p:nvSpPr>
            <p:cNvPr id="60" name="Rectangle 59">
              <a:extLst>
                <a:ext uri="{FF2B5EF4-FFF2-40B4-BE49-F238E27FC236}">
                  <a16:creationId xmlns:a16="http://schemas.microsoft.com/office/drawing/2014/main" id="{A5FB3520-7545-4515-96B5-37CCE70C9337}"/>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67" name="Rectangle 66">
              <a:extLst>
                <a:ext uri="{FF2B5EF4-FFF2-40B4-BE49-F238E27FC236}">
                  <a16:creationId xmlns:a16="http://schemas.microsoft.com/office/drawing/2014/main" id="{DC9B135D-726E-410B-95B0-7B5C578EBDCF}"/>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 </a:t>
              </a:r>
            </a:p>
          </p:txBody>
        </p:sp>
      </p:grpSp>
      <p:grpSp>
        <p:nvGrpSpPr>
          <p:cNvPr id="68" name="Group 67">
            <a:extLst>
              <a:ext uri="{FF2B5EF4-FFF2-40B4-BE49-F238E27FC236}">
                <a16:creationId xmlns:a16="http://schemas.microsoft.com/office/drawing/2014/main" id="{E73C2516-4B68-46F1-AA38-FB22911AA50C}"/>
              </a:ext>
            </a:extLst>
          </p:cNvPr>
          <p:cNvGrpSpPr/>
          <p:nvPr/>
        </p:nvGrpSpPr>
        <p:grpSpPr>
          <a:xfrm>
            <a:off x="174249" y="3193060"/>
            <a:ext cx="2071250" cy="457541"/>
            <a:chOff x="130902" y="1751851"/>
            <a:chExt cx="2071250" cy="457541"/>
          </a:xfrm>
        </p:grpSpPr>
        <p:sp>
          <p:nvSpPr>
            <p:cNvPr id="70" name="Rectangle 69">
              <a:extLst>
                <a:ext uri="{FF2B5EF4-FFF2-40B4-BE49-F238E27FC236}">
                  <a16:creationId xmlns:a16="http://schemas.microsoft.com/office/drawing/2014/main" id="{64248724-C783-473F-9198-CB6278B8BC2D}"/>
                </a:ext>
              </a:extLst>
            </p:cNvPr>
            <p:cNvSpPr/>
            <p:nvPr/>
          </p:nvSpPr>
          <p:spPr>
            <a:xfrm>
              <a:off x="130902" y="1751851"/>
              <a:ext cx="1471619" cy="31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72" name="Rectangle 71">
              <a:extLst>
                <a:ext uri="{FF2B5EF4-FFF2-40B4-BE49-F238E27FC236}">
                  <a16:creationId xmlns:a16="http://schemas.microsoft.com/office/drawing/2014/main" id="{76C90279-4B6F-4F03-85BB-F124EB7724B1}"/>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3" name="Group 72">
            <a:extLst>
              <a:ext uri="{FF2B5EF4-FFF2-40B4-BE49-F238E27FC236}">
                <a16:creationId xmlns:a16="http://schemas.microsoft.com/office/drawing/2014/main" id="{1CF10B7D-3EB3-4B3B-84B5-0A69CA67C3C5}"/>
              </a:ext>
            </a:extLst>
          </p:cNvPr>
          <p:cNvGrpSpPr/>
          <p:nvPr/>
        </p:nvGrpSpPr>
        <p:grpSpPr>
          <a:xfrm>
            <a:off x="174249" y="3724317"/>
            <a:ext cx="2071250" cy="457541"/>
            <a:chOff x="130902" y="1751851"/>
            <a:chExt cx="2071250" cy="457541"/>
          </a:xfrm>
        </p:grpSpPr>
        <p:sp>
          <p:nvSpPr>
            <p:cNvPr id="75" name="Rectangle 74">
              <a:extLst>
                <a:ext uri="{FF2B5EF4-FFF2-40B4-BE49-F238E27FC236}">
                  <a16:creationId xmlns:a16="http://schemas.microsoft.com/office/drawing/2014/main" id="{63CB63CF-FF59-4E0D-BB1A-34BA6008359E}"/>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76" name="Rectangle 75">
              <a:extLst>
                <a:ext uri="{FF2B5EF4-FFF2-40B4-BE49-F238E27FC236}">
                  <a16:creationId xmlns:a16="http://schemas.microsoft.com/office/drawing/2014/main" id="{C1F77F0A-1787-4055-B429-33C6E2AAC03B}"/>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7" name="Group 76">
            <a:extLst>
              <a:ext uri="{FF2B5EF4-FFF2-40B4-BE49-F238E27FC236}">
                <a16:creationId xmlns:a16="http://schemas.microsoft.com/office/drawing/2014/main" id="{47554F2A-AE5A-4817-8966-4C22876C2CCA}"/>
              </a:ext>
            </a:extLst>
          </p:cNvPr>
          <p:cNvGrpSpPr/>
          <p:nvPr/>
        </p:nvGrpSpPr>
        <p:grpSpPr>
          <a:xfrm>
            <a:off x="174249" y="4248793"/>
            <a:ext cx="2071250" cy="457541"/>
            <a:chOff x="130902" y="1751851"/>
            <a:chExt cx="2071250" cy="457541"/>
          </a:xfrm>
        </p:grpSpPr>
        <p:sp>
          <p:nvSpPr>
            <p:cNvPr id="78" name="Rectangle 77">
              <a:extLst>
                <a:ext uri="{FF2B5EF4-FFF2-40B4-BE49-F238E27FC236}">
                  <a16:creationId xmlns:a16="http://schemas.microsoft.com/office/drawing/2014/main" id="{6F14A67F-41D5-4A43-A1BC-8BBFBA7FC26E}"/>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80" name="Rectangle 79">
              <a:extLst>
                <a:ext uri="{FF2B5EF4-FFF2-40B4-BE49-F238E27FC236}">
                  <a16:creationId xmlns:a16="http://schemas.microsoft.com/office/drawing/2014/main" id="{7BAE84A4-869D-4AC6-B16E-45B598830207}"/>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a:t>
              </a:r>
            </a:p>
          </p:txBody>
        </p:sp>
      </p:grpSp>
      <p:sp>
        <p:nvSpPr>
          <p:cNvPr id="6" name="Rectangle 5">
            <a:extLst>
              <a:ext uri="{FF2B5EF4-FFF2-40B4-BE49-F238E27FC236}">
                <a16:creationId xmlns:a16="http://schemas.microsoft.com/office/drawing/2014/main" id="{4AC70BEC-3FCF-49F8-9E76-21A03695A76C}"/>
              </a:ext>
            </a:extLst>
          </p:cNvPr>
          <p:cNvSpPr/>
          <p:nvPr/>
        </p:nvSpPr>
        <p:spPr>
          <a:xfrm>
            <a:off x="174249" y="2135949"/>
            <a:ext cx="2268222" cy="37498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5411159-887A-4E51-8505-585BAA111458}"/>
              </a:ext>
            </a:extLst>
          </p:cNvPr>
          <p:cNvSpPr/>
          <p:nvPr/>
        </p:nvSpPr>
        <p:spPr>
          <a:xfrm>
            <a:off x="7962601" y="5960285"/>
            <a:ext cx="4136716"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000000"/>
                </a:solidFill>
                <a:effectLst/>
                <a:uLnTx/>
                <a:uFillTx/>
                <a:latin typeface="Arial"/>
                <a:ea typeface="+mn-ea"/>
                <a:cs typeface="+mn-cs"/>
              </a:rPr>
              <a:t>Membantu </a:t>
            </a:r>
            <a:r>
              <a:rPr kumimoji="0" lang="ms-MY" sz="1400" b="1" i="0" u="none" strike="noStrike" kern="1200" cap="none" spc="0" normalizeH="0" baseline="0" noProof="0" dirty="0">
                <a:ln>
                  <a:noFill/>
                </a:ln>
                <a:solidFill>
                  <a:srgbClr val="000000"/>
                </a:solidFill>
                <a:effectLst/>
                <a:uLnTx/>
                <a:uFillTx/>
                <a:latin typeface="Arial"/>
                <a:ea typeface="+mn-ea"/>
                <a:cs typeface="+mn-cs"/>
              </a:rPr>
              <a:t>Pihak Berkuasa Negeri (PBN), Pihak Berkuasa Tempatan (PBT) </a:t>
            </a:r>
            <a:r>
              <a:rPr kumimoji="0" lang="ms-MY" sz="1400" b="0" i="0" u="none" strike="noStrike" kern="1200" cap="none" spc="0" normalizeH="0" baseline="0" noProof="0" dirty="0">
                <a:ln>
                  <a:noFill/>
                </a:ln>
                <a:solidFill>
                  <a:srgbClr val="000000"/>
                </a:solidFill>
                <a:effectLst/>
                <a:uLnTx/>
                <a:uFillTx/>
                <a:latin typeface="Arial"/>
                <a:ea typeface="+mn-ea"/>
                <a:cs typeface="+mn-cs"/>
              </a:rPr>
              <a:t>dalam mengawal pembangunan dan memudahkan perancangan sesuatu pembangunan.</a:t>
            </a:r>
          </a:p>
        </p:txBody>
      </p:sp>
      <p:sp>
        <p:nvSpPr>
          <p:cNvPr id="83"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339FC8DB-EE4C-4F16-A35F-0BD022E67403}" type="slidenum">
              <a:rPr kumimoji="0" lang="en-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MY"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65" name="TextBox 64">
            <a:extLst>
              <a:ext uri="{FF2B5EF4-FFF2-40B4-BE49-F238E27FC236}">
                <a16:creationId xmlns:a16="http://schemas.microsoft.com/office/drawing/2014/main" id="{875B3C26-6B09-46BD-9180-FD087BF27D60}"/>
              </a:ext>
            </a:extLst>
          </p:cNvPr>
          <p:cNvSpPr txBox="1"/>
          <p:nvPr/>
        </p:nvSpPr>
        <p:spPr>
          <a:xfrm>
            <a:off x="8586217" y="14168"/>
            <a:ext cx="3605784"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 BDA</a:t>
            </a:r>
          </a:p>
        </p:txBody>
      </p:sp>
      <p:sp>
        <p:nvSpPr>
          <p:cNvPr id="81" name="Text Placeholder 10">
            <a:extLst>
              <a:ext uri="{FF2B5EF4-FFF2-40B4-BE49-F238E27FC236}">
                <a16:creationId xmlns:a16="http://schemas.microsoft.com/office/drawing/2014/main" id="{5ED19164-0775-4A00-8E9B-D69025A19189}"/>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71" name="TextBox 70">
            <a:extLst>
              <a:ext uri="{FF2B5EF4-FFF2-40B4-BE49-F238E27FC236}">
                <a16:creationId xmlns:a16="http://schemas.microsoft.com/office/drawing/2014/main" id="{9F564D2A-0B89-4126-A137-063E7D534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83114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3673068"/>
              </p:ext>
            </p:extLst>
          </p:nvPr>
        </p:nvGraphicFramePr>
        <p:xfrm>
          <a:off x="389005" y="1444125"/>
          <a:ext cx="11332033" cy="4174522"/>
        </p:xfrm>
        <a:graphic>
          <a:graphicData uri="http://schemas.openxmlformats.org/drawingml/2006/table">
            <a:tbl>
              <a:tblPr firstRow="1" bandRow="1">
                <a:tableStyleId>{5940675A-B579-460E-94D1-54222C63F5DA}</a:tableStyleId>
              </a:tblPr>
              <a:tblGrid>
                <a:gridCol w="2806957">
                  <a:extLst>
                    <a:ext uri="{9D8B030D-6E8A-4147-A177-3AD203B41FA5}">
                      <a16:colId xmlns:a16="http://schemas.microsoft.com/office/drawing/2014/main" val="92654840"/>
                    </a:ext>
                  </a:extLst>
                </a:gridCol>
                <a:gridCol w="4318891">
                  <a:extLst>
                    <a:ext uri="{9D8B030D-6E8A-4147-A177-3AD203B41FA5}">
                      <a16:colId xmlns:a16="http://schemas.microsoft.com/office/drawing/2014/main" val="811295752"/>
                    </a:ext>
                  </a:extLst>
                </a:gridCol>
                <a:gridCol w="2000868">
                  <a:extLst>
                    <a:ext uri="{9D8B030D-6E8A-4147-A177-3AD203B41FA5}">
                      <a16:colId xmlns:a16="http://schemas.microsoft.com/office/drawing/2014/main" val="3119003544"/>
                    </a:ext>
                  </a:extLst>
                </a:gridCol>
                <a:gridCol w="2205317">
                  <a:extLst>
                    <a:ext uri="{9D8B030D-6E8A-4147-A177-3AD203B41FA5}">
                      <a16:colId xmlns:a16="http://schemas.microsoft.com/office/drawing/2014/main" val="3449841364"/>
                    </a:ext>
                  </a:extLst>
                </a:gridCol>
              </a:tblGrid>
              <a:tr h="425788">
                <a:tc>
                  <a:txBody>
                    <a:bodyPr/>
                    <a:lstStyle/>
                    <a:p>
                      <a:pPr algn="ctr"/>
                      <a:r>
                        <a:rPr lang="ms-MY" sz="1400" b="1" noProof="0">
                          <a:latin typeface="Arial" panose="020B0604020202020204" pitchFamily="34" charset="0"/>
                          <a:cs typeface="Arial" panose="020B0604020202020204" pitchFamily="34" charset="0"/>
                        </a:rPr>
                        <a:t>Jenis Perolehan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Warna</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Contoh Pemakaian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Nota</a:t>
                      </a:r>
                    </a:p>
                  </a:txBody>
                  <a:tcPr anchor="ctr">
                    <a:solidFill>
                      <a:schemeClr val="bg1">
                        <a:lumMod val="95000"/>
                      </a:schemeClr>
                    </a:solidFill>
                  </a:tcPr>
                </a:tc>
                <a:extLst>
                  <a:ext uri="{0D108BD9-81ED-4DB2-BD59-A6C34878D82A}">
                    <a16:rowId xmlns:a16="http://schemas.microsoft.com/office/drawing/2014/main" val="2679593457"/>
                  </a:ext>
                </a:extLst>
              </a:tr>
              <a:tr h="914094">
                <a:tc>
                  <a:txBody>
                    <a:bodyPr/>
                    <a:lstStyle/>
                    <a:p>
                      <a:r>
                        <a:rPr lang="ms-MY" sz="1400" b="1" noProof="0" dirty="0">
                          <a:latin typeface="Arial" panose="020B0604020202020204" pitchFamily="34" charset="0"/>
                          <a:cs typeface="Arial" panose="020B0604020202020204" pitchFamily="34" charset="0"/>
                        </a:rPr>
                        <a:t>Baharu</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Perolehan perkakasan/ perisian/ </a:t>
                      </a:r>
                      <a:r>
                        <a:rPr lang="ms-MY" sz="1400" b="0" noProof="0" dirty="0">
                          <a:latin typeface="Arial" panose="020B0604020202020204" pitchFamily="34" charset="0"/>
                          <a:cs typeface="Arial" panose="020B0604020202020204" pitchFamily="34" charset="0"/>
                        </a:rPr>
                        <a:t>modul aplikasi  </a:t>
                      </a:r>
                      <a:r>
                        <a:rPr lang="ms-MY" sz="1400" noProof="0" dirty="0">
                          <a:latin typeface="Arial" panose="020B0604020202020204" pitchFamily="34" charset="0"/>
                          <a:cs typeface="Arial" panose="020B0604020202020204" pitchFamily="34" charset="0"/>
                        </a:rPr>
                        <a:t>baharu.</a:t>
                      </a:r>
                    </a:p>
                  </a:txBody>
                  <a:tcPr/>
                </a:tc>
                <a:extLst>
                  <a:ext uri="{0D108BD9-81ED-4DB2-BD59-A6C34878D82A}">
                    <a16:rowId xmlns:a16="http://schemas.microsoft.com/office/drawing/2014/main" val="99421585"/>
                  </a:ext>
                </a:extLst>
              </a:tr>
              <a:tr h="825583">
                <a:tc>
                  <a:txBody>
                    <a:bodyPr/>
                    <a:lstStyle/>
                    <a:p>
                      <a:r>
                        <a:rPr lang="ms-MY" sz="1400" b="1" noProof="0">
                          <a:latin typeface="Arial" panose="020B0604020202020204" pitchFamily="34" charset="0"/>
                          <a:cs typeface="Arial" panose="020B0604020202020204" pitchFamily="34" charset="0"/>
                        </a:rPr>
                        <a:t>Pembaharuan Lesen</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Pembaharuan lesen</a:t>
                      </a:r>
                      <a:r>
                        <a:rPr lang="ms-MY" sz="1400" baseline="0" noProof="0">
                          <a:latin typeface="Arial" panose="020B0604020202020204" pitchFamily="34" charset="0"/>
                          <a:cs typeface="Arial" panose="020B0604020202020204" pitchFamily="34" charset="0"/>
                        </a:rPr>
                        <a:t> perisian yang telah tamat tempoh.</a:t>
                      </a:r>
                      <a:endParaRPr lang="ms-MY"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Naik Taraf</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Naik taraf perkakasan</a:t>
                      </a:r>
                      <a:r>
                        <a:rPr lang="ms-MY" sz="1400" baseline="0" noProof="0" dirty="0">
                          <a:latin typeface="Arial" panose="020B0604020202020204" pitchFamily="34" charset="0"/>
                          <a:cs typeface="Arial" panose="020B0604020202020204" pitchFamily="34" charset="0"/>
                        </a:rPr>
                        <a:t>/ </a:t>
                      </a:r>
                      <a:r>
                        <a:rPr lang="ms-MY" sz="1400" noProof="0" dirty="0">
                          <a:latin typeface="Arial" panose="020B0604020202020204" pitchFamily="34" charset="0"/>
                          <a:cs typeface="Arial" panose="020B0604020202020204" pitchFamily="34" charset="0"/>
                        </a:rPr>
                        <a:t>perisian / </a:t>
                      </a:r>
                      <a:r>
                        <a:rPr lang="ms-MY" sz="1400" b="0" noProof="0" dirty="0">
                          <a:latin typeface="Arial" panose="020B0604020202020204" pitchFamily="34" charset="0"/>
                          <a:cs typeface="Arial" panose="020B0604020202020204" pitchFamily="34" charset="0"/>
                        </a:rPr>
                        <a:t>modul aplikasi.</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99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Lupus</a:t>
                      </a:r>
                    </a:p>
                    <a:p>
                      <a:endParaRPr lang="ms-MY" sz="1400" b="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Penggantian dengan pelupusan</a:t>
                      </a:r>
                      <a:r>
                        <a:rPr lang="ms-MY" sz="1400" baseline="0" noProof="0" dirty="0">
                          <a:latin typeface="Arial" panose="020B0604020202020204" pitchFamily="34" charset="0"/>
                          <a:cs typeface="Arial" panose="020B0604020202020204" pitchFamily="34" charset="0"/>
                        </a:rPr>
                        <a:t> atau penggantian tanpa pelupusan.</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6678553"/>
                  </a:ext>
                </a:extLst>
              </a:tr>
            </a:tbl>
          </a:graphicData>
        </a:graphic>
      </p:graphicFrame>
      <p:pic>
        <p:nvPicPr>
          <p:cNvPr id="10" name="Picture 9"/>
          <p:cNvPicPr>
            <a:picLocks noChangeAspect="1"/>
          </p:cNvPicPr>
          <p:nvPr/>
        </p:nvPicPr>
        <p:blipFill>
          <a:blip r:embed="rId3"/>
          <a:stretch>
            <a:fillRect/>
          </a:stretch>
        </p:blipFill>
        <p:spPr>
          <a:xfrm>
            <a:off x="7935247" y="2061008"/>
            <a:ext cx="1123950" cy="581025"/>
          </a:xfrm>
          <a:prstGeom prst="rect">
            <a:avLst/>
          </a:prstGeom>
        </p:spPr>
      </p:pic>
      <p:sp>
        <p:nvSpPr>
          <p:cNvPr id="12" name="Rectangle 11"/>
          <p:cNvSpPr/>
          <p:nvPr/>
        </p:nvSpPr>
        <p:spPr>
          <a:xfrm>
            <a:off x="3605445" y="2009167"/>
            <a:ext cx="1317812" cy="5624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34290" y="1995452"/>
            <a:ext cx="1304366" cy="70639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151857" y="1865794"/>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Merah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(255, 0, 0)</a:t>
            </a:r>
          </a:p>
        </p:txBody>
      </p:sp>
      <p:sp>
        <p:nvSpPr>
          <p:cNvPr id="16" name="Rectangle 15"/>
          <p:cNvSpPr/>
          <p:nvPr/>
        </p:nvSpPr>
        <p:spPr>
          <a:xfrm>
            <a:off x="3605445" y="2977236"/>
            <a:ext cx="1317812" cy="562472"/>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151856" y="2768745"/>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Ungu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(255, 0, 255)</a:t>
            </a:r>
          </a:p>
        </p:txBody>
      </p:sp>
      <p:pic>
        <p:nvPicPr>
          <p:cNvPr id="18" name="Picture 17"/>
          <p:cNvPicPr>
            <a:picLocks noChangeAspect="1"/>
          </p:cNvPicPr>
          <p:nvPr/>
        </p:nvPicPr>
        <p:blipFill>
          <a:blip r:embed="rId4"/>
          <a:stretch>
            <a:fillRect/>
          </a:stretch>
        </p:blipFill>
        <p:spPr>
          <a:xfrm>
            <a:off x="7935247" y="2927273"/>
            <a:ext cx="1123950" cy="581025"/>
          </a:xfrm>
          <a:prstGeom prst="rect">
            <a:avLst/>
          </a:prstGeom>
        </p:spPr>
      </p:pic>
      <p:sp>
        <p:nvSpPr>
          <p:cNvPr id="19" name="Rectangle 18"/>
          <p:cNvSpPr/>
          <p:nvPr/>
        </p:nvSpPr>
        <p:spPr>
          <a:xfrm>
            <a:off x="7820844" y="2886066"/>
            <a:ext cx="1317812" cy="658905"/>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605445" y="3850310"/>
            <a:ext cx="1317812" cy="562472"/>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605445" y="4817512"/>
            <a:ext cx="1317812" cy="56247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151856" y="374352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(0, 255, 255)</a:t>
            </a:r>
          </a:p>
        </p:txBody>
      </p:sp>
      <p:sp>
        <p:nvSpPr>
          <p:cNvPr id="23" name="TextBox 22"/>
          <p:cNvSpPr txBox="1"/>
          <p:nvPr/>
        </p:nvSpPr>
        <p:spPr>
          <a:xfrm>
            <a:off x="5151855" y="466685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Hitam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pic>
        <p:nvPicPr>
          <p:cNvPr id="24" name="Picture 23"/>
          <p:cNvPicPr>
            <a:picLocks noChangeAspect="1"/>
          </p:cNvPicPr>
          <p:nvPr/>
        </p:nvPicPr>
        <p:blipFill>
          <a:blip r:embed="rId5"/>
          <a:stretch>
            <a:fillRect/>
          </a:stretch>
        </p:blipFill>
        <p:spPr>
          <a:xfrm>
            <a:off x="7935247" y="3934422"/>
            <a:ext cx="1123950" cy="581025"/>
          </a:xfrm>
          <a:prstGeom prst="rect">
            <a:avLst/>
          </a:prstGeom>
        </p:spPr>
      </p:pic>
      <p:sp>
        <p:nvSpPr>
          <p:cNvPr id="25" name="Rectangle 24"/>
          <p:cNvSpPr/>
          <p:nvPr/>
        </p:nvSpPr>
        <p:spPr>
          <a:xfrm>
            <a:off x="7820844" y="3886866"/>
            <a:ext cx="1317812" cy="660878"/>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5"/>
          <a:stretch>
            <a:fillRect/>
          </a:stretch>
        </p:blipFill>
        <p:spPr>
          <a:xfrm>
            <a:off x="7926282" y="4868730"/>
            <a:ext cx="1123950" cy="581025"/>
          </a:xfrm>
          <a:prstGeom prst="rect">
            <a:avLst/>
          </a:prstGeom>
        </p:spPr>
      </p:pic>
      <p:sp>
        <p:nvSpPr>
          <p:cNvPr id="27" name="Rectangle 26"/>
          <p:cNvSpPr/>
          <p:nvPr/>
        </p:nvSpPr>
        <p:spPr>
          <a:xfrm>
            <a:off x="7820844" y="4798735"/>
            <a:ext cx="1317812" cy="69136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99732" y="796751"/>
            <a:ext cx="115105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90000"/>
              <a:buFontTx/>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warna elemen berikut mengikut jenis perolehan dan tandakan pada item yang berkaitan</a:t>
            </a:r>
          </a:p>
        </p:txBody>
      </p:sp>
      <p:sp>
        <p:nvSpPr>
          <p:cNvPr id="28" name="Slide Number Placeholder 2">
            <a:extLst>
              <a:ext uri="{FF2B5EF4-FFF2-40B4-BE49-F238E27FC236}">
                <a16:creationId xmlns:a16="http://schemas.microsoft.com/office/drawing/2014/main" id="{96421804-5A49-4CEA-8B45-DEA6EDF7879D}"/>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47</a:t>
            </a:fld>
            <a:endParaRPr lang="ms-MY">
              <a:solidFill>
                <a:prstClr val="black">
                  <a:tint val="75000"/>
                </a:prstClr>
              </a:solidFill>
              <a:latin typeface="Calibri" panose="020F0502020204030204"/>
              <a:ea typeface="Calibri"/>
              <a:cs typeface="Calibri"/>
              <a:sym typeface="Calibri"/>
            </a:endParaRPr>
          </a:p>
        </p:txBody>
      </p:sp>
      <p:sp>
        <p:nvSpPr>
          <p:cNvPr id="30" name="Rectangle 29">
            <a:extLst>
              <a:ext uri="{FF2B5EF4-FFF2-40B4-BE49-F238E27FC236}">
                <a16:creationId xmlns:a16="http://schemas.microsoft.com/office/drawing/2014/main" id="{0D66C138-3F29-4274-B2FB-184B116E8AC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3396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59976" y="1482428"/>
            <a:ext cx="11672047" cy="3089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diagram infrastruktur ICT yang menyokong permohonan projek seperti Pusat Data (DC), Pusat Pemulihan Bencana (DRC), perisian, rangkaian dan peralatan rangkaian/ capaian ke internet (LAN/WAN), peralatan keselamatan, bandwidth, server/virtual server, komputer, storan dan sebagainya  yang bersesuaian.</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infrastruktur ICT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Senarai perkakasan/ perisian hendaklah setara dengan maklumat pada perincian kos projek.</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0" marR="0" lvl="8"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 Placeholder 10"/>
          <p:cNvSpPr txBox="1">
            <a:spLocks/>
          </p:cNvSpPr>
          <p:nvPr/>
        </p:nvSpPr>
        <p:spPr>
          <a:xfrm>
            <a:off x="259976" y="648736"/>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BB4261A7-486A-946E-6AA2-707DEF3C1941}"/>
              </a:ext>
            </a:extLst>
          </p:cNvPr>
          <p:cNvSpPr/>
          <p:nvPr/>
        </p:nvSpPr>
        <p:spPr>
          <a:xfrm>
            <a:off x="117472" y="2389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BFC01516-5F57-4114-8EA4-92DFC06C434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608197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01F61-B229-4273-9F31-D4F1785FCC95}"/>
              </a:ext>
            </a:extLst>
          </p:cNvPr>
          <p:cNvPicPr>
            <a:picLocks noChangeAspect="1"/>
          </p:cNvPicPr>
          <p:nvPr/>
        </p:nvPicPr>
        <p:blipFill rotWithShape="1">
          <a:blip r:embed="rId2"/>
          <a:srcRect l="2382" t="18329" r="3854"/>
          <a:stretch/>
        </p:blipFill>
        <p:spPr>
          <a:xfrm>
            <a:off x="210167" y="595422"/>
            <a:ext cx="10917925" cy="6173413"/>
          </a:xfrm>
          <a:prstGeom prst="rect">
            <a:avLst/>
          </a:prstGeom>
        </p:spPr>
      </p:pic>
      <p:sp>
        <p:nvSpPr>
          <p:cNvPr id="4" name="Rectangle 3">
            <a:extLst>
              <a:ext uri="{FF2B5EF4-FFF2-40B4-BE49-F238E27FC236}">
                <a16:creationId xmlns:a16="http://schemas.microsoft.com/office/drawing/2014/main" id="{022499D3-001F-4CAA-BF9A-B7E34B01D9BD}"/>
              </a:ext>
            </a:extLst>
          </p:cNvPr>
          <p:cNvSpPr/>
          <p:nvPr/>
        </p:nvSpPr>
        <p:spPr>
          <a:xfrm>
            <a:off x="5167765" y="842683"/>
            <a:ext cx="5780251" cy="27585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1D5FE5C4-0182-4592-9E02-DACB229D5E2E}"/>
              </a:ext>
            </a:extLst>
          </p:cNvPr>
          <p:cNvSpPr/>
          <p:nvPr/>
        </p:nvSpPr>
        <p:spPr>
          <a:xfrm>
            <a:off x="684493" y="1038856"/>
            <a:ext cx="1416089" cy="135567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B73941C6-549B-420B-AA70-74EABC002D8D}"/>
              </a:ext>
            </a:extLst>
          </p:cNvPr>
          <p:cNvSpPr/>
          <p:nvPr/>
        </p:nvSpPr>
        <p:spPr>
          <a:xfrm>
            <a:off x="3874401" y="1005596"/>
            <a:ext cx="608636"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10B5196F-0321-4718-B92B-1F1BD98A9E54}"/>
              </a:ext>
            </a:extLst>
          </p:cNvPr>
          <p:cNvSpPr/>
          <p:nvPr/>
        </p:nvSpPr>
        <p:spPr>
          <a:xfrm>
            <a:off x="3883649" y="2608409"/>
            <a:ext cx="609779"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6E46F3B7-0961-4FBB-AC95-5BA2D2CA701F}"/>
              </a:ext>
            </a:extLst>
          </p:cNvPr>
          <p:cNvSpPr/>
          <p:nvPr/>
        </p:nvSpPr>
        <p:spPr>
          <a:xfrm>
            <a:off x="817046" y="4785368"/>
            <a:ext cx="1323713" cy="124583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5D36DE65-4AC8-43FD-96FC-F319A6F774DA}"/>
              </a:ext>
            </a:extLst>
          </p:cNvPr>
          <p:cNvSpPr/>
          <p:nvPr/>
        </p:nvSpPr>
        <p:spPr>
          <a:xfrm>
            <a:off x="415827" y="4249884"/>
            <a:ext cx="4639389" cy="250459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D4552A5C-D99D-407C-AF2B-52A5EF8BABA2}"/>
              </a:ext>
            </a:extLst>
          </p:cNvPr>
          <p:cNvSpPr/>
          <p:nvPr/>
        </p:nvSpPr>
        <p:spPr>
          <a:xfrm>
            <a:off x="3436333" y="4451505"/>
            <a:ext cx="806083" cy="2837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21C40072-AE99-497D-BEA5-94B8006DCD81}"/>
              </a:ext>
            </a:extLst>
          </p:cNvPr>
          <p:cNvSpPr/>
          <p:nvPr/>
        </p:nvSpPr>
        <p:spPr>
          <a:xfrm>
            <a:off x="2473382" y="4785367"/>
            <a:ext cx="1555673" cy="63324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0EB52B37-BE00-4FC3-8F8E-3753497BE7F9}"/>
              </a:ext>
            </a:extLst>
          </p:cNvPr>
          <p:cNvSpPr/>
          <p:nvPr/>
        </p:nvSpPr>
        <p:spPr>
          <a:xfrm>
            <a:off x="2473382" y="5454616"/>
            <a:ext cx="1482164"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47399AB7-A3D3-4C27-889B-6F170E93F90D}"/>
              </a:ext>
            </a:extLst>
          </p:cNvPr>
          <p:cNvSpPr/>
          <p:nvPr/>
        </p:nvSpPr>
        <p:spPr>
          <a:xfrm>
            <a:off x="2473382" y="6062492"/>
            <a:ext cx="1375276"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D100745F-5E9B-4452-AB47-FC7B034DB25B}"/>
              </a:ext>
            </a:extLst>
          </p:cNvPr>
          <p:cNvSpPr/>
          <p:nvPr/>
        </p:nvSpPr>
        <p:spPr>
          <a:xfrm>
            <a:off x="4535474" y="1005596"/>
            <a:ext cx="638268"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87EA3608-FB11-4932-9A18-81F95D03D909}"/>
              </a:ext>
            </a:extLst>
          </p:cNvPr>
          <p:cNvSpPr/>
          <p:nvPr/>
        </p:nvSpPr>
        <p:spPr>
          <a:xfrm>
            <a:off x="4557987" y="2593083"/>
            <a:ext cx="609779" cy="4759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1883C126-F971-4E54-9CB5-6C306301B778}"/>
              </a:ext>
            </a:extLst>
          </p:cNvPr>
          <p:cNvSpPr/>
          <p:nvPr/>
        </p:nvSpPr>
        <p:spPr>
          <a:xfrm>
            <a:off x="798278" y="1355817"/>
            <a:ext cx="1195391" cy="2383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7C00514F-5D02-4679-B25A-62CA92C6EB23}"/>
              </a:ext>
            </a:extLst>
          </p:cNvPr>
          <p:cNvSpPr/>
          <p:nvPr/>
        </p:nvSpPr>
        <p:spPr>
          <a:xfrm>
            <a:off x="798279" y="1662235"/>
            <a:ext cx="1195389" cy="23662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2CB46488-62F4-407D-B887-17FFB306805D}"/>
              </a:ext>
            </a:extLst>
          </p:cNvPr>
          <p:cNvSpPr/>
          <p:nvPr/>
        </p:nvSpPr>
        <p:spPr>
          <a:xfrm>
            <a:off x="798278" y="1933567"/>
            <a:ext cx="1195389" cy="2699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19" name="Group 18">
            <a:extLst>
              <a:ext uri="{FF2B5EF4-FFF2-40B4-BE49-F238E27FC236}">
                <a16:creationId xmlns:a16="http://schemas.microsoft.com/office/drawing/2014/main" id="{EFBFEA3B-1F21-4C82-8B50-073757B41715}"/>
              </a:ext>
            </a:extLst>
          </p:cNvPr>
          <p:cNvGrpSpPr/>
          <p:nvPr/>
        </p:nvGrpSpPr>
        <p:grpSpPr>
          <a:xfrm>
            <a:off x="11128093" y="5309565"/>
            <a:ext cx="1063907" cy="898161"/>
            <a:chOff x="10177406" y="5859605"/>
            <a:chExt cx="2111907" cy="617096"/>
          </a:xfrm>
        </p:grpSpPr>
        <p:sp>
          <p:nvSpPr>
            <p:cNvPr id="20" name="Rectangle 19">
              <a:extLst>
                <a:ext uri="{FF2B5EF4-FFF2-40B4-BE49-F238E27FC236}">
                  <a16:creationId xmlns:a16="http://schemas.microsoft.com/office/drawing/2014/main" id="{A9C9F1BB-E76A-4A86-A376-501DD596C2B2}"/>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21" name="Rectangle 20">
              <a:extLst>
                <a:ext uri="{FF2B5EF4-FFF2-40B4-BE49-F238E27FC236}">
                  <a16:creationId xmlns:a16="http://schemas.microsoft.com/office/drawing/2014/main" id="{937AFCCA-0432-44D1-AC9A-2A25362BC605}"/>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BC1266D2-452A-4FA0-AC0C-C5FC22CE2808}"/>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23" name="Rectangle 22">
            <a:extLst>
              <a:ext uri="{FF2B5EF4-FFF2-40B4-BE49-F238E27FC236}">
                <a16:creationId xmlns:a16="http://schemas.microsoft.com/office/drawing/2014/main" id="{28AB4BA0-E353-45E8-B3BD-219CC5D9DE79}"/>
              </a:ext>
            </a:extLst>
          </p:cNvPr>
          <p:cNvSpPr/>
          <p:nvPr/>
        </p:nvSpPr>
        <p:spPr>
          <a:xfrm>
            <a:off x="276827"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24" name="Rectangle 23">
            <a:extLst>
              <a:ext uri="{FF2B5EF4-FFF2-40B4-BE49-F238E27FC236}">
                <a16:creationId xmlns:a16="http://schemas.microsoft.com/office/drawing/2014/main" id="{6ABB2666-E50C-41B5-AD3A-A014E946C992}"/>
              </a:ext>
            </a:extLst>
          </p:cNvPr>
          <p:cNvSpPr/>
          <p:nvPr/>
        </p:nvSpPr>
        <p:spPr>
          <a:xfrm>
            <a:off x="4265218" y="283534"/>
            <a:ext cx="4229043"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AGENCY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TextBox 24">
            <a:extLst>
              <a:ext uri="{FF2B5EF4-FFF2-40B4-BE49-F238E27FC236}">
                <a16:creationId xmlns:a16="http://schemas.microsoft.com/office/drawing/2014/main" id="{B3A2202D-C2AF-43E3-A496-D7E4B56AE55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26" name="Slide Number Placeholder 2">
            <a:extLst>
              <a:ext uri="{FF2B5EF4-FFF2-40B4-BE49-F238E27FC236}">
                <a16:creationId xmlns:a16="http://schemas.microsoft.com/office/drawing/2014/main" id="{E0EF7D7C-1BD4-4726-A026-CE49DFEA67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49</a:t>
            </a:fld>
            <a:endParaRPr lang="ms-MY">
              <a:solidFill>
                <a:prstClr val="black">
                  <a:tint val="75000"/>
                </a:prstClr>
              </a:solidFill>
            </a:endParaRPr>
          </a:p>
        </p:txBody>
      </p:sp>
      <p:sp>
        <p:nvSpPr>
          <p:cNvPr id="27" name="TextBox 26">
            <a:extLst>
              <a:ext uri="{FF2B5EF4-FFF2-40B4-BE49-F238E27FC236}">
                <a16:creationId xmlns:a16="http://schemas.microsoft.com/office/drawing/2014/main" id="{0C7828DE-3DC7-4079-9676-54A601D752D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24171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5547737"/>
              </p:ext>
            </p:extLst>
          </p:nvPr>
        </p:nvGraphicFramePr>
        <p:xfrm>
          <a:off x="334280" y="582203"/>
          <a:ext cx="11552920" cy="6063933"/>
        </p:xfrm>
        <a:graphic>
          <a:graphicData uri="http://schemas.openxmlformats.org/drawingml/2006/table">
            <a:tbl>
              <a:tblPr firstRow="1" bandRow="1">
                <a:tableStyleId>{5940675A-B579-460E-94D1-54222C63F5DA}</a:tableStyleId>
              </a:tblPr>
              <a:tblGrid>
                <a:gridCol w="561832">
                  <a:extLst>
                    <a:ext uri="{9D8B030D-6E8A-4147-A177-3AD203B41FA5}">
                      <a16:colId xmlns:a16="http://schemas.microsoft.com/office/drawing/2014/main" val="2869875357"/>
                    </a:ext>
                  </a:extLst>
                </a:gridCol>
                <a:gridCol w="3803904">
                  <a:extLst>
                    <a:ext uri="{9D8B030D-6E8A-4147-A177-3AD203B41FA5}">
                      <a16:colId xmlns:a16="http://schemas.microsoft.com/office/drawing/2014/main" val="1793385040"/>
                    </a:ext>
                  </a:extLst>
                </a:gridCol>
                <a:gridCol w="1442177">
                  <a:extLst>
                    <a:ext uri="{9D8B030D-6E8A-4147-A177-3AD203B41FA5}">
                      <a16:colId xmlns:a16="http://schemas.microsoft.com/office/drawing/2014/main" val="2942403058"/>
                    </a:ext>
                  </a:extLst>
                </a:gridCol>
                <a:gridCol w="1341900">
                  <a:extLst>
                    <a:ext uri="{9D8B030D-6E8A-4147-A177-3AD203B41FA5}">
                      <a16:colId xmlns:a16="http://schemas.microsoft.com/office/drawing/2014/main" val="1963997974"/>
                    </a:ext>
                  </a:extLst>
                </a:gridCol>
                <a:gridCol w="1425768">
                  <a:extLst>
                    <a:ext uri="{9D8B030D-6E8A-4147-A177-3AD203B41FA5}">
                      <a16:colId xmlns:a16="http://schemas.microsoft.com/office/drawing/2014/main" val="261530016"/>
                    </a:ext>
                  </a:extLst>
                </a:gridCol>
                <a:gridCol w="1404801">
                  <a:extLst>
                    <a:ext uri="{9D8B030D-6E8A-4147-A177-3AD203B41FA5}">
                      <a16:colId xmlns:a16="http://schemas.microsoft.com/office/drawing/2014/main" val="416048649"/>
                    </a:ext>
                  </a:extLst>
                </a:gridCol>
                <a:gridCol w="1572538">
                  <a:extLst>
                    <a:ext uri="{9D8B030D-6E8A-4147-A177-3AD203B41FA5}">
                      <a16:colId xmlns:a16="http://schemas.microsoft.com/office/drawing/2014/main" val="753992331"/>
                    </a:ext>
                  </a:extLst>
                </a:gridCol>
              </a:tblGrid>
              <a:tr h="280583">
                <a:tc rowSpan="2">
                  <a:txBody>
                    <a:bodyPr/>
                    <a:lstStyle/>
                    <a:p>
                      <a:r>
                        <a:rPr lang="en-MY" sz="14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4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400" b="1" dirty="0">
                          <a:latin typeface="Arial" panose="020B0604020202020204" pitchFamily="34" charset="0"/>
                          <a:cs typeface="Arial" panose="020B0604020202020204" pitchFamily="34" charset="0"/>
                        </a:rPr>
                        <a:t>KATEGORI PERMOHONAN</a:t>
                      </a:r>
                      <a:r>
                        <a:rPr lang="en-US" sz="1400" b="1" baseline="0" dirty="0">
                          <a:latin typeface="Arial" panose="020B0604020202020204" pitchFamily="34" charset="0"/>
                          <a:cs typeface="Arial" panose="020B0604020202020204" pitchFamily="34" charset="0"/>
                        </a:rPr>
                        <a:t> PROJEK ICT</a:t>
                      </a:r>
                      <a:endParaRPr lang="en-US" sz="14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882333">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Perkakasan ICT</a:t>
                      </a: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Rangkaian &amp; Peralatan</a:t>
                      </a:r>
                      <a:r>
                        <a:rPr lang="en-MY" sz="14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68736">
                <a:tc>
                  <a:txBody>
                    <a:bodyPr/>
                    <a:lstStyle/>
                    <a:p>
                      <a:r>
                        <a:rPr lang="en-MY" sz="14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MY" sz="1400" noProof="1">
                          <a:solidFill>
                            <a:schemeClr val="tx1"/>
                          </a:solidFill>
                          <a:latin typeface="Arial" panose="020B0604020202020204" pitchFamily="34" charset="0"/>
                          <a:cs typeface="Arial" panose="020B0604020202020204" pitchFamily="34" charset="0"/>
                        </a:rPr>
                        <a:t>Anggaran Keperluan Kapasiti (Contoh: Storan, Kapasiti</a:t>
                      </a:r>
                      <a:r>
                        <a:rPr lang="en-MY" sz="1400" baseline="0" noProof="1">
                          <a:solidFill>
                            <a:schemeClr val="tx1"/>
                          </a:solidFill>
                          <a:latin typeface="Arial" panose="020B0604020202020204" pitchFamily="34" charset="0"/>
                          <a:cs typeface="Arial" panose="020B0604020202020204" pitchFamily="34" charset="0"/>
                        </a:rPr>
                        <a:t> </a:t>
                      </a:r>
                      <a:r>
                        <a:rPr lang="en-MY" sz="1400" noProof="1">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2000" b="1" noProof="1">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9211892"/>
                  </a:ext>
                </a:extLst>
              </a:tr>
              <a:tr h="485140">
                <a:tc>
                  <a:txBody>
                    <a:bodyPr/>
                    <a:lstStyle/>
                    <a:p>
                      <a:r>
                        <a:rPr lang="en-MY" sz="1400" noProof="1">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8103666"/>
                  </a:ext>
                </a:extLst>
              </a:tr>
              <a:tr h="485140">
                <a:tc>
                  <a:txBody>
                    <a:bodyPr/>
                    <a:lstStyle/>
                    <a:p>
                      <a:r>
                        <a:rPr lang="en-MY" sz="1400" noProof="1">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kern="1200" noProof="1">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89366114"/>
                  </a:ext>
                </a:extLst>
              </a:tr>
              <a:tr h="368736">
                <a:tc>
                  <a:txBody>
                    <a:bodyPr/>
                    <a:lstStyle/>
                    <a:p>
                      <a:r>
                        <a:rPr lang="en-MY" sz="1400" noProof="1">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927541056"/>
                  </a:ext>
                </a:extLst>
              </a:tr>
              <a:tr h="368736">
                <a:tc>
                  <a:txBody>
                    <a:bodyPr/>
                    <a:lstStyle/>
                    <a:p>
                      <a:r>
                        <a:rPr lang="en-MY" sz="1400" noProof="1">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Kajian Impak bagi projek peluasan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428699804"/>
                  </a:ext>
                </a:extLst>
              </a:tr>
            </a:tbl>
          </a:graphicData>
        </a:graphic>
      </p:graphicFrame>
      <p:sp>
        <p:nvSpPr>
          <p:cNvPr id="5" name="Title 1">
            <a:extLst>
              <a:ext uri="{FF2B5EF4-FFF2-40B4-BE49-F238E27FC236}">
                <a16:creationId xmlns:a16="http://schemas.microsoft.com/office/drawing/2014/main" id="{5083CAE2-D8C4-4A2D-9042-ED7F1229DD45}"/>
              </a:ext>
            </a:extLst>
          </p:cNvPr>
          <p:cNvSpPr txBox="1">
            <a:spLocks/>
          </p:cNvSpPr>
          <p:nvPr/>
        </p:nvSpPr>
        <p:spPr>
          <a:xfrm>
            <a:off x="875799" y="105703"/>
            <a:ext cx="10251426" cy="349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 (</a:t>
            </a:r>
            <a:r>
              <a:rPr lang="en-US" sz="1800" b="1" dirty="0" err="1">
                <a:latin typeface="Arial" panose="020B0604020202020204" pitchFamily="34" charset="0"/>
                <a:cs typeface="Arial" panose="020B0604020202020204" pitchFamily="34" charset="0"/>
              </a:rPr>
              <a:t>sambungan</a:t>
            </a:r>
            <a:r>
              <a:rPr lang="en-US" sz="1800" b="1" dirty="0">
                <a:latin typeface="Arial" panose="020B0604020202020204" pitchFamily="34" charset="0"/>
                <a:cs typeface="Arial" panose="020B0604020202020204" pitchFamily="34" charset="0"/>
              </a:rPr>
              <a:t>)</a:t>
            </a:r>
          </a:p>
        </p:txBody>
      </p:sp>
      <p:sp>
        <p:nvSpPr>
          <p:cNvPr id="4" name="Slide Number Placeholder 2">
            <a:extLst>
              <a:ext uri="{FF2B5EF4-FFF2-40B4-BE49-F238E27FC236}">
                <a16:creationId xmlns:a16="http://schemas.microsoft.com/office/drawing/2014/main" id="{C16AF58F-5EEE-47A8-8647-1301FA725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412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B88F63-2090-4D3B-A1A3-DEA88D34AD31}"/>
              </a:ext>
            </a:extLst>
          </p:cNvPr>
          <p:cNvGrpSpPr/>
          <p:nvPr/>
        </p:nvGrpSpPr>
        <p:grpSpPr>
          <a:xfrm>
            <a:off x="11050035" y="5185760"/>
            <a:ext cx="1242324" cy="912515"/>
            <a:chOff x="10177406" y="5859605"/>
            <a:chExt cx="2111907" cy="617096"/>
          </a:xfrm>
        </p:grpSpPr>
        <p:sp>
          <p:nvSpPr>
            <p:cNvPr id="4" name="Rectangle 3">
              <a:extLst>
                <a:ext uri="{FF2B5EF4-FFF2-40B4-BE49-F238E27FC236}">
                  <a16:creationId xmlns:a16="http://schemas.microsoft.com/office/drawing/2014/main" id="{B01A293D-CD69-4160-A46D-564D6093E706}"/>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5" name="Rectangle 4">
              <a:extLst>
                <a:ext uri="{FF2B5EF4-FFF2-40B4-BE49-F238E27FC236}">
                  <a16:creationId xmlns:a16="http://schemas.microsoft.com/office/drawing/2014/main" id="{A1275BCD-56DB-485D-9D85-9BE899ADFC97}"/>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945D556A-F5DD-4931-BF40-141C884CB95A}"/>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7" name="Rectangle 6">
            <a:extLst>
              <a:ext uri="{FF2B5EF4-FFF2-40B4-BE49-F238E27FC236}">
                <a16:creationId xmlns:a16="http://schemas.microsoft.com/office/drawing/2014/main" id="{110EC8F3-2CB7-4651-81E2-D25DF9E9609A}"/>
              </a:ext>
            </a:extLst>
          </p:cNvPr>
          <p:cNvSpPr/>
          <p:nvPr/>
        </p:nvSpPr>
        <p:spPr>
          <a:xfrm>
            <a:off x="198770"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8" name="Rectangle 7">
            <a:extLst>
              <a:ext uri="{FF2B5EF4-FFF2-40B4-BE49-F238E27FC236}">
                <a16:creationId xmlns:a16="http://schemas.microsoft.com/office/drawing/2014/main" id="{20D260CB-6A56-4F26-A3B3-38387D78764C}"/>
              </a:ext>
            </a:extLst>
          </p:cNvPr>
          <p:cNvSpPr/>
          <p:nvPr/>
        </p:nvSpPr>
        <p:spPr>
          <a:xfrm>
            <a:off x="4360260" y="30822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777AEB13-3634-43D7-A834-B4E27063A66F}"/>
              </a:ext>
            </a:extLst>
          </p:cNvPr>
          <p:cNvPicPr>
            <a:picLocks noChangeAspect="1"/>
          </p:cNvPicPr>
          <p:nvPr/>
        </p:nvPicPr>
        <p:blipFill rotWithShape="1">
          <a:blip r:embed="rId2"/>
          <a:srcRect l="2636" t="18675" r="3854"/>
          <a:stretch/>
        </p:blipFill>
        <p:spPr>
          <a:xfrm>
            <a:off x="170723" y="628071"/>
            <a:ext cx="10879312" cy="6140764"/>
          </a:xfrm>
          <a:prstGeom prst="rect">
            <a:avLst/>
          </a:prstGeom>
        </p:spPr>
      </p:pic>
      <p:sp>
        <p:nvSpPr>
          <p:cNvPr id="10" name="TextBox 9">
            <a:extLst>
              <a:ext uri="{FF2B5EF4-FFF2-40B4-BE49-F238E27FC236}">
                <a16:creationId xmlns:a16="http://schemas.microsoft.com/office/drawing/2014/main" id="{E4E1163D-2333-4543-9E4F-D00CC80D3861}"/>
              </a:ext>
            </a:extLst>
          </p:cNvPr>
          <p:cNvSpPr txBox="1"/>
          <p:nvPr/>
        </p:nvSpPr>
        <p:spPr>
          <a:xfrm>
            <a:off x="11102888" y="6148715"/>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D41C45DE-805E-4A23-8A5F-90A4D90A9C14}"/>
              </a:ext>
            </a:extLst>
          </p:cNvPr>
          <p:cNvGrpSpPr/>
          <p:nvPr/>
        </p:nvGrpSpPr>
        <p:grpSpPr>
          <a:xfrm>
            <a:off x="9500135" y="-3383"/>
            <a:ext cx="2911130" cy="369332"/>
            <a:chOff x="9500135" y="-3383"/>
            <a:chExt cx="2911130" cy="369332"/>
          </a:xfrm>
        </p:grpSpPr>
        <p:sp>
          <p:nvSpPr>
            <p:cNvPr id="12" name="TextBox 11">
              <a:extLst>
                <a:ext uri="{FF2B5EF4-FFF2-40B4-BE49-F238E27FC236}">
                  <a16:creationId xmlns:a16="http://schemas.microsoft.com/office/drawing/2014/main" id="{5DE7DD11-7C66-46DC-88CB-69FBC50C9289}"/>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3" name="TextBox 12">
              <a:extLst>
                <a:ext uri="{FF2B5EF4-FFF2-40B4-BE49-F238E27FC236}">
                  <a16:creationId xmlns:a16="http://schemas.microsoft.com/office/drawing/2014/main" id="{76CCD3C0-D76D-4F11-9EAF-84DC1896F693}"/>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4" name="Slide Number Placeholder 2">
            <a:extLst>
              <a:ext uri="{FF2B5EF4-FFF2-40B4-BE49-F238E27FC236}">
                <a16:creationId xmlns:a16="http://schemas.microsoft.com/office/drawing/2014/main" id="{27C13A55-FE68-41A0-A6E6-58E51F095D7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50</a:t>
            </a:fld>
            <a:endParaRPr lang="ms-MY">
              <a:solidFill>
                <a:prstClr val="black">
                  <a:tint val="75000"/>
                </a:prstClr>
              </a:solidFill>
            </a:endParaRPr>
          </a:p>
        </p:txBody>
      </p:sp>
      <p:sp>
        <p:nvSpPr>
          <p:cNvPr id="15" name="TextBox 14">
            <a:extLst>
              <a:ext uri="{FF2B5EF4-FFF2-40B4-BE49-F238E27FC236}">
                <a16:creationId xmlns:a16="http://schemas.microsoft.com/office/drawing/2014/main" id="{CF4C4B05-971A-46AC-B14C-25CC7BF9C5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115015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F846E-312A-4AA5-9077-9FB8721DC1C6}"/>
              </a:ext>
            </a:extLst>
          </p:cNvPr>
          <p:cNvPicPr>
            <a:picLocks noChangeAspect="1"/>
          </p:cNvPicPr>
          <p:nvPr/>
        </p:nvPicPr>
        <p:blipFill>
          <a:blip r:embed="rId2"/>
          <a:stretch>
            <a:fillRect/>
          </a:stretch>
        </p:blipFill>
        <p:spPr>
          <a:xfrm>
            <a:off x="181874" y="652691"/>
            <a:ext cx="11352141" cy="6116147"/>
          </a:xfrm>
          <a:prstGeom prst="rect">
            <a:avLst/>
          </a:prstGeom>
        </p:spPr>
      </p:pic>
      <p:grpSp>
        <p:nvGrpSpPr>
          <p:cNvPr id="4" name="Group 3">
            <a:extLst>
              <a:ext uri="{FF2B5EF4-FFF2-40B4-BE49-F238E27FC236}">
                <a16:creationId xmlns:a16="http://schemas.microsoft.com/office/drawing/2014/main" id="{59FE50C8-361F-41AD-B699-F1301B437072}"/>
              </a:ext>
            </a:extLst>
          </p:cNvPr>
          <p:cNvGrpSpPr/>
          <p:nvPr/>
        </p:nvGrpSpPr>
        <p:grpSpPr>
          <a:xfrm>
            <a:off x="11005432" y="4608921"/>
            <a:ext cx="1242324" cy="1358635"/>
            <a:chOff x="10177406" y="5859605"/>
            <a:chExt cx="2111907" cy="617096"/>
          </a:xfrm>
        </p:grpSpPr>
        <p:sp>
          <p:nvSpPr>
            <p:cNvPr id="5" name="Rectangle 4">
              <a:extLst>
                <a:ext uri="{FF2B5EF4-FFF2-40B4-BE49-F238E27FC236}">
                  <a16:creationId xmlns:a16="http://schemas.microsoft.com/office/drawing/2014/main" id="{1D91AFB3-F93D-4DA9-A38D-B75CC91888F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40A534C9-C136-4376-9117-3DF040C25C83}"/>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6DE0DB59-F1D3-4FEA-A9E2-B08FC4ED9F1B}"/>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8D87F45F-CB06-46A7-B4AE-3A43D3C7954C}"/>
              </a:ext>
            </a:extLst>
          </p:cNvPr>
          <p:cNvSpPr/>
          <p:nvPr/>
        </p:nvSpPr>
        <p:spPr>
          <a:xfrm>
            <a:off x="209921"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09EF5F88-83C6-4AE1-A96C-36F2ECBAEA9B}"/>
              </a:ext>
            </a:extLst>
          </p:cNvPr>
          <p:cNvSpPr/>
          <p:nvPr/>
        </p:nvSpPr>
        <p:spPr>
          <a:xfrm>
            <a:off x="4612361" y="213735"/>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46D3ED3F-A955-41FD-9B41-E635B1376BAA}"/>
              </a:ext>
            </a:extLst>
          </p:cNvPr>
          <p:cNvSpPr/>
          <p:nvPr/>
        </p:nvSpPr>
        <p:spPr>
          <a:xfrm>
            <a:off x="11164365" y="5545184"/>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CBCC1931-BE0B-4700-AAA4-4E9782AF1F22}"/>
              </a:ext>
            </a:extLst>
          </p:cNvPr>
          <p:cNvSpPr/>
          <p:nvPr/>
        </p:nvSpPr>
        <p:spPr>
          <a:xfrm>
            <a:off x="11388705" y="5486174"/>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14DAF00A-8389-44A3-92C3-9AF3E511A722}"/>
              </a:ext>
            </a:extLst>
          </p:cNvPr>
          <p:cNvSpPr/>
          <p:nvPr/>
        </p:nvSpPr>
        <p:spPr>
          <a:xfrm>
            <a:off x="3689163" y="5043609"/>
            <a:ext cx="1558976" cy="1629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EBF74A95-4332-49BA-A1A4-56A398F8E6FE}"/>
              </a:ext>
            </a:extLst>
          </p:cNvPr>
          <p:cNvSpPr/>
          <p:nvPr/>
        </p:nvSpPr>
        <p:spPr>
          <a:xfrm>
            <a:off x="5757806" y="5424652"/>
            <a:ext cx="1615369" cy="144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122343E8-1BAC-4F80-808E-15AD3BDE8D81}"/>
              </a:ext>
            </a:extLst>
          </p:cNvPr>
          <p:cNvSpPr/>
          <p:nvPr/>
        </p:nvSpPr>
        <p:spPr>
          <a:xfrm>
            <a:off x="5757806" y="5568748"/>
            <a:ext cx="1615369"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B62516D8-0ECC-4228-863F-FCC941E59C01}"/>
              </a:ext>
            </a:extLst>
          </p:cNvPr>
          <p:cNvSpPr/>
          <p:nvPr/>
        </p:nvSpPr>
        <p:spPr>
          <a:xfrm>
            <a:off x="5757805" y="5753599"/>
            <a:ext cx="1615368"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53E7BD55-6E2F-48C7-A28A-2C9881ED4AF6}"/>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17" name="Slide Number Placeholder 2">
            <a:extLst>
              <a:ext uri="{FF2B5EF4-FFF2-40B4-BE49-F238E27FC236}">
                <a16:creationId xmlns:a16="http://schemas.microsoft.com/office/drawing/2014/main" id="{6894A89E-1EA5-48DF-B813-E7191F29457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51</a:t>
            </a:fld>
            <a:endParaRPr lang="ms-MY">
              <a:solidFill>
                <a:prstClr val="black">
                  <a:tint val="75000"/>
                </a:prstClr>
              </a:solidFill>
            </a:endParaRPr>
          </a:p>
        </p:txBody>
      </p:sp>
      <p:sp>
        <p:nvSpPr>
          <p:cNvPr id="18" name="TextBox 17">
            <a:extLst>
              <a:ext uri="{FF2B5EF4-FFF2-40B4-BE49-F238E27FC236}">
                <a16:creationId xmlns:a16="http://schemas.microsoft.com/office/drawing/2014/main" id="{E6866AA9-9ACA-4E0F-A036-90E5C01B9DA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421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C6F2A-2656-4B65-BE4C-BE5220736D97}"/>
              </a:ext>
            </a:extLst>
          </p:cNvPr>
          <p:cNvPicPr>
            <a:picLocks noChangeAspect="1"/>
          </p:cNvPicPr>
          <p:nvPr/>
        </p:nvPicPr>
        <p:blipFill>
          <a:blip r:embed="rId2"/>
          <a:stretch>
            <a:fillRect/>
          </a:stretch>
        </p:blipFill>
        <p:spPr>
          <a:xfrm>
            <a:off x="143059" y="672631"/>
            <a:ext cx="11305376" cy="6096205"/>
          </a:xfrm>
          <a:prstGeom prst="rect">
            <a:avLst/>
          </a:prstGeom>
        </p:spPr>
      </p:pic>
      <p:grpSp>
        <p:nvGrpSpPr>
          <p:cNvPr id="4" name="Group 3">
            <a:extLst>
              <a:ext uri="{FF2B5EF4-FFF2-40B4-BE49-F238E27FC236}">
                <a16:creationId xmlns:a16="http://schemas.microsoft.com/office/drawing/2014/main" id="{F303E88D-0BF1-4076-8866-BAB294DF6BFE}"/>
              </a:ext>
            </a:extLst>
          </p:cNvPr>
          <p:cNvGrpSpPr/>
          <p:nvPr/>
        </p:nvGrpSpPr>
        <p:grpSpPr>
          <a:xfrm>
            <a:off x="10994280" y="4855388"/>
            <a:ext cx="1242324" cy="1358635"/>
            <a:chOff x="10177406" y="5859605"/>
            <a:chExt cx="2111907" cy="617096"/>
          </a:xfrm>
        </p:grpSpPr>
        <p:sp>
          <p:nvSpPr>
            <p:cNvPr id="5" name="Rectangle 4">
              <a:extLst>
                <a:ext uri="{FF2B5EF4-FFF2-40B4-BE49-F238E27FC236}">
                  <a16:creationId xmlns:a16="http://schemas.microsoft.com/office/drawing/2014/main" id="{8D80898E-09F9-47A9-B0B5-4119A2074A2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C5B6F1F8-F354-4EDF-A362-B6062248033C}"/>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B272C650-E849-499E-BD9B-3990DAD479C2}"/>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28907805-3D32-4A71-B6EC-DDC059443562}"/>
              </a:ext>
            </a:extLst>
          </p:cNvPr>
          <p:cNvSpPr/>
          <p:nvPr/>
        </p:nvSpPr>
        <p:spPr>
          <a:xfrm>
            <a:off x="143015"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F4EDA14B-A12E-4DAC-A7A0-9CACCD06EE4D}"/>
              </a:ext>
            </a:extLst>
          </p:cNvPr>
          <p:cNvSpPr/>
          <p:nvPr/>
        </p:nvSpPr>
        <p:spPr>
          <a:xfrm>
            <a:off x="11064644" y="5849566"/>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93EAE897-4A66-4690-BC00-7D8B10364FCB}"/>
              </a:ext>
            </a:extLst>
          </p:cNvPr>
          <p:cNvSpPr/>
          <p:nvPr/>
        </p:nvSpPr>
        <p:spPr>
          <a:xfrm>
            <a:off x="11321799" y="5731185"/>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1" name="TextBox 10">
            <a:extLst>
              <a:ext uri="{FF2B5EF4-FFF2-40B4-BE49-F238E27FC236}">
                <a16:creationId xmlns:a16="http://schemas.microsoft.com/office/drawing/2014/main" id="{131E4208-E71D-4929-A81A-A22267490961}"/>
              </a:ext>
            </a:extLst>
          </p:cNvPr>
          <p:cNvSpPr txBox="1"/>
          <p:nvPr/>
        </p:nvSpPr>
        <p:spPr>
          <a:xfrm>
            <a:off x="10994280" y="6380491"/>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D900C2A-2BD3-4275-8589-3A1F4F5E6692}"/>
              </a:ext>
            </a:extLst>
          </p:cNvPr>
          <p:cNvSpPr/>
          <p:nvPr/>
        </p:nvSpPr>
        <p:spPr>
          <a:xfrm>
            <a:off x="4090253" y="33050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3" name="Group 12">
            <a:extLst>
              <a:ext uri="{FF2B5EF4-FFF2-40B4-BE49-F238E27FC236}">
                <a16:creationId xmlns:a16="http://schemas.microsoft.com/office/drawing/2014/main" id="{B5DC5977-7AE7-4F76-B323-2A386C9BCB43}"/>
              </a:ext>
            </a:extLst>
          </p:cNvPr>
          <p:cNvGrpSpPr/>
          <p:nvPr/>
        </p:nvGrpSpPr>
        <p:grpSpPr>
          <a:xfrm>
            <a:off x="9500135" y="-3383"/>
            <a:ext cx="2911130" cy="369332"/>
            <a:chOff x="9500135" y="-3383"/>
            <a:chExt cx="2911130" cy="369332"/>
          </a:xfrm>
        </p:grpSpPr>
        <p:sp>
          <p:nvSpPr>
            <p:cNvPr id="14" name="TextBox 13">
              <a:extLst>
                <a:ext uri="{FF2B5EF4-FFF2-40B4-BE49-F238E27FC236}">
                  <a16:creationId xmlns:a16="http://schemas.microsoft.com/office/drawing/2014/main" id="{B211BCA0-FA90-4C9B-890D-3F4F336515F4}"/>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5" name="TextBox 14">
              <a:extLst>
                <a:ext uri="{FF2B5EF4-FFF2-40B4-BE49-F238E27FC236}">
                  <a16:creationId xmlns:a16="http://schemas.microsoft.com/office/drawing/2014/main" id="{4C64600A-5C86-49C2-803F-760AB14636B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7" name="Slide Number Placeholder 2">
            <a:extLst>
              <a:ext uri="{FF2B5EF4-FFF2-40B4-BE49-F238E27FC236}">
                <a16:creationId xmlns:a16="http://schemas.microsoft.com/office/drawing/2014/main" id="{34E8CE30-52BD-46AE-9369-120E131C1C1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52</a:t>
            </a:fld>
            <a:endParaRPr lang="ms-MY">
              <a:solidFill>
                <a:prstClr val="black">
                  <a:tint val="75000"/>
                </a:prstClr>
              </a:solidFill>
            </a:endParaRPr>
          </a:p>
        </p:txBody>
      </p:sp>
      <p:sp>
        <p:nvSpPr>
          <p:cNvPr id="16" name="TextBox 15">
            <a:extLst>
              <a:ext uri="{FF2B5EF4-FFF2-40B4-BE49-F238E27FC236}">
                <a16:creationId xmlns:a16="http://schemas.microsoft.com/office/drawing/2014/main" id="{91122C1B-3808-4E61-BEEA-EDAB5527AFC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1547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357894E-4010-D7C5-FAF9-608AD7358ADD}"/>
              </a:ext>
            </a:extLst>
          </p:cNvPr>
          <p:cNvSpPr txBox="1">
            <a:spLocks/>
          </p:cNvSpPr>
          <p:nvPr/>
        </p:nvSpPr>
        <p:spPr>
          <a:xfrm>
            <a:off x="350363" y="1393568"/>
            <a:ext cx="11607957" cy="29142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Menggambarkan proses kerja perkhidmatan yang berkaitan, struktur aplikasi dan modul terlibat, pengintegrasian data serta perkhidmatan aplikasi yang diberikan kepada pengguna aplikasi.</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Gambar rajah yang menunjukkan perkhidmatan, pengguna/pemegang taruh, proses/modul, maklumat/data dan agensi luar yang berkaitan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gambarkan berkaitan dengan projek ini.</a:t>
            </a:r>
          </a:p>
        </p:txBody>
      </p:sp>
      <p:sp>
        <p:nvSpPr>
          <p:cNvPr id="11" name="Text Placeholder 10">
            <a:extLst>
              <a:ext uri="{FF2B5EF4-FFF2-40B4-BE49-F238E27FC236}">
                <a16:creationId xmlns:a16="http://schemas.microsoft.com/office/drawing/2014/main" id="{FA8C88F7-52A2-325A-65B6-024C7C55C10F}"/>
              </a:ext>
            </a:extLst>
          </p:cNvPr>
          <p:cNvSpPr txBox="1">
            <a:spLocks/>
          </p:cNvSpPr>
          <p:nvPr/>
        </p:nvSpPr>
        <p:spPr>
          <a:xfrm>
            <a:off x="350363" y="718556"/>
            <a:ext cx="7620276" cy="33119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7(d)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APPLICATION STRUCTURE VIEW (ASV)</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2" name="Rectangle 11">
            <a:extLst>
              <a:ext uri="{FF2B5EF4-FFF2-40B4-BE49-F238E27FC236}">
                <a16:creationId xmlns:a16="http://schemas.microsoft.com/office/drawing/2014/main" id="{5B48FFEE-80E3-609F-06C7-9236DD3BB3B3}"/>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02B25795-F7D0-49DF-9676-CFE01AAC823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950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2" name="Rectangle 41">
            <a:extLst>
              <a:ext uri="{FF2B5EF4-FFF2-40B4-BE49-F238E27FC236}">
                <a16:creationId xmlns:a16="http://schemas.microsoft.com/office/drawing/2014/main" id="{4D1C65AD-A21B-4757-AC29-9E3D2B47458B}"/>
              </a:ext>
            </a:extLst>
          </p:cNvPr>
          <p:cNvSpPr/>
          <p:nvPr/>
        </p:nvSpPr>
        <p:spPr>
          <a:xfrm>
            <a:off x="237691" y="-3483"/>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7(d) APPLICATION STRUCTURE VIEW: TANPA PENGINTEGRASIAN</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1208775" y="6021482"/>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1200" cap="none" spc="0" normalizeH="0" baseline="0" noProof="0">
                <a:ln>
                  <a:noFill/>
                </a:ln>
                <a:solidFill>
                  <a:prstClr val="white"/>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1867" b="1" i="0" u="none" strike="noStrike" kern="1200" cap="none" spc="0" normalizeH="0" baseline="0" noProof="0" dirty="0">
              <a:ln>
                <a:noFill/>
              </a:ln>
              <a:solidFill>
                <a:prstClr val="white"/>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4605857" y="345395"/>
            <a:ext cx="478323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SISTEM BUO APPLICATION STRUCTURE VIEW</a:t>
            </a:r>
            <a:endParaRPr kumimoji="0" lang="ms-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FD9DE5-0761-4AA6-A7E1-06702EFC35D8}"/>
              </a:ext>
            </a:extLst>
          </p:cNvPr>
          <p:cNvPicPr>
            <a:picLocks noChangeAspect="1"/>
          </p:cNvPicPr>
          <p:nvPr/>
        </p:nvPicPr>
        <p:blipFill rotWithShape="1">
          <a:blip r:embed="rId3"/>
          <a:srcRect l="1522" t="4552" b="3838"/>
          <a:stretch/>
        </p:blipFill>
        <p:spPr>
          <a:xfrm>
            <a:off x="202682" y="694143"/>
            <a:ext cx="11034225" cy="6074692"/>
          </a:xfrm>
          <a:prstGeom prst="rect">
            <a:avLst/>
          </a:prstGeom>
        </p:spPr>
      </p:pic>
      <p:sp>
        <p:nvSpPr>
          <p:cNvPr id="11" name="Rectangle 10">
            <a:extLst>
              <a:ext uri="{FF2B5EF4-FFF2-40B4-BE49-F238E27FC236}">
                <a16:creationId xmlns:a16="http://schemas.microsoft.com/office/drawing/2014/main" id="{F22EAC29-3F9E-4499-AF62-13C4427EB91A}"/>
              </a:ext>
            </a:extLst>
          </p:cNvPr>
          <p:cNvSpPr/>
          <p:nvPr/>
        </p:nvSpPr>
        <p:spPr>
          <a:xfrm>
            <a:off x="2715727" y="2945018"/>
            <a:ext cx="7449661" cy="382381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35C1010-703B-46B8-BD6F-212143E7654D}"/>
              </a:ext>
            </a:extLst>
          </p:cNvPr>
          <p:cNvGrpSpPr/>
          <p:nvPr/>
        </p:nvGrpSpPr>
        <p:grpSpPr>
          <a:xfrm>
            <a:off x="10891630" y="4954988"/>
            <a:ext cx="1300371" cy="1466149"/>
            <a:chOff x="10891630" y="5302680"/>
            <a:chExt cx="1300371" cy="1466149"/>
          </a:xfrm>
        </p:grpSpPr>
        <p:grpSp>
          <p:nvGrpSpPr>
            <p:cNvPr id="28" name="Group 27">
              <a:extLst>
                <a:ext uri="{FF2B5EF4-FFF2-40B4-BE49-F238E27FC236}">
                  <a16:creationId xmlns:a16="http://schemas.microsoft.com/office/drawing/2014/main" id="{1D1B1BA5-D0E5-4D7C-A142-22010E9A87E2}"/>
                </a:ext>
              </a:extLst>
            </p:cNvPr>
            <p:cNvGrpSpPr/>
            <p:nvPr/>
          </p:nvGrpSpPr>
          <p:grpSpPr>
            <a:xfrm>
              <a:off x="10949677" y="5302680"/>
              <a:ext cx="1242324" cy="1466149"/>
              <a:chOff x="10177406" y="5908177"/>
              <a:chExt cx="2111907" cy="568524"/>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908177"/>
                <a:ext cx="1992291" cy="56852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28216"/>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BUO</a:t>
                </a: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07273" y="6075186"/>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Pengguna</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yang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mengguna-kan</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modul</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tersebut</a:t>
              </a:r>
              <a:endPar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891630" y="5960730"/>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1,2,3…</a:t>
              </a:r>
            </a:p>
          </p:txBody>
        </p:sp>
      </p:grpSp>
      <p:sp>
        <p:nvSpPr>
          <p:cNvPr id="15" name="TextBox 14">
            <a:extLst>
              <a:ext uri="{FF2B5EF4-FFF2-40B4-BE49-F238E27FC236}">
                <a16:creationId xmlns:a16="http://schemas.microsoft.com/office/drawing/2014/main" id="{A1CFD9F9-236D-4861-BCEA-856F7DC2E975}"/>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7" name="Slide Number Placeholder 2">
            <a:extLst>
              <a:ext uri="{FF2B5EF4-FFF2-40B4-BE49-F238E27FC236}">
                <a16:creationId xmlns:a16="http://schemas.microsoft.com/office/drawing/2014/main" id="{1FEA0E6A-6BED-4639-A0E6-24E14A395DB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54</a:t>
            </a:fld>
            <a:endParaRPr lang="ms-MY">
              <a:solidFill>
                <a:prstClr val="black">
                  <a:tint val="75000"/>
                </a:prstClr>
              </a:solidFill>
              <a:latin typeface="Calibri" panose="020F0502020204030204"/>
              <a:ea typeface="Calibri"/>
              <a:cs typeface="Calibri"/>
              <a:sym typeface="Calibri"/>
            </a:endParaRPr>
          </a:p>
        </p:txBody>
      </p:sp>
      <p:sp>
        <p:nvSpPr>
          <p:cNvPr id="16" name="TextBox 15">
            <a:extLst>
              <a:ext uri="{FF2B5EF4-FFF2-40B4-BE49-F238E27FC236}">
                <a16:creationId xmlns:a16="http://schemas.microsoft.com/office/drawing/2014/main" id="{D5C8F4DD-4D10-4FB6-9F68-FD5BEB59544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53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8"/>
        <p:cNvGrpSpPr/>
        <p:nvPr/>
      </p:nvGrpSpPr>
      <p:grpSpPr>
        <a:xfrm>
          <a:off x="0" y="0"/>
          <a:ext cx="0" cy="0"/>
          <a:chOff x="0" y="0"/>
          <a:chExt cx="0" cy="0"/>
        </a:xfrm>
      </p:grpSpPr>
      <p:pic>
        <p:nvPicPr>
          <p:cNvPr id="2" name="Picture 1">
            <a:extLst>
              <a:ext uri="{FF2B5EF4-FFF2-40B4-BE49-F238E27FC236}">
                <a16:creationId xmlns:a16="http://schemas.microsoft.com/office/drawing/2014/main" id="{16EE5437-5A17-4F85-BC4B-147F901B3063}"/>
              </a:ext>
            </a:extLst>
          </p:cNvPr>
          <p:cNvPicPr>
            <a:picLocks noChangeAspect="1"/>
          </p:cNvPicPr>
          <p:nvPr/>
        </p:nvPicPr>
        <p:blipFill>
          <a:blip r:embed="rId3"/>
          <a:stretch>
            <a:fillRect/>
          </a:stretch>
        </p:blipFill>
        <p:spPr>
          <a:xfrm>
            <a:off x="468236" y="659580"/>
            <a:ext cx="10434080" cy="6174347"/>
          </a:xfrm>
          <a:prstGeom prst="rect">
            <a:avLst/>
          </a:prstGeom>
        </p:spPr>
      </p:pic>
      <p:sp>
        <p:nvSpPr>
          <p:cNvPr id="42" name="Rectangle 41">
            <a:extLst>
              <a:ext uri="{FF2B5EF4-FFF2-40B4-BE49-F238E27FC236}">
                <a16:creationId xmlns:a16="http://schemas.microsoft.com/office/drawing/2014/main" id="{4D1C65AD-A21B-4757-AC29-9E3D2B47458B}"/>
              </a:ext>
            </a:extLst>
          </p:cNvPr>
          <p:cNvSpPr/>
          <p:nvPr/>
        </p:nvSpPr>
        <p:spPr>
          <a:xfrm>
            <a:off x="226538" y="-3483"/>
            <a:ext cx="10714291" cy="369332"/>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7(d) APPLICATION STRUCTURE VIEW: MELIBATKAN PENGINTEGRASIAN </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0891631" y="5951808"/>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0" cap="none" spc="0" normalizeH="0" baseline="0" noProof="0">
                <a:ln>
                  <a:noFill/>
                </a:ln>
                <a:solidFill>
                  <a:srgbClr val="F8F8F8"/>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867" b="1" i="0" u="none" strike="noStrike" kern="0" cap="none" spc="0" normalizeH="0" baseline="0" noProof="0" dirty="0">
              <a:ln>
                <a:noFill/>
              </a:ln>
              <a:solidFill>
                <a:srgbClr val="F8F8F8"/>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3486202" y="341378"/>
            <a:ext cx="5532284"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SISTEM WEPANTAU APPLICATION STRUCTURE VIEW</a:t>
            </a:r>
            <a:endParaRPr kumimoji="0" lang="ms-MY"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8" name="Group 27">
            <a:extLst>
              <a:ext uri="{FF2B5EF4-FFF2-40B4-BE49-F238E27FC236}">
                <a16:creationId xmlns:a16="http://schemas.microsoft.com/office/drawing/2014/main" id="{1D1B1BA5-D0E5-4D7C-A142-22010E9A87E2}"/>
              </a:ext>
            </a:extLst>
          </p:cNvPr>
          <p:cNvGrpSpPr/>
          <p:nvPr/>
        </p:nvGrpSpPr>
        <p:grpSpPr>
          <a:xfrm>
            <a:off x="10980673" y="4307556"/>
            <a:ext cx="1242324" cy="1855641"/>
            <a:chOff x="10177406" y="5859605"/>
            <a:chExt cx="2111907" cy="617096"/>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09845"/>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WePantau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38269" y="5469548"/>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Pengguna</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yang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mengguna-kan</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modul</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tersebut</a:t>
            </a:r>
            <a:endPar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922626" y="5355092"/>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srgbClr val="F8F8F8">
                    <a:lumMod val="10000"/>
                  </a:srgbClr>
                </a:solidFill>
                <a:effectLst/>
                <a:uLnTx/>
                <a:uFillTx/>
                <a:latin typeface="Calibri" panose="020F0502020204030204"/>
                <a:ea typeface="+mn-ea"/>
                <a:cs typeface="+mn-cs"/>
                <a:sym typeface="Arial"/>
              </a:rPr>
              <a:t>1,2,3…</a:t>
            </a:r>
          </a:p>
        </p:txBody>
      </p:sp>
      <p:sp>
        <p:nvSpPr>
          <p:cNvPr id="16" name="Rectangle 15">
            <a:extLst>
              <a:ext uri="{FF2B5EF4-FFF2-40B4-BE49-F238E27FC236}">
                <a16:creationId xmlns:a16="http://schemas.microsoft.com/office/drawing/2014/main" id="{9F903718-1A46-40F6-8205-9456C64CD805}"/>
              </a:ext>
            </a:extLst>
          </p:cNvPr>
          <p:cNvSpPr/>
          <p:nvPr/>
        </p:nvSpPr>
        <p:spPr>
          <a:xfrm>
            <a:off x="6704391" y="2870683"/>
            <a:ext cx="642679" cy="320450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9C1FD36-77B4-4D69-8246-6DA375F53B6C}"/>
              </a:ext>
            </a:extLst>
          </p:cNvPr>
          <p:cNvSpPr/>
          <p:nvPr/>
        </p:nvSpPr>
        <p:spPr>
          <a:xfrm>
            <a:off x="7784878" y="2550223"/>
            <a:ext cx="973805" cy="3813552"/>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0B63A7F-4E6A-496A-9C37-512E2DCA0C30}"/>
              </a:ext>
            </a:extLst>
          </p:cNvPr>
          <p:cNvSpPr/>
          <p:nvPr/>
        </p:nvSpPr>
        <p:spPr>
          <a:xfrm>
            <a:off x="8764892" y="2559470"/>
            <a:ext cx="973805" cy="379505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B5E5D3D9-74B6-4B74-A85E-9AC59ED41667}"/>
              </a:ext>
            </a:extLst>
          </p:cNvPr>
          <p:cNvSpPr txBox="1"/>
          <p:nvPr/>
        </p:nvSpPr>
        <p:spPr>
          <a:xfrm>
            <a:off x="6454330" y="6066124"/>
            <a:ext cx="860055"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Medium yang digunakan untuk pengintegrasian</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TextBox 19">
            <a:extLst>
              <a:ext uri="{FF2B5EF4-FFF2-40B4-BE49-F238E27FC236}">
                <a16:creationId xmlns:a16="http://schemas.microsoft.com/office/drawing/2014/main" id="{E28A8BBB-7AFD-4BD0-9C17-17B56667AF44}"/>
              </a:ext>
            </a:extLst>
          </p:cNvPr>
          <p:cNvSpPr txBox="1"/>
          <p:nvPr/>
        </p:nvSpPr>
        <p:spPr>
          <a:xfrm>
            <a:off x="7813404" y="6363773"/>
            <a:ext cx="960317"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Aplikasi</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yang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terlibat</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dalam</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pengintegrasian</a:t>
            </a:r>
            <a:endParaRPr kumimoji="0" lang="en-US"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32E5253D-8191-4AD1-A1B3-7F9E0E2136BD}"/>
              </a:ext>
            </a:extLst>
          </p:cNvPr>
          <p:cNvSpPr txBox="1"/>
          <p:nvPr/>
        </p:nvSpPr>
        <p:spPr>
          <a:xfrm>
            <a:off x="8717507" y="6337948"/>
            <a:ext cx="1120229"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SE" sz="667" b="0" i="0" u="none" strike="noStrike" kern="0" cap="none" spc="0" normalizeH="0" baseline="0" noProof="0" dirty="0">
                <a:ln>
                  <a:noFill/>
                </a:ln>
                <a:solidFill>
                  <a:srgbClr val="000000"/>
                </a:solidFill>
                <a:effectLst/>
                <a:uLnTx/>
                <a:uFillTx/>
                <a:latin typeface="Arial"/>
                <a:ea typeface="+mn-ea"/>
                <a:cs typeface="Arial"/>
                <a:sym typeface="Arial"/>
              </a:rPr>
              <a:t>Maklumat yang dibekalkan dan diterima melalui pengintegrasian</a:t>
            </a:r>
          </a:p>
        </p:txBody>
      </p:sp>
      <p:sp>
        <p:nvSpPr>
          <p:cNvPr id="22" name="Rectangle 21">
            <a:extLst>
              <a:ext uri="{FF2B5EF4-FFF2-40B4-BE49-F238E27FC236}">
                <a16:creationId xmlns:a16="http://schemas.microsoft.com/office/drawing/2014/main" id="{4E75D18B-6816-4B9E-891F-E6D7CDBCD414}"/>
              </a:ext>
            </a:extLst>
          </p:cNvPr>
          <p:cNvSpPr/>
          <p:nvPr/>
        </p:nvSpPr>
        <p:spPr>
          <a:xfrm>
            <a:off x="9948820" y="4325821"/>
            <a:ext cx="973805" cy="1715439"/>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8B02D5E1-FA6E-42EB-9B85-A8787941F29A}"/>
              </a:ext>
            </a:extLst>
          </p:cNvPr>
          <p:cNvSpPr txBox="1"/>
          <p:nvPr/>
        </p:nvSpPr>
        <p:spPr>
          <a:xfrm>
            <a:off x="9911617" y="6031078"/>
            <a:ext cx="1258924" cy="29764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Pemilik sistem yang diintegrasi</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Rectangle 23">
            <a:extLst>
              <a:ext uri="{FF2B5EF4-FFF2-40B4-BE49-F238E27FC236}">
                <a16:creationId xmlns:a16="http://schemas.microsoft.com/office/drawing/2014/main" id="{38904C8F-B33E-4576-A33E-1C43269D0EA1}"/>
              </a:ext>
            </a:extLst>
          </p:cNvPr>
          <p:cNvSpPr/>
          <p:nvPr/>
        </p:nvSpPr>
        <p:spPr>
          <a:xfrm>
            <a:off x="1785916" y="2228085"/>
            <a:ext cx="4603992" cy="442553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7A787E86-E217-F450-20EE-993979DC29CE}"/>
              </a:ext>
            </a:extLst>
          </p:cNvPr>
          <p:cNvSpPr/>
          <p:nvPr/>
        </p:nvSpPr>
        <p:spPr>
          <a:xfrm>
            <a:off x="39367" y="-24073"/>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srgbClr val="F8F8F8"/>
                </a:solidFill>
                <a:effectLst/>
                <a:uLnTx/>
                <a:uFillTx/>
                <a:latin typeface="Arial Narrow" panose="020B0606020202030204" pitchFamily="34" charset="0"/>
                <a:ea typeface="+mn-ea"/>
                <a:cs typeface="Aharoni" panose="02010803020104030203" pitchFamily="2" charset="-79"/>
              </a:rPr>
              <a:t>CONTOH</a:t>
            </a:r>
          </a:p>
        </p:txBody>
      </p:sp>
      <p:pic>
        <p:nvPicPr>
          <p:cNvPr id="6" name="Picture 5">
            <a:extLst>
              <a:ext uri="{FF2B5EF4-FFF2-40B4-BE49-F238E27FC236}">
                <a16:creationId xmlns:a16="http://schemas.microsoft.com/office/drawing/2014/main" id="{881A7408-A560-EF6E-B514-E960134A31C5}"/>
              </a:ext>
            </a:extLst>
          </p:cNvPr>
          <p:cNvPicPr>
            <a:picLocks noChangeAspect="1"/>
          </p:cNvPicPr>
          <p:nvPr/>
        </p:nvPicPr>
        <p:blipFill>
          <a:blip r:embed="rId4"/>
          <a:stretch>
            <a:fillRect/>
          </a:stretch>
        </p:blipFill>
        <p:spPr>
          <a:xfrm>
            <a:off x="-99052" y="3467"/>
            <a:ext cx="377952" cy="6858000"/>
          </a:xfrm>
          <a:prstGeom prst="rect">
            <a:avLst/>
          </a:prstGeom>
        </p:spPr>
      </p:pic>
      <p:sp>
        <p:nvSpPr>
          <p:cNvPr id="27" name="TextBox 26">
            <a:extLst>
              <a:ext uri="{FF2B5EF4-FFF2-40B4-BE49-F238E27FC236}">
                <a16:creationId xmlns:a16="http://schemas.microsoft.com/office/drawing/2014/main" id="{A7ECCF5A-DB23-48BC-8733-59E2BEA121DB}"/>
              </a:ext>
            </a:extLst>
          </p:cNvPr>
          <p:cNvSpPr txBox="1"/>
          <p:nvPr/>
        </p:nvSpPr>
        <p:spPr>
          <a:xfrm>
            <a:off x="10571355"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26" name="Slide Number Placeholder 2">
            <a:extLst>
              <a:ext uri="{FF2B5EF4-FFF2-40B4-BE49-F238E27FC236}">
                <a16:creationId xmlns:a16="http://schemas.microsoft.com/office/drawing/2014/main" id="{05D5D643-9947-414D-83D1-5003A96F774A}"/>
              </a:ext>
            </a:extLst>
          </p:cNvPr>
          <p:cNvSpPr txBox="1">
            <a:spLocks/>
          </p:cNvSpPr>
          <p:nvPr/>
        </p:nvSpPr>
        <p:spPr>
          <a:xfrm>
            <a:off x="9448800" y="6356350"/>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0703F6-9220-493B-BC25-87A499A6DF38}" type="slidenum">
              <a:rPr lang="ms-MY" sz="1200" smtClean="0">
                <a:solidFill>
                  <a:prstClr val="black">
                    <a:tint val="75000"/>
                  </a:prstClr>
                </a:solidFill>
                <a:latin typeface="Calibri" panose="020F0502020204030204"/>
                <a:ea typeface="Calibri"/>
                <a:cs typeface="Calibri"/>
                <a:sym typeface="Calibri"/>
              </a:rPr>
              <a:pPr algn="r">
                <a:defRPr/>
              </a:pPr>
              <a:t>55</a:t>
            </a:fld>
            <a:endParaRPr lang="ms-MY" sz="1200">
              <a:solidFill>
                <a:prstClr val="black">
                  <a:tint val="75000"/>
                </a:prstClr>
              </a:solidFill>
              <a:latin typeface="Calibri" panose="020F0502020204030204"/>
              <a:ea typeface="Calibri"/>
              <a:cs typeface="Calibri"/>
              <a:sym typeface="Calibri"/>
            </a:endParaRPr>
          </a:p>
        </p:txBody>
      </p:sp>
      <p:sp>
        <p:nvSpPr>
          <p:cNvPr id="25" name="TextBox 24">
            <a:extLst>
              <a:ext uri="{FF2B5EF4-FFF2-40B4-BE49-F238E27FC236}">
                <a16:creationId xmlns:a16="http://schemas.microsoft.com/office/drawing/2014/main" id="{2B13BE2A-C8CF-4A60-95AC-80F1B4A07B62}"/>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2424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09504" y="73523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7(e) FUNGSI HIERARKI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309504" y="1447611"/>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Hierarki </a:t>
            </a:r>
            <a:r>
              <a:rPr kumimoji="0" lang="en-US" sz="18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A042B79E-69F6-0A2C-08DA-B5D8C148643C}"/>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43EF0AF2-3F02-4D97-86BB-A3CC34C0430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66908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91D6-BE70-4098-9510-9E523C7AA580}"/>
              </a:ext>
            </a:extLst>
          </p:cNvPr>
          <p:cNvSpPr/>
          <p:nvPr/>
        </p:nvSpPr>
        <p:spPr bwMode="auto">
          <a:xfrm>
            <a:off x="3214715" y="320668"/>
            <a:ext cx="60340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a:t>
            </a:r>
            <a:r>
              <a:rPr kumimoji="0" lang="en-US" sz="20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eLANTIK</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3" name="Group 2">
            <a:extLst>
              <a:ext uri="{FF2B5EF4-FFF2-40B4-BE49-F238E27FC236}">
                <a16:creationId xmlns:a16="http://schemas.microsoft.com/office/drawing/2014/main" id="{2176A0D4-0FC1-4053-AC54-9943ADDFC42E}"/>
              </a:ext>
            </a:extLst>
          </p:cNvPr>
          <p:cNvGrpSpPr/>
          <p:nvPr/>
        </p:nvGrpSpPr>
        <p:grpSpPr>
          <a:xfrm>
            <a:off x="637284" y="861236"/>
            <a:ext cx="10142261" cy="5563697"/>
            <a:chOff x="637284" y="861236"/>
            <a:chExt cx="10142261" cy="5563697"/>
          </a:xfrm>
        </p:grpSpPr>
        <p:pic>
          <p:nvPicPr>
            <p:cNvPr id="5" name="Picture 4">
              <a:extLst>
                <a:ext uri="{FF2B5EF4-FFF2-40B4-BE49-F238E27FC236}">
                  <a16:creationId xmlns:a16="http://schemas.microsoft.com/office/drawing/2014/main" id="{DB660566-3073-4B42-9643-E9FF56D0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4" y="861236"/>
              <a:ext cx="10142261" cy="5563697"/>
            </a:xfrm>
            <a:prstGeom prst="rect">
              <a:avLst/>
            </a:prstGeom>
          </p:spPr>
        </p:pic>
        <p:sp>
          <p:nvSpPr>
            <p:cNvPr id="2" name="TextBox 1">
              <a:extLst>
                <a:ext uri="{FF2B5EF4-FFF2-40B4-BE49-F238E27FC236}">
                  <a16:creationId xmlns:a16="http://schemas.microsoft.com/office/drawing/2014/main" id="{142CE31A-79AC-419A-827D-60E87F78C787}"/>
                </a:ext>
              </a:extLst>
            </p:cNvPr>
            <p:cNvSpPr txBox="1"/>
            <p:nvPr/>
          </p:nvSpPr>
          <p:spPr>
            <a:xfrm>
              <a:off x="5153239" y="861236"/>
              <a:ext cx="1885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Sistem</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eLANTIK</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aphicFrame>
        <p:nvGraphicFramePr>
          <p:cNvPr id="7" name="Table 3">
            <a:extLst>
              <a:ext uri="{FF2B5EF4-FFF2-40B4-BE49-F238E27FC236}">
                <a16:creationId xmlns:a16="http://schemas.microsoft.com/office/drawing/2014/main" id="{FAF2B847-42F8-4288-83AB-5B5170375222}"/>
              </a:ext>
            </a:extLst>
          </p:cNvPr>
          <p:cNvGraphicFramePr>
            <a:graphicFrameLocks noGrp="1"/>
          </p:cNvGraphicFramePr>
          <p:nvPr>
            <p:extLst>
              <p:ext uri="{D42A27DB-BD31-4B8C-83A1-F6EECF244321}">
                <p14:modId xmlns:p14="http://schemas.microsoft.com/office/powerpoint/2010/main" val="2837137534"/>
              </p:ext>
            </p:extLst>
          </p:nvPr>
        </p:nvGraphicFramePr>
        <p:xfrm>
          <a:off x="7670731" y="3910333"/>
          <a:ext cx="4364590" cy="251460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9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9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SUB MODUL</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PROSES</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Pengambilan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9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Perkhidmatan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Naik </a:t>
                      </a:r>
                      <a:r>
                        <a:rPr lang="en-US" sz="900" b="1" dirty="0" err="1"/>
                        <a:t>Pangkat</a:t>
                      </a:r>
                      <a:r>
                        <a:rPr lang="en-US" sz="900" b="1" dirty="0"/>
                        <a:t> dan </a:t>
                      </a:r>
                      <a:r>
                        <a:rPr lang="en-US" sz="900" b="1" dirty="0" err="1"/>
                        <a:t>Tatatertib</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9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Mesyuarat</a:t>
                      </a:r>
                      <a:r>
                        <a:rPr lang="en-US" sz="900" b="1" dirty="0"/>
                        <a:t> Suruhanjaya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e-Ruling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Pentadbiran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r h="208445">
                <a:tc>
                  <a:txBody>
                    <a:bodyPr/>
                    <a:lstStyle/>
                    <a:p>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487855"/>
                  </a:ext>
                </a:extLst>
              </a:tr>
            </a:tbl>
          </a:graphicData>
        </a:graphic>
      </p:graphicFrame>
      <p:sp>
        <p:nvSpPr>
          <p:cNvPr id="8" name="TextBox 7">
            <a:extLst>
              <a:ext uri="{FF2B5EF4-FFF2-40B4-BE49-F238E27FC236}">
                <a16:creationId xmlns:a16="http://schemas.microsoft.com/office/drawing/2014/main" id="{9ACA471F-6665-4033-8EAD-B3A0EF47E940}"/>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9" name="Slide Number Placeholder 2">
            <a:extLst>
              <a:ext uri="{FF2B5EF4-FFF2-40B4-BE49-F238E27FC236}">
                <a16:creationId xmlns:a16="http://schemas.microsoft.com/office/drawing/2014/main" id="{37C7C76E-F036-4B75-ACC2-E15A98C28DA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57</a:t>
            </a:fld>
            <a:endParaRPr lang="ms-MY">
              <a:solidFill>
                <a:prstClr val="black">
                  <a:tint val="75000"/>
                </a:prstClr>
              </a:solidFill>
            </a:endParaRPr>
          </a:p>
        </p:txBody>
      </p:sp>
      <p:sp>
        <p:nvSpPr>
          <p:cNvPr id="10" name="TextBox 9">
            <a:extLst>
              <a:ext uri="{FF2B5EF4-FFF2-40B4-BE49-F238E27FC236}">
                <a16:creationId xmlns:a16="http://schemas.microsoft.com/office/drawing/2014/main" id="{50CD12F9-0EA2-49B6-8C0E-8F40172B8C0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91884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BDD524B-6D94-4764-BDC9-04D7876EAE33}"/>
              </a:ext>
            </a:extLst>
          </p:cNvPr>
          <p:cNvSpPr txBox="1">
            <a:spLocks/>
          </p:cNvSpPr>
          <p:nvPr/>
        </p:nvSpPr>
        <p:spPr>
          <a:xfrm>
            <a:off x="0" y="0"/>
            <a:ext cx="12192000" cy="578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B</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pic>
        <p:nvPicPr>
          <p:cNvPr id="4" name="Picture 3">
            <a:extLst>
              <a:ext uri="{FF2B5EF4-FFF2-40B4-BE49-F238E27FC236}">
                <a16:creationId xmlns:a16="http://schemas.microsoft.com/office/drawing/2014/main" id="{D91C7BBD-E6B5-4268-ABC3-D66E8D22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28" y="578148"/>
            <a:ext cx="10782343" cy="6279852"/>
          </a:xfrm>
          <a:prstGeom prst="rect">
            <a:avLst/>
          </a:prstGeom>
        </p:spPr>
      </p:pic>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5" name="TextBox 4">
            <a:extLst>
              <a:ext uri="{FF2B5EF4-FFF2-40B4-BE49-F238E27FC236}">
                <a16:creationId xmlns:a16="http://schemas.microsoft.com/office/drawing/2014/main" id="{76C21330-5AEA-43DF-AEFF-AD5AEC04FBB8}"/>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graphicFrame>
        <p:nvGraphicFramePr>
          <p:cNvPr id="7" name="Table 3">
            <a:extLst>
              <a:ext uri="{FF2B5EF4-FFF2-40B4-BE49-F238E27FC236}">
                <a16:creationId xmlns:a16="http://schemas.microsoft.com/office/drawing/2014/main" id="{6BCA8C28-0C3B-4F1D-B3ED-940C6A4D51EE}"/>
              </a:ext>
            </a:extLst>
          </p:cNvPr>
          <p:cNvGraphicFramePr>
            <a:graphicFrameLocks noGrp="1"/>
          </p:cNvGraphicFramePr>
          <p:nvPr>
            <p:extLst>
              <p:ext uri="{D42A27DB-BD31-4B8C-83A1-F6EECF244321}">
                <p14:modId xmlns:p14="http://schemas.microsoft.com/office/powerpoint/2010/main" val="3254244810"/>
              </p:ext>
            </p:extLst>
          </p:nvPr>
        </p:nvGraphicFramePr>
        <p:xfrm>
          <a:off x="4731796" y="4617720"/>
          <a:ext cx="4364590" cy="173736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8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SUB MODUL</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PROSES</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8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1" dirty="0"/>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8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8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8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bl>
          </a:graphicData>
        </a:graphic>
      </p:graphicFrame>
      <p:sp>
        <p:nvSpPr>
          <p:cNvPr id="8" name="TextBox 7">
            <a:extLst>
              <a:ext uri="{FF2B5EF4-FFF2-40B4-BE49-F238E27FC236}">
                <a16:creationId xmlns:a16="http://schemas.microsoft.com/office/drawing/2014/main" id="{83D3E183-AACB-411D-A2FC-B63C80A999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937926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48912" y="7657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7(f) </a:t>
            </a: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SENARAI MODUL APLIKASI DAN </a:t>
            </a: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RINGKAS FUNGSI SETIAP MODUL</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931160" y="198872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Setiap Modul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4E61CC8-080C-EF2B-803C-E255891E6D0C}"/>
              </a:ext>
            </a:extLst>
          </p:cNvPr>
          <p:cNvSpPr/>
          <p:nvPr/>
        </p:nvSpPr>
        <p:spPr>
          <a:xfrm>
            <a:off x="202924" y="0"/>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D811FB9E-556E-40A7-96EA-9447C99980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17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5A7FF-FCB4-4BDF-ADC5-10AC50096262}"/>
              </a:ext>
            </a:extLst>
          </p:cNvPr>
          <p:cNvSpPr>
            <a:spLocks noGrp="1"/>
          </p:cNvSpPr>
          <p:nvPr>
            <p:ph type="title"/>
          </p:nvPr>
        </p:nvSpPr>
        <p:spPr/>
        <p:txBody>
          <a:bodyPr/>
          <a:lstStyle/>
          <a:p>
            <a:r>
              <a:rPr lang="en-US" sz="2000" b="1" dirty="0">
                <a:solidFill>
                  <a:prstClr val="black"/>
                </a:solidFill>
              </a:rPr>
              <a:t>PANDUAN MENGISI TEMPLAT </a:t>
            </a:r>
            <a:r>
              <a:rPr lang="en-US" sz="2000" b="1" dirty="0">
                <a:latin typeface="Arial" panose="020B0604020202020204" pitchFamily="34" charset="0"/>
                <a:cs typeface="Arial" panose="020B0604020202020204" pitchFamily="34" charset="0"/>
              </a:rPr>
              <a:t>PERMOHONAN KELULUSAN TEKNIKAL PROJEK ICT</a:t>
            </a:r>
            <a:endParaRPr lang="en-US" sz="2000" b="1" dirty="0">
              <a:solidFill>
                <a:prstClr val="black"/>
              </a:solidFill>
            </a:endParaRPr>
          </a:p>
        </p:txBody>
      </p:sp>
      <p:sp>
        <p:nvSpPr>
          <p:cNvPr id="4" name="Slide Number Placeholder 3">
            <a:extLst>
              <a:ext uri="{FF2B5EF4-FFF2-40B4-BE49-F238E27FC236}">
                <a16:creationId xmlns:a16="http://schemas.microsoft.com/office/drawing/2014/main" id="{BA290E9C-1B22-49EC-BB1B-015DB7C3DD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73EADB-D124-4CDF-BAE8-4130DC449969}" type="slidenum">
              <a:rPr kumimoji="0" lang="en-MY"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MY"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781CCB5-D483-4F39-AD92-A9358567319C}"/>
              </a:ext>
            </a:extLst>
          </p:cNvPr>
          <p:cNvGrpSpPr/>
          <p:nvPr/>
        </p:nvGrpSpPr>
        <p:grpSpPr>
          <a:xfrm>
            <a:off x="6996702" y="3709084"/>
            <a:ext cx="4479532" cy="2468579"/>
            <a:chOff x="7992882" y="2807979"/>
            <a:chExt cx="3020406" cy="1685095"/>
          </a:xfrm>
        </p:grpSpPr>
        <p:pic>
          <p:nvPicPr>
            <p:cNvPr id="12" name="Picture 11">
              <a:extLst>
                <a:ext uri="{FF2B5EF4-FFF2-40B4-BE49-F238E27FC236}">
                  <a16:creationId xmlns:a16="http://schemas.microsoft.com/office/drawing/2014/main" id="{372ED85A-FB1A-4B9D-B0E7-F873461B2C34}"/>
                </a:ext>
              </a:extLst>
            </p:cNvPr>
            <p:cNvPicPr>
              <a:picLocks noChangeAspect="1"/>
            </p:cNvPicPr>
            <p:nvPr/>
          </p:nvPicPr>
          <p:blipFill>
            <a:blip r:embed="rId2"/>
            <a:stretch>
              <a:fillRect/>
            </a:stretch>
          </p:blipFill>
          <p:spPr>
            <a:xfrm>
              <a:off x="7992882" y="2807979"/>
              <a:ext cx="3020406" cy="1685095"/>
            </a:xfrm>
            <a:prstGeom prst="rect">
              <a:avLst/>
            </a:prstGeom>
            <a:ln>
              <a:solidFill>
                <a:schemeClr val="tx1"/>
              </a:solidFill>
            </a:ln>
          </p:spPr>
        </p:pic>
        <p:cxnSp>
          <p:nvCxnSpPr>
            <p:cNvPr id="13" name="Connector: Curved 12">
              <a:extLst>
                <a:ext uri="{FF2B5EF4-FFF2-40B4-BE49-F238E27FC236}">
                  <a16:creationId xmlns:a16="http://schemas.microsoft.com/office/drawing/2014/main" id="{C0DD747D-B332-4BFE-B962-CC7319C6119F}"/>
                </a:ext>
              </a:extLst>
            </p:cNvPr>
            <p:cNvCxnSpPr>
              <a:cxnSpLocks/>
            </p:cNvCxnSpPr>
            <p:nvPr/>
          </p:nvCxnSpPr>
          <p:spPr>
            <a:xfrm rot="10800000">
              <a:off x="8112141" y="3696335"/>
              <a:ext cx="893854" cy="730174"/>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Multiplication Sign 13">
              <a:extLst>
                <a:ext uri="{FF2B5EF4-FFF2-40B4-BE49-F238E27FC236}">
                  <a16:creationId xmlns:a16="http://schemas.microsoft.com/office/drawing/2014/main" id="{C55CA07C-9893-4A59-BE9C-1BFB16CFD63B}"/>
                </a:ext>
              </a:extLst>
            </p:cNvPr>
            <p:cNvSpPr/>
            <p:nvPr/>
          </p:nvSpPr>
          <p:spPr>
            <a:xfrm>
              <a:off x="9053864" y="3643261"/>
              <a:ext cx="742814" cy="83632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E67B5C3-57C7-44FF-B0AB-D7BA1AF1472A}"/>
              </a:ext>
            </a:extLst>
          </p:cNvPr>
          <p:cNvGrpSpPr/>
          <p:nvPr/>
        </p:nvGrpSpPr>
        <p:grpSpPr>
          <a:xfrm>
            <a:off x="966255" y="1025627"/>
            <a:ext cx="5129745" cy="2683457"/>
            <a:chOff x="3703013" y="3170411"/>
            <a:chExt cx="2698978" cy="1517746"/>
          </a:xfrm>
        </p:grpSpPr>
        <p:pic>
          <p:nvPicPr>
            <p:cNvPr id="9" name="Picture 8">
              <a:extLst>
                <a:ext uri="{FF2B5EF4-FFF2-40B4-BE49-F238E27FC236}">
                  <a16:creationId xmlns:a16="http://schemas.microsoft.com/office/drawing/2014/main" id="{714831E9-CF86-435B-844D-A9D8541B2A1E}"/>
                </a:ext>
              </a:extLst>
            </p:cNvPr>
            <p:cNvPicPr>
              <a:picLocks noChangeAspect="1"/>
            </p:cNvPicPr>
            <p:nvPr/>
          </p:nvPicPr>
          <p:blipFill>
            <a:blip r:embed="rId3"/>
            <a:stretch>
              <a:fillRect/>
            </a:stretch>
          </p:blipFill>
          <p:spPr>
            <a:xfrm>
              <a:off x="3703013" y="3170411"/>
              <a:ext cx="2698978" cy="1517746"/>
            </a:xfrm>
            <a:prstGeom prst="rect">
              <a:avLst/>
            </a:prstGeom>
            <a:ln>
              <a:solidFill>
                <a:schemeClr val="tx1"/>
              </a:solidFill>
            </a:ln>
          </p:spPr>
        </p:pic>
        <p:sp>
          <p:nvSpPr>
            <p:cNvPr id="10" name="Half Frame 9">
              <a:extLst>
                <a:ext uri="{FF2B5EF4-FFF2-40B4-BE49-F238E27FC236}">
                  <a16:creationId xmlns:a16="http://schemas.microsoft.com/office/drawing/2014/main" id="{7B5F86E3-89CB-4A5C-AAF7-8B3F597DFA4C}"/>
                </a:ext>
              </a:extLst>
            </p:cNvPr>
            <p:cNvSpPr/>
            <p:nvPr/>
          </p:nvSpPr>
          <p:spPr>
            <a:xfrm rot="18793820" flipV="1">
              <a:off x="5405447" y="3953003"/>
              <a:ext cx="577509" cy="278619"/>
            </a:xfrm>
            <a:prstGeom prst="halfFram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0F917D88-D7FA-4FA2-B3F0-CB20231EECDE}"/>
                </a:ext>
              </a:extLst>
            </p:cNvPr>
            <p:cNvCxnSpPr>
              <a:cxnSpLocks/>
            </p:cNvCxnSpPr>
            <p:nvPr/>
          </p:nvCxnSpPr>
          <p:spPr>
            <a:xfrm rot="10800000">
              <a:off x="3820268" y="3861635"/>
              <a:ext cx="839547" cy="668506"/>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EFF3BC0-7A39-478E-B0F2-3CAC5954EA78}"/>
              </a:ext>
            </a:extLst>
          </p:cNvPr>
          <p:cNvSpPr txBox="1"/>
          <p:nvPr/>
        </p:nvSpPr>
        <p:spPr>
          <a:xfrm>
            <a:off x="6318856" y="1850538"/>
            <a:ext cx="567644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 permohonan JTISA bermula pada slaid muka surat 8.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slaid muka surat 1 hingga 7</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untuk rujukan sahaja).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C366EC5-EEE2-4504-A5ED-B478404BE0AD}"/>
              </a:ext>
            </a:extLst>
          </p:cNvPr>
          <p:cNvSpPr txBox="1"/>
          <p:nvPr/>
        </p:nvSpPr>
        <p:spPr>
          <a:xfrm>
            <a:off x="824432" y="4788817"/>
            <a:ext cx="6097712"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hanya untuk rujukan sahaja.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slaid berlabel ‘TEMPLAT’ dan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a:t>
            </a:r>
          </a:p>
        </p:txBody>
      </p:sp>
      <p:sp>
        <p:nvSpPr>
          <p:cNvPr id="19" name="Rectangle 18">
            <a:extLst>
              <a:ext uri="{FF2B5EF4-FFF2-40B4-BE49-F238E27FC236}">
                <a16:creationId xmlns:a16="http://schemas.microsoft.com/office/drawing/2014/main" id="{ECADD0D2-6CAF-4E83-9F8A-7F5E67E2966A}"/>
              </a:ext>
            </a:extLst>
          </p:cNvPr>
          <p:cNvSpPr/>
          <p:nvPr/>
        </p:nvSpPr>
        <p:spPr>
          <a:xfrm>
            <a:off x="7315200" y="1273996"/>
            <a:ext cx="2147299" cy="496070"/>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TEMPLAT</a:t>
            </a:r>
          </a:p>
        </p:txBody>
      </p:sp>
      <p:sp>
        <p:nvSpPr>
          <p:cNvPr id="20" name="Rectangle 19">
            <a:extLst>
              <a:ext uri="{FF2B5EF4-FFF2-40B4-BE49-F238E27FC236}">
                <a16:creationId xmlns:a16="http://schemas.microsoft.com/office/drawing/2014/main" id="{20A7E953-8260-49FD-9AAA-9F77ADBF04FE}"/>
              </a:ext>
            </a:extLst>
          </p:cNvPr>
          <p:cNvSpPr/>
          <p:nvPr/>
        </p:nvSpPr>
        <p:spPr>
          <a:xfrm>
            <a:off x="2457477" y="4183016"/>
            <a:ext cx="2147299" cy="496070"/>
          </a:xfrm>
          <a:prstGeom prst="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CONTOH</a:t>
            </a:r>
          </a:p>
        </p:txBody>
      </p:sp>
    </p:spTree>
    <p:extLst>
      <p:ext uri="{BB962C8B-B14F-4D97-AF65-F5344CB8AC3E}">
        <p14:creationId xmlns:p14="http://schemas.microsoft.com/office/powerpoint/2010/main" val="4276995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23987523"/>
              </p:ext>
            </p:extLst>
          </p:nvPr>
        </p:nvGraphicFramePr>
        <p:xfrm>
          <a:off x="210820" y="1732916"/>
          <a:ext cx="2971800" cy="4587240"/>
        </p:xfrm>
        <a:graphic>
          <a:graphicData uri="http://schemas.openxmlformats.org/drawingml/2006/table">
            <a:tbl>
              <a:tblPr bandRow="1">
                <a:tableStyleId>{5940675A-B579-460E-94D1-54222C63F5DA}</a:tableStyleId>
              </a:tblPr>
              <a:tblGrid>
                <a:gridCol w="1930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tblGrid>
              <a:tr h="238517">
                <a:tc>
                  <a:txBody>
                    <a:bodyPr/>
                    <a:lstStyle/>
                    <a:p>
                      <a:r>
                        <a:rPr lang="ms-MY" sz="1300" b="1" noProof="0" dirty="0">
                          <a:latin typeface="Arial" panose="020B0604020202020204" pitchFamily="34" charset="0"/>
                          <a:cs typeface="Arial" panose="020B0604020202020204" pitchFamily="34" charset="0"/>
                        </a:rPr>
                        <a:t>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300" b="1" noProof="0" dirty="0">
                          <a:latin typeface="Arial" panose="020B0604020202020204" pitchFamily="34" charset="0"/>
                          <a:cs typeface="Arial" panose="020B0604020202020204" pitchFamily="34" charset="0"/>
                        </a:rPr>
                        <a:t>Bil.</a:t>
                      </a:r>
                      <a:r>
                        <a:rPr lang="ms-MY" sz="1300" b="1" baseline="0" noProof="0" dirty="0">
                          <a:latin typeface="Arial" panose="020B0604020202020204" pitchFamily="34" charset="0"/>
                          <a:cs typeface="Arial" panose="020B0604020202020204" pitchFamily="34" charset="0"/>
                        </a:rPr>
                        <a:t> </a:t>
                      </a:r>
                      <a:r>
                        <a:rPr lang="ms-MY" sz="1300" b="1" noProof="0" dirty="0">
                          <a:latin typeface="Arial" panose="020B0604020202020204" pitchFamily="34" charset="0"/>
                          <a:cs typeface="Arial" panose="020B0604020202020204" pitchFamily="34" charset="0"/>
                        </a:rPr>
                        <a:t>Sub 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6602">
                <a:tc>
                  <a:txBody>
                    <a:bodyPr/>
                    <a:lstStyle/>
                    <a:p>
                      <a:r>
                        <a:rPr lang="ms-MY" sz="1300" noProof="0">
                          <a:latin typeface="Arial" panose="020B0604020202020204" pitchFamily="34" charset="0"/>
                          <a:cs typeface="Arial" panose="020B0604020202020204" pitchFamily="34" charset="0"/>
                        </a:rPr>
                        <a:t>Laman Utama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ms-MY" sz="1300" noProof="0">
                          <a:latin typeface="Arial" panose="020B0604020202020204" pitchFamily="34" charset="0"/>
                          <a:cs typeface="Arial" panose="020B0604020202020204" pitchFamily="34" charset="0"/>
                        </a:rPr>
                        <a:t>Penyelidikan dan pembangunan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ms-MY" sz="1300" noProof="0">
                          <a:latin typeface="Arial" panose="020B0604020202020204" pitchFamily="34" charset="0"/>
                          <a:cs typeface="Arial" panose="020B0604020202020204" pitchFamily="34" charset="0"/>
                        </a:rPr>
                        <a:t>Pentadbir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ms-MY" sz="1300" noProof="0">
                          <a:latin typeface="Arial" panose="020B0604020202020204" pitchFamily="34" charset="0"/>
                          <a:cs typeface="Arial" panose="020B0604020202020204" pitchFamily="34" charset="0"/>
                        </a:rPr>
                        <a:t>Pemantauan &amp;</a:t>
                      </a:r>
                      <a:r>
                        <a:rPr lang="ms-MY" sz="1300" baseline="0" noProof="0">
                          <a:latin typeface="Arial" panose="020B0604020202020204" pitchFamily="34" charset="0"/>
                          <a:cs typeface="Arial" panose="020B0604020202020204" pitchFamily="34" charset="0"/>
                        </a:rPr>
                        <a:t> pelaporan perbandaran mampan</a:t>
                      </a:r>
                      <a:endParaRPr lang="ms-MY" sz="13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ms-MY" sz="1300" noProof="0" dirty="0">
                          <a:latin typeface="Arial" panose="020B0604020202020204" pitchFamily="34" charset="0"/>
                          <a:cs typeface="Arial" panose="020B0604020202020204" pitchFamily="34" charset="0"/>
                        </a:rPr>
                        <a:t>SUOX GeoHub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8838">
                <a:tc>
                  <a:txBody>
                    <a:bodyPr/>
                    <a:lstStyle/>
                    <a:p>
                      <a:r>
                        <a:rPr lang="ms-MY" sz="1300" noProof="0">
                          <a:latin typeface="Arial" panose="020B0604020202020204" pitchFamily="34" charset="0"/>
                          <a:cs typeface="Arial" panose="020B0604020202020204" pitchFamily="34" charset="0"/>
                        </a:rPr>
                        <a:t>Bandar Pintar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70727"/>
                  </a:ext>
                </a:extLst>
              </a:tr>
              <a:tr h="218838">
                <a:tc>
                  <a:txBody>
                    <a:bodyPr/>
                    <a:lstStyle/>
                    <a:p>
                      <a:r>
                        <a:rPr lang="ms-MY" sz="1300" noProof="0">
                          <a:latin typeface="Arial" panose="020B0604020202020204" pitchFamily="34" charset="0"/>
                          <a:cs typeface="Arial" panose="020B0604020202020204" pitchFamily="34" charset="0"/>
                        </a:rPr>
                        <a:t>Aplikasi Mudah 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148832"/>
                  </a:ext>
                </a:extLst>
              </a:tr>
              <a:tr h="218838">
                <a:tc>
                  <a:txBody>
                    <a:bodyPr/>
                    <a:lstStyle/>
                    <a:p>
                      <a:r>
                        <a:rPr lang="ms-MY" sz="1300" noProof="0">
                          <a:latin typeface="Arial" panose="020B0604020202020204" pitchFamily="34" charset="0"/>
                          <a:cs typeface="Arial" panose="020B0604020202020204" pitchFamily="34" charset="0"/>
                        </a:rPr>
                        <a:t>Sokongan membuat keputusan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88720"/>
                  </a:ext>
                </a:extLst>
              </a:tr>
              <a:tr h="218838">
                <a:tc>
                  <a:txBody>
                    <a:bodyPr/>
                    <a:lstStyle/>
                    <a:p>
                      <a:r>
                        <a:rPr lang="ms-MY" sz="1300" noProof="0">
                          <a:latin typeface="Arial" panose="020B0604020202020204" pitchFamily="34" charset="0"/>
                          <a:cs typeface="Arial" panose="020B0604020202020204" pitchFamily="34" charset="0"/>
                        </a:rPr>
                        <a:t>Dashboard 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784302"/>
                  </a:ext>
                </a:extLst>
              </a:tr>
              <a:tr h="218838">
                <a:tc>
                  <a:txBody>
                    <a:bodyPr/>
                    <a:lstStyle/>
                    <a:p>
                      <a:r>
                        <a:rPr lang="ms-MY" sz="1300" noProof="0">
                          <a:latin typeface="Arial" panose="020B0604020202020204" pitchFamily="34" charset="0"/>
                          <a:cs typeface="Arial" panose="020B0604020202020204" pitchFamily="34" charset="0"/>
                        </a:rPr>
                        <a:t>Maklumat Bandar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44284"/>
                  </a:ext>
                </a:extLst>
              </a:tr>
              <a:tr h="218838">
                <a:tc>
                  <a:txBody>
                    <a:bodyPr/>
                    <a:lstStyle/>
                    <a:p>
                      <a:r>
                        <a:rPr lang="ms-MY" sz="1300" b="1" noProof="0" dirty="0">
                          <a:latin typeface="Arial" panose="020B0604020202020204" pitchFamily="34" charset="0"/>
                          <a:cs typeface="Arial" panose="020B0604020202020204" pitchFamily="34" charset="0"/>
                        </a:rPr>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400" b="1" noProof="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6" name="Text Placeholder 10">
            <a:extLst>
              <a:ext uri="{FF2B5EF4-FFF2-40B4-BE49-F238E27FC236}">
                <a16:creationId xmlns:a16="http://schemas.microsoft.com/office/drawing/2014/main" id="{737D538C-8C9D-462A-AC2D-221D58C1DA29}"/>
              </a:ext>
            </a:extLst>
          </p:cNvPr>
          <p:cNvSpPr txBox="1">
            <a:spLocks/>
          </p:cNvSpPr>
          <p:nvPr/>
        </p:nvSpPr>
        <p:spPr>
          <a:xfrm>
            <a:off x="210820" y="11220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APLIKASI DAN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RINGKAS FUNGSI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SETIAP MODUL</a:t>
            </a:r>
            <a:endParaRPr kumimoji="0" lang="ms-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2" name="Picture 1">
            <a:extLst>
              <a:ext uri="{FF2B5EF4-FFF2-40B4-BE49-F238E27FC236}">
                <a16:creationId xmlns:a16="http://schemas.microsoft.com/office/drawing/2014/main" id="{28253DFF-5CEE-258D-AFE0-D4078AF9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47" y="481535"/>
            <a:ext cx="8630050" cy="6394566"/>
          </a:xfrm>
          <a:prstGeom prst="rect">
            <a:avLst/>
          </a:prstGeom>
        </p:spPr>
      </p:pic>
      <p:sp>
        <p:nvSpPr>
          <p:cNvPr id="8" name="TextBox 7">
            <a:extLst>
              <a:ext uri="{FF2B5EF4-FFF2-40B4-BE49-F238E27FC236}">
                <a16:creationId xmlns:a16="http://schemas.microsoft.com/office/drawing/2014/main" id="{DE25625E-B218-4C9D-A84A-F82040AFBC7E}"/>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0" name="Rectangle 9">
            <a:extLst>
              <a:ext uri="{FF2B5EF4-FFF2-40B4-BE49-F238E27FC236}">
                <a16:creationId xmlns:a16="http://schemas.microsoft.com/office/drawing/2014/main" id="{EB382289-FB30-4F25-9AEB-EA94D0BACA4F}"/>
              </a:ext>
            </a:extLst>
          </p:cNvPr>
          <p:cNvSpPr/>
          <p:nvPr/>
        </p:nvSpPr>
        <p:spPr>
          <a:xfrm>
            <a:off x="3380946" y="481535"/>
            <a:ext cx="8630049" cy="637646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Slide Number Placeholder 2">
            <a:extLst>
              <a:ext uri="{FF2B5EF4-FFF2-40B4-BE49-F238E27FC236}">
                <a16:creationId xmlns:a16="http://schemas.microsoft.com/office/drawing/2014/main" id="{4EB5D6A5-39B9-4C13-A0F7-316D92BD8198}"/>
              </a:ext>
            </a:extLst>
          </p:cNvPr>
          <p:cNvSpPr txBox="1">
            <a:spLocks/>
          </p:cNvSpPr>
          <p:nvPr/>
        </p:nvSpPr>
        <p:spPr>
          <a:xfrm>
            <a:off x="9267796" y="645964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60</a:t>
            </a:fld>
            <a:endParaRPr lang="ms-MY">
              <a:solidFill>
                <a:prstClr val="black">
                  <a:tint val="75000"/>
                </a:prstClr>
              </a:solidFill>
            </a:endParaRPr>
          </a:p>
        </p:txBody>
      </p:sp>
      <p:sp>
        <p:nvSpPr>
          <p:cNvPr id="12" name="TextBox 11">
            <a:extLst>
              <a:ext uri="{FF2B5EF4-FFF2-40B4-BE49-F238E27FC236}">
                <a16:creationId xmlns:a16="http://schemas.microsoft.com/office/drawing/2014/main" id="{C46DAD69-5FAC-4EA9-ADDC-9765645705A6}"/>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6263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4C14-B6CE-4CB3-91B0-0174488DC4C6}"/>
              </a:ext>
            </a:extLst>
          </p:cNvPr>
          <p:cNvSpPr>
            <a:spLocks noGrp="1"/>
          </p:cNvSpPr>
          <p:nvPr>
            <p:ph type="sldNum" sz="quarter" idx="4294967295"/>
          </p:nvPr>
        </p:nvSpPr>
        <p:spPr>
          <a:xfrm>
            <a:off x="9448800" y="6356350"/>
            <a:ext cx="2743200" cy="365125"/>
          </a:xfrm>
        </p:spPr>
        <p:txBody>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fld id="{1B09AB17-F647-4A22-A4B0-5AFB6B343795}" type="slidenum">
              <a:rPr lang="ms-MY" kern="0" smtClean="0">
                <a:solidFill>
                  <a:srgbClr val="000000"/>
                </a:solidFill>
                <a:sym typeface="Arial"/>
              </a:rPr>
              <a:pPr marL="0" marR="0" lvl="0" indent="0" defTabSz="1219170" rtl="0" eaLnBrk="1" fontAlgn="auto" latinLnBrk="0" hangingPunct="1">
                <a:lnSpc>
                  <a:spcPct val="100000"/>
                </a:lnSpc>
                <a:spcBef>
                  <a:spcPts val="0"/>
                </a:spcBef>
                <a:spcAft>
                  <a:spcPts val="0"/>
                </a:spcAft>
                <a:buClr>
                  <a:srgbClr val="000000"/>
                </a:buClr>
                <a:buSzTx/>
                <a:buFontTx/>
                <a:buNone/>
                <a:tabLst/>
                <a:defRPr/>
              </a:pPr>
              <a:t>61</a:t>
            </a:fld>
            <a:endParaRPr lang="ms-MY" kern="0" dirty="0">
              <a:solidFill>
                <a:srgbClr val="000000"/>
              </a:solidFill>
              <a:sym typeface="Arial"/>
            </a:endParaRPr>
          </a:p>
        </p:txBody>
      </p:sp>
      <p:sp>
        <p:nvSpPr>
          <p:cNvPr id="6" name="Text Placeholder 10">
            <a:extLst>
              <a:ext uri="{FF2B5EF4-FFF2-40B4-BE49-F238E27FC236}">
                <a16:creationId xmlns:a16="http://schemas.microsoft.com/office/drawing/2014/main" id="{BB1CC7D4-E2E8-481E-A5DF-AE4207601E8C}"/>
              </a:ext>
            </a:extLst>
          </p:cNvPr>
          <p:cNvSpPr txBox="1">
            <a:spLocks/>
          </p:cNvSpPr>
          <p:nvPr/>
        </p:nvSpPr>
        <p:spPr>
          <a:xfrm>
            <a:off x="230293" y="220136"/>
            <a:ext cx="11826319" cy="478680"/>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89" marR="0" lvl="0" indent="-457189" algn="ctr"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rPr>
              <a:t>MODUL MyPUSAKA</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endParaRPr>
          </a:p>
        </p:txBody>
      </p:sp>
      <p:sp>
        <p:nvSpPr>
          <p:cNvPr id="272" name="TextBox 1">
            <a:extLst>
              <a:ext uri="{FF2B5EF4-FFF2-40B4-BE49-F238E27FC236}">
                <a16:creationId xmlns:a16="http://schemas.microsoft.com/office/drawing/2014/main" id="{B14ADA28-E148-43F4-977C-D2F97A33BED6}"/>
              </a:ext>
            </a:extLst>
          </p:cNvPr>
          <p:cNvSpPr txBox="1"/>
          <p:nvPr/>
        </p:nvSpPr>
        <p:spPr>
          <a:xfrm>
            <a:off x="249866" y="5625005"/>
            <a:ext cx="3866127" cy="50891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Rujukan</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sym typeface="Arial"/>
              </a:rPr>
              <a:t>   </a:t>
            </a:r>
          </a:p>
          <a:p>
            <a:pPr marL="0" marR="0" lvl="0" indent="0" algn="l" defTabSz="914377" rtl="0" eaLnBrk="1" fontAlgn="auto" latinLnBrk="0" hangingPunct="1">
              <a:lnSpc>
                <a:spcPct val="125000"/>
              </a:lnSpc>
              <a:spcBef>
                <a:spcPts val="0"/>
              </a:spcBef>
              <a:spcAft>
                <a:spcPts val="0"/>
              </a:spcAft>
              <a:buClrTx/>
              <a:buSzTx/>
              <a:buFontTx/>
              <a:buNone/>
              <a:tabLst>
                <a:tab pos="266693" algn="l"/>
                <a:tab pos="361942"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76" name="TextBox 275">
            <a:extLst>
              <a:ext uri="{FF2B5EF4-FFF2-40B4-BE49-F238E27FC236}">
                <a16:creationId xmlns:a16="http://schemas.microsoft.com/office/drawing/2014/main" id="{216F59E9-F4E4-4D06-8C58-C2CA70402EB5}"/>
              </a:ext>
            </a:extLst>
          </p:cNvPr>
          <p:cNvSpPr txBox="1"/>
          <p:nvPr/>
        </p:nvSpPr>
        <p:spPr>
          <a:xfrm>
            <a:off x="2167275" y="5730916"/>
            <a:ext cx="92525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MY" sz="800" b="0" i="0" u="none" strike="noStrike" kern="0" cap="none" spc="0" normalizeH="0" baseline="0" noProof="0" dirty="0">
                <a:ln>
                  <a:noFill/>
                </a:ln>
                <a:solidFill>
                  <a:srgbClr val="000000"/>
                </a:solidFill>
                <a:effectLst/>
                <a:uLnTx/>
                <a:uFillTx/>
                <a:latin typeface="Arial"/>
                <a:ea typeface="+mn-ea"/>
                <a:cs typeface="Arial"/>
                <a:sym typeface="Arial"/>
              </a:rPr>
              <a:t>Sub Modul Baru</a:t>
            </a:r>
          </a:p>
        </p:txBody>
      </p:sp>
      <p:graphicFrame>
        <p:nvGraphicFramePr>
          <p:cNvPr id="295" name="Table 294">
            <a:extLst>
              <a:ext uri="{FF2B5EF4-FFF2-40B4-BE49-F238E27FC236}">
                <a16:creationId xmlns:a16="http://schemas.microsoft.com/office/drawing/2014/main" id="{64787650-1CF1-4CE6-8A56-7A15EFB6BC1F}"/>
              </a:ext>
            </a:extLst>
          </p:cNvPr>
          <p:cNvGraphicFramePr>
            <a:graphicFrameLocks noGrp="1"/>
          </p:cNvGraphicFramePr>
          <p:nvPr>
            <p:extLst>
              <p:ext uri="{D42A27DB-BD31-4B8C-83A1-F6EECF244321}">
                <p14:modId xmlns:p14="http://schemas.microsoft.com/office/powerpoint/2010/main" val="975960426"/>
              </p:ext>
            </p:extLst>
          </p:nvPr>
        </p:nvGraphicFramePr>
        <p:xfrm>
          <a:off x="4289926" y="5583433"/>
          <a:ext cx="4706609"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1">
                  <a:extLst>
                    <a:ext uri="{9D8B030D-6E8A-4147-A177-3AD203B41FA5}">
                      <a16:colId xmlns:a16="http://schemas.microsoft.com/office/drawing/2014/main" val="20001"/>
                    </a:ext>
                  </a:extLst>
                </a:gridCol>
                <a:gridCol w="438303">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874004">
                  <a:extLst>
                    <a:ext uri="{9D8B030D-6E8A-4147-A177-3AD203B41FA5}">
                      <a16:colId xmlns:a16="http://schemas.microsoft.com/office/drawing/2014/main" val="20008"/>
                    </a:ext>
                  </a:extLst>
                </a:gridCol>
                <a:gridCol w="427299">
                  <a:extLst>
                    <a:ext uri="{9D8B030D-6E8A-4147-A177-3AD203B41FA5}">
                      <a16:colId xmlns:a16="http://schemas.microsoft.com/office/drawing/2014/main" val="20011"/>
                    </a:ext>
                  </a:extLst>
                </a:gridCol>
                <a:gridCol w="554581">
                  <a:extLst>
                    <a:ext uri="{9D8B030D-6E8A-4147-A177-3AD203B41FA5}">
                      <a16:colId xmlns:a16="http://schemas.microsoft.com/office/drawing/2014/main" val="3136958458"/>
                    </a:ext>
                  </a:extLst>
                </a:gridCol>
              </a:tblGrid>
              <a:tr h="391520">
                <a:tc>
                  <a:txBody>
                    <a:bodyPr/>
                    <a:lstStyle/>
                    <a:p>
                      <a:r>
                        <a:rPr lang="en-MY" sz="900" dirty="0">
                          <a:solidFill>
                            <a:schemeClr val="tx1"/>
                          </a:solidFill>
                          <a:latin typeface="+mn-lt"/>
                        </a:rPr>
                        <a:t>Modul: 7</a:t>
                      </a:r>
                    </a:p>
                    <a:p>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HTP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PHP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SABAH SARAWAK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900" dirty="0">
                          <a:solidFill>
                            <a:schemeClr val="tx1"/>
                          </a:solidFill>
                          <a:latin typeface="+mn-lt"/>
                        </a:rPr>
                        <a:t>KJP</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GIS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90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08" name="TextBox 307">
            <a:extLst>
              <a:ext uri="{FF2B5EF4-FFF2-40B4-BE49-F238E27FC236}">
                <a16:creationId xmlns:a16="http://schemas.microsoft.com/office/drawing/2014/main" id="{02F7D4BD-5DEE-4DE9-A663-2CAE589BE7CF}"/>
              </a:ext>
            </a:extLst>
          </p:cNvPr>
          <p:cNvSpPr txBox="1"/>
          <p:nvPr/>
        </p:nvSpPr>
        <p:spPr>
          <a:xfrm>
            <a:off x="454997" y="5701141"/>
            <a:ext cx="1353667" cy="384977"/>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Pembangunan Semula</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 Aplikasi</a:t>
            </a:r>
          </a:p>
        </p:txBody>
      </p:sp>
      <p:sp>
        <p:nvSpPr>
          <p:cNvPr id="226" name="Text Placeholder 10">
            <a:extLst>
              <a:ext uri="{FF2B5EF4-FFF2-40B4-BE49-F238E27FC236}">
                <a16:creationId xmlns:a16="http://schemas.microsoft.com/office/drawing/2014/main" id="{4E20198E-AC49-4995-931C-F1F36F73C4EA}"/>
              </a:ext>
            </a:extLst>
          </p:cNvPr>
          <p:cNvSpPr txBox="1">
            <a:spLocks/>
          </p:cNvSpPr>
          <p:nvPr/>
        </p:nvSpPr>
        <p:spPr>
          <a:xfrm>
            <a:off x="210819" y="7727"/>
            <a:ext cx="11572991" cy="712381"/>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59" marR="0" lvl="0" indent="-625459"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7(e) </a:t>
            </a:r>
            <a:r>
              <a:rPr kumimoji="0" lang="en-US"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SENARAI MODUL APLIKASI DAN </a:t>
            </a: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KETERANGAN RINGKAS FUNGSI SETIAP MODUL</a:t>
            </a:r>
            <a:endParaRPr kumimoji="0" lang="ms-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endParaRPr>
          </a:p>
        </p:txBody>
      </p:sp>
      <p:sp>
        <p:nvSpPr>
          <p:cNvPr id="229" name="Rectangle 228">
            <a:extLst>
              <a:ext uri="{FF2B5EF4-FFF2-40B4-BE49-F238E27FC236}">
                <a16:creationId xmlns:a16="http://schemas.microsoft.com/office/drawing/2014/main" id="{25BCE3EC-F191-4F14-BBC8-3BACC0A316CB}"/>
              </a:ext>
            </a:extLst>
          </p:cNvPr>
          <p:cNvSpPr/>
          <p:nvPr/>
        </p:nvSpPr>
        <p:spPr>
          <a:xfrm>
            <a:off x="1714608" y="5754119"/>
            <a:ext cx="483849" cy="210684"/>
          </a:xfrm>
          <a:prstGeom prst="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30" name="Rectangle 229">
            <a:extLst>
              <a:ext uri="{FF2B5EF4-FFF2-40B4-BE49-F238E27FC236}">
                <a16:creationId xmlns:a16="http://schemas.microsoft.com/office/drawing/2014/main" id="{C243A858-F8E2-4C5F-9A90-6B31B0FA40C9}"/>
              </a:ext>
            </a:extLst>
          </p:cNvPr>
          <p:cNvSpPr/>
          <p:nvPr/>
        </p:nvSpPr>
        <p:spPr>
          <a:xfrm>
            <a:off x="3105422" y="5748685"/>
            <a:ext cx="483849" cy="21068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4" name="Picture 3">
            <a:extLst>
              <a:ext uri="{FF2B5EF4-FFF2-40B4-BE49-F238E27FC236}">
                <a16:creationId xmlns:a16="http://schemas.microsoft.com/office/drawing/2014/main" id="{03280A58-50E0-4F0A-8534-704B6003F275}"/>
              </a:ext>
            </a:extLst>
          </p:cNvPr>
          <p:cNvPicPr>
            <a:picLocks noChangeAspect="1"/>
          </p:cNvPicPr>
          <p:nvPr/>
        </p:nvPicPr>
        <p:blipFill>
          <a:blip r:embed="rId2"/>
          <a:stretch>
            <a:fillRect/>
          </a:stretch>
        </p:blipFill>
        <p:spPr>
          <a:xfrm>
            <a:off x="142791" y="547856"/>
            <a:ext cx="12009159" cy="4910593"/>
          </a:xfrm>
          <a:prstGeom prst="rect">
            <a:avLst/>
          </a:prstGeom>
        </p:spPr>
      </p:pic>
      <p:sp>
        <p:nvSpPr>
          <p:cNvPr id="18" name="Rectangle 17">
            <a:extLst>
              <a:ext uri="{FF2B5EF4-FFF2-40B4-BE49-F238E27FC236}">
                <a16:creationId xmlns:a16="http://schemas.microsoft.com/office/drawing/2014/main" id="{EA7533FB-F5FE-44C1-B50B-32D06E2AA6DA}"/>
              </a:ext>
            </a:extLst>
          </p:cNvPr>
          <p:cNvSpPr/>
          <p:nvPr/>
        </p:nvSpPr>
        <p:spPr>
          <a:xfrm>
            <a:off x="186324" y="804168"/>
            <a:ext cx="2422197" cy="288178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1776175D-1557-4B40-9515-D11917F0DC66}"/>
              </a:ext>
            </a:extLst>
          </p:cNvPr>
          <p:cNvSpPr/>
          <p:nvPr/>
        </p:nvSpPr>
        <p:spPr>
          <a:xfrm>
            <a:off x="186324" y="3824883"/>
            <a:ext cx="1193545" cy="145831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09759A9E-656F-4438-A304-3FED0521388D}"/>
              </a:ext>
            </a:extLst>
          </p:cNvPr>
          <p:cNvSpPr/>
          <p:nvPr/>
        </p:nvSpPr>
        <p:spPr>
          <a:xfrm>
            <a:off x="1379868" y="3836925"/>
            <a:ext cx="1193545" cy="5862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E34C1D5C-63B7-420A-BE77-2A6175BBA0E4}"/>
              </a:ext>
            </a:extLst>
          </p:cNvPr>
          <p:cNvSpPr/>
          <p:nvPr/>
        </p:nvSpPr>
        <p:spPr>
          <a:xfrm>
            <a:off x="1379868" y="4435131"/>
            <a:ext cx="1193545" cy="64784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 name="Rectangle 24">
            <a:extLst>
              <a:ext uri="{FF2B5EF4-FFF2-40B4-BE49-F238E27FC236}">
                <a16:creationId xmlns:a16="http://schemas.microsoft.com/office/drawing/2014/main" id="{210ADD29-F52E-44D5-A1B8-9B339699720F}"/>
              </a:ext>
            </a:extLst>
          </p:cNvPr>
          <p:cNvSpPr/>
          <p:nvPr/>
        </p:nvSpPr>
        <p:spPr>
          <a:xfrm>
            <a:off x="6648374" y="500120"/>
            <a:ext cx="1823159" cy="2928881"/>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6" name="Rectangle 25">
            <a:extLst>
              <a:ext uri="{FF2B5EF4-FFF2-40B4-BE49-F238E27FC236}">
                <a16:creationId xmlns:a16="http://schemas.microsoft.com/office/drawing/2014/main" id="{2FC0B5EC-C22E-4523-AEE4-14785B5AA8BA}"/>
              </a:ext>
            </a:extLst>
          </p:cNvPr>
          <p:cNvSpPr/>
          <p:nvPr/>
        </p:nvSpPr>
        <p:spPr>
          <a:xfrm>
            <a:off x="6744084" y="891155"/>
            <a:ext cx="1563488" cy="245455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7" name="Rectangle 26">
            <a:extLst>
              <a:ext uri="{FF2B5EF4-FFF2-40B4-BE49-F238E27FC236}">
                <a16:creationId xmlns:a16="http://schemas.microsoft.com/office/drawing/2014/main" id="{2204DB95-9D96-437C-88C9-0E5E82941623}"/>
              </a:ext>
            </a:extLst>
          </p:cNvPr>
          <p:cNvSpPr/>
          <p:nvPr/>
        </p:nvSpPr>
        <p:spPr>
          <a:xfrm>
            <a:off x="2912984" y="833110"/>
            <a:ext cx="1557417" cy="3429365"/>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8" name="Rectangle 27">
            <a:extLst>
              <a:ext uri="{FF2B5EF4-FFF2-40B4-BE49-F238E27FC236}">
                <a16:creationId xmlns:a16="http://schemas.microsoft.com/office/drawing/2014/main" id="{EFA3A66A-CF8F-4F47-9919-AF0ADB6C2F21}"/>
              </a:ext>
            </a:extLst>
          </p:cNvPr>
          <p:cNvSpPr/>
          <p:nvPr/>
        </p:nvSpPr>
        <p:spPr>
          <a:xfrm>
            <a:off x="4723970" y="857619"/>
            <a:ext cx="1557417" cy="366003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9" name="Rectangle 28">
            <a:extLst>
              <a:ext uri="{FF2B5EF4-FFF2-40B4-BE49-F238E27FC236}">
                <a16:creationId xmlns:a16="http://schemas.microsoft.com/office/drawing/2014/main" id="{185000C9-967E-4865-B93E-BE592741D9FA}"/>
              </a:ext>
            </a:extLst>
          </p:cNvPr>
          <p:cNvSpPr/>
          <p:nvPr/>
        </p:nvSpPr>
        <p:spPr>
          <a:xfrm>
            <a:off x="2928510" y="4396015"/>
            <a:ext cx="1554975" cy="96279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0" name="Rectangle 29">
            <a:extLst>
              <a:ext uri="{FF2B5EF4-FFF2-40B4-BE49-F238E27FC236}">
                <a16:creationId xmlns:a16="http://schemas.microsoft.com/office/drawing/2014/main" id="{3471BCF7-7265-44B5-8FE3-5DF6A5E589E8}"/>
              </a:ext>
            </a:extLst>
          </p:cNvPr>
          <p:cNvSpPr/>
          <p:nvPr/>
        </p:nvSpPr>
        <p:spPr>
          <a:xfrm>
            <a:off x="4718827" y="4561648"/>
            <a:ext cx="1562560" cy="5213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2" name="Rectangle 31">
            <a:extLst>
              <a:ext uri="{FF2B5EF4-FFF2-40B4-BE49-F238E27FC236}">
                <a16:creationId xmlns:a16="http://schemas.microsoft.com/office/drawing/2014/main" id="{1653FDC2-0347-4839-B702-F364CA07BCC0}"/>
              </a:ext>
            </a:extLst>
          </p:cNvPr>
          <p:cNvSpPr/>
          <p:nvPr/>
        </p:nvSpPr>
        <p:spPr>
          <a:xfrm>
            <a:off x="6748807" y="3836926"/>
            <a:ext cx="1563488" cy="1313959"/>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3" name="Rectangle 32">
            <a:extLst>
              <a:ext uri="{FF2B5EF4-FFF2-40B4-BE49-F238E27FC236}">
                <a16:creationId xmlns:a16="http://schemas.microsoft.com/office/drawing/2014/main" id="{16900F7C-8DD5-4F9C-945E-5ACBD90CEE9F}"/>
              </a:ext>
            </a:extLst>
          </p:cNvPr>
          <p:cNvSpPr/>
          <p:nvPr/>
        </p:nvSpPr>
        <p:spPr>
          <a:xfrm>
            <a:off x="8667056" y="857620"/>
            <a:ext cx="1563488" cy="204388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4" name="Rectangle 33">
            <a:extLst>
              <a:ext uri="{FF2B5EF4-FFF2-40B4-BE49-F238E27FC236}">
                <a16:creationId xmlns:a16="http://schemas.microsoft.com/office/drawing/2014/main" id="{DB5B4C73-5731-44DF-8318-33177D9E20E3}"/>
              </a:ext>
            </a:extLst>
          </p:cNvPr>
          <p:cNvSpPr/>
          <p:nvPr/>
        </p:nvSpPr>
        <p:spPr>
          <a:xfrm>
            <a:off x="8653968" y="2987466"/>
            <a:ext cx="1562560" cy="239024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5" name="Rectangle 34">
            <a:extLst>
              <a:ext uri="{FF2B5EF4-FFF2-40B4-BE49-F238E27FC236}">
                <a16:creationId xmlns:a16="http://schemas.microsoft.com/office/drawing/2014/main" id="{85DCEAD6-CF9D-4FCF-AFF5-72D99C525F0E}"/>
              </a:ext>
            </a:extLst>
          </p:cNvPr>
          <p:cNvSpPr/>
          <p:nvPr/>
        </p:nvSpPr>
        <p:spPr>
          <a:xfrm>
            <a:off x="10452987" y="850705"/>
            <a:ext cx="1563488" cy="324164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7" name="TextBox 36">
            <a:extLst>
              <a:ext uri="{FF2B5EF4-FFF2-40B4-BE49-F238E27FC236}">
                <a16:creationId xmlns:a16="http://schemas.microsoft.com/office/drawing/2014/main" id="{3137E39D-8F47-4921-AA04-39FB91F9C5B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31" name="TextBox 30">
            <a:extLst>
              <a:ext uri="{FF2B5EF4-FFF2-40B4-BE49-F238E27FC236}">
                <a16:creationId xmlns:a16="http://schemas.microsoft.com/office/drawing/2014/main" id="{B4F8F503-2082-4CA4-B825-A1F7DCF50AD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57691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1" name="Google Shape;321;p124"/>
          <p:cNvGraphicFramePr/>
          <p:nvPr>
            <p:extLst>
              <p:ext uri="{D42A27DB-BD31-4B8C-83A1-F6EECF244321}">
                <p14:modId xmlns:p14="http://schemas.microsoft.com/office/powerpoint/2010/main" val="3860567549"/>
              </p:ext>
            </p:extLst>
          </p:nvPr>
        </p:nvGraphicFramePr>
        <p:xfrm>
          <a:off x="166473" y="713409"/>
          <a:ext cx="11784900" cy="5971507"/>
        </p:xfrm>
        <a:graphic>
          <a:graphicData uri="http://schemas.openxmlformats.org/drawingml/2006/table">
            <a:tbl>
              <a:tblPr>
                <a:noFill/>
              </a:tblPr>
              <a:tblGrid>
                <a:gridCol w="564550">
                  <a:extLst>
                    <a:ext uri="{9D8B030D-6E8A-4147-A177-3AD203B41FA5}">
                      <a16:colId xmlns:a16="http://schemas.microsoft.com/office/drawing/2014/main" val="20000"/>
                    </a:ext>
                  </a:extLst>
                </a:gridCol>
                <a:gridCol w="1587575">
                  <a:extLst>
                    <a:ext uri="{9D8B030D-6E8A-4147-A177-3AD203B41FA5}">
                      <a16:colId xmlns:a16="http://schemas.microsoft.com/office/drawing/2014/main" val="20001"/>
                    </a:ext>
                  </a:extLst>
                </a:gridCol>
                <a:gridCol w="9632775">
                  <a:extLst>
                    <a:ext uri="{9D8B030D-6E8A-4147-A177-3AD203B41FA5}">
                      <a16:colId xmlns:a16="http://schemas.microsoft.com/office/drawing/2014/main" val="20002"/>
                    </a:ext>
                  </a:extLst>
                </a:gridCol>
              </a:tblGrid>
              <a:tr h="261000">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BIL.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NAMA MODUL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FUNGSI MODUL</a:t>
                      </a: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2250">
                <a:tc rowSpan="2">
                  <a:txBody>
                    <a:bodyPr/>
                    <a:lstStyle/>
                    <a:p>
                      <a:pPr marL="0" marR="0" lvl="0" indent="0" algn="ctr" rtl="0">
                        <a:lnSpc>
                          <a:spcPct val="100000"/>
                        </a:lnSpc>
                        <a:spcBef>
                          <a:spcPts val="0"/>
                        </a:spcBef>
                        <a:spcAft>
                          <a:spcPts val="0"/>
                        </a:spcAft>
                        <a:buClr>
                          <a:srgbClr val="000000"/>
                        </a:buClr>
                        <a:buSzPts val="1600"/>
                        <a:buFont typeface="Arial"/>
                        <a:buNone/>
                      </a:pPr>
                      <a:r>
                        <a:rPr lang="ms-MY" sz="1400" b="0" u="none" strike="noStrike" cap="none" noProof="0">
                          <a:latin typeface="Arial"/>
                          <a:ea typeface="Arial"/>
                          <a:cs typeface="Arial"/>
                          <a:sym typeface="Arial"/>
                        </a:rPr>
                        <a:t>1.</a:t>
                      </a:r>
                    </a:p>
                    <a:p>
                      <a:pPr marL="0" marR="0" lvl="0" indent="0" algn="ctr" rtl="0">
                        <a:lnSpc>
                          <a:spcPct val="100000"/>
                        </a:lnSpc>
                        <a:spcBef>
                          <a:spcPts val="0"/>
                        </a:spcBef>
                        <a:spcAft>
                          <a:spcPts val="0"/>
                        </a:spcAft>
                        <a:buClr>
                          <a:srgbClr val="000000"/>
                        </a:buClr>
                        <a:buSzPts val="1600"/>
                        <a:buFont typeface="Arial"/>
                        <a:buNone/>
                      </a:pPr>
                      <a:endParaRPr lang="ms-MY" sz="1400" b="0" u="none" strike="noStrike" cap="none" noProof="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ms-MY" sz="1400" b="0" u="none" strike="noStrike" cap="none" noProof="0">
                          <a:latin typeface="Arial"/>
                          <a:ea typeface="Arial"/>
                          <a:cs typeface="Arial"/>
                          <a:sym typeface="Arial"/>
                        </a:rPr>
                        <a:t>Modul Sumber Manusia</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200"/>
                        <a:buFont typeface="Calibri"/>
                        <a:buNone/>
                      </a:pPr>
                      <a:r>
                        <a:rPr lang="ms-MY" sz="1400" b="1" i="0" u="none" strike="noStrike" cap="none" noProof="0" dirty="0">
                          <a:solidFill>
                            <a:schemeClr val="dk1"/>
                          </a:solidFill>
                          <a:latin typeface="Arial"/>
                          <a:ea typeface="Arial"/>
                          <a:cs typeface="Arial"/>
                          <a:sym typeface="Arial"/>
                        </a:rPr>
                        <a:t>1. Sub Modul Profil Pegawai</a:t>
                      </a:r>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Menyimpan data pegawai yang merangkumi maklumat rekod peribadi, maklumat perkhidmatan, maklumat prestasi, maklumat peperiksaan, maklumat latihan kerjaya dan maklumat psikologi.</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Pengemaskinian data hanya dibenarkan oleh pemilik data (cawangan-cawangan BPSM) melalui integrasi dari HRMIS, e-Audit dan secara manual bagi data yang tiada di kedua-dua sistem.</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Penjanaan </a:t>
                      </a:r>
                      <a:r>
                        <a:rPr lang="ms-MY" sz="1400" u="none" strike="noStrike" cap="none" noProof="0" dirty="0">
                          <a:latin typeface="Arial"/>
                          <a:ea typeface="Arial"/>
                          <a:cs typeface="Arial"/>
                          <a:sym typeface="Arial"/>
                        </a:rPr>
                        <a:t>laporan</a:t>
                      </a:r>
                      <a:r>
                        <a:rPr lang="ms-MY" sz="1400" b="0" i="0" u="none" strike="noStrike" cap="none" noProof="0" dirty="0">
                          <a:solidFill>
                            <a:schemeClr val="dk1"/>
                          </a:solidFill>
                          <a:latin typeface="Arial"/>
                          <a:ea typeface="Arial"/>
                          <a:cs typeface="Arial"/>
                          <a:sym typeface="Arial"/>
                        </a:rPr>
                        <a:t> mengikut kategori (perjawatan, kekananan, perkhidmatan, prestasi, latihan, peperiksaan dan lain-lain) berdasarkan cawangan di BPSM dalam pelbagai format seperti PDF, Word, Excel, dll). </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Setiap pengemaskinian data akan dimaklumkan kepada cawangan lain secara </a:t>
                      </a:r>
                      <a:r>
                        <a:rPr lang="ms-MY" sz="1400" b="0" i="1" u="none" strike="noStrike" cap="none" noProof="0" dirty="0">
                          <a:solidFill>
                            <a:schemeClr val="dk1"/>
                          </a:solidFill>
                          <a:latin typeface="Arial"/>
                          <a:ea typeface="Arial"/>
                          <a:cs typeface="Arial"/>
                          <a:sym typeface="Arial"/>
                        </a:rPr>
                        <a:t>real time </a:t>
                      </a:r>
                      <a:r>
                        <a:rPr lang="ms-MY" sz="1400" b="0" i="0" u="none" strike="noStrike" cap="none" noProof="0" dirty="0">
                          <a:solidFill>
                            <a:schemeClr val="dk1"/>
                          </a:solidFill>
                          <a:latin typeface="Arial"/>
                          <a:ea typeface="Arial"/>
                          <a:cs typeface="Arial"/>
                          <a:sym typeface="Arial"/>
                        </a:rPr>
                        <a:t>melalui fungsi sistem (</a:t>
                      </a:r>
                      <a:r>
                        <a:rPr lang="ms-MY" sz="1400" b="0" i="1" u="none" strike="noStrike" cap="none" noProof="0" dirty="0">
                          <a:solidFill>
                            <a:schemeClr val="dk1"/>
                          </a:solidFill>
                          <a:latin typeface="Arial"/>
                          <a:ea typeface="Arial"/>
                          <a:cs typeface="Arial"/>
                          <a:sym typeface="Arial"/>
                        </a:rPr>
                        <a:t>inbox</a:t>
                      </a:r>
                      <a:r>
                        <a:rPr lang="ms-MY" sz="1400" b="0" i="0" u="none" strike="noStrike" cap="none" noProof="0" dirty="0">
                          <a:solidFill>
                            <a:schemeClr val="dk1"/>
                          </a:solidFill>
                          <a:latin typeface="Arial"/>
                          <a:ea typeface="Arial"/>
                          <a:cs typeface="Arial"/>
                          <a:sym typeface="Arial"/>
                        </a:rPr>
                        <a:t>).</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Membenarkan perkongsian data profil pegawai bagi tujuan pengemaskinian maklumat perkhidmatan seperti pengesahan lantikan, pengesahan perkhidmatan, pemberian taraf berpencen, peperiksaan perkhidmatan, laluan kerjaya.</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07350">
                <a:tc vMerge="1">
                  <a:txBody>
                    <a:bodyPr/>
                    <a:lstStyle/>
                    <a:p>
                      <a:pPr marL="0" marR="0" lvl="0" indent="0" algn="ctr" rtl="0">
                        <a:lnSpc>
                          <a:spcPct val="100000"/>
                        </a:lnSpc>
                        <a:spcBef>
                          <a:spcPts val="0"/>
                        </a:spcBef>
                        <a:spcAft>
                          <a:spcPts val="0"/>
                        </a:spcAft>
                        <a:buClr>
                          <a:srgbClr val="000000"/>
                        </a:buClr>
                        <a:buSzPts val="16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ms-MY" sz="1400" b="1" u="none" strike="noStrike" cap="none" noProof="0" dirty="0">
                          <a:latin typeface="Arial"/>
                          <a:ea typeface="Arial"/>
                          <a:cs typeface="Arial"/>
                          <a:sym typeface="Arial"/>
                        </a:rPr>
                        <a:t>2. Sub Modul Perjawatan </a:t>
                      </a:r>
                      <a:endParaRPr lang="ms-MY" u="none"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Memudahkan urusan pelaporan Jawatan Isi Kosong (JIK) secara automasi melalui pengemaskinian data perjawatan di carta organisasi jabatan/ bahagian/ seksyen dan unit apabila terdapat perubahan penempatan pegawai.</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Membantu dalam memantau kekosongan dan pengisian jawatan di dalam negeri/ bahagian/ seksyen/ unit berdasarkan pegawai sedang cuti belajar, pegawai akan berpencen, pegawai yang bertukar/ meninggal dunia dan lain-lain.</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Memaparkan ringkasan maklumat JIK mengikut Sektor/Bahagian/Negeri dan Skim Perjawatan melalui paparan Dashboard.</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Setiap perjawatan dikemaskini secara terperinci di mana ia akan mempunyai sejarah sandangan pegawai. Maklumat sejarah sandangan bagi setiap jawatan sangat diperlukan sekiranya terdapat kes-kes tertentu (kes SPRM, Tatatertib dll).</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124"/>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 Placeholder 10">
            <a:extLst>
              <a:ext uri="{FF2B5EF4-FFF2-40B4-BE49-F238E27FC236}">
                <a16:creationId xmlns:a16="http://schemas.microsoft.com/office/drawing/2014/main" id="{A6B267EB-71B0-405D-8CAC-0719FEEF4265}"/>
              </a:ext>
            </a:extLst>
          </p:cNvPr>
          <p:cNvSpPr txBox="1">
            <a:spLocks/>
          </p:cNvSpPr>
          <p:nvPr/>
        </p:nvSpPr>
        <p:spPr>
          <a:xfrm>
            <a:off x="277792" y="329571"/>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7964CF19-A03F-4159-88BB-2AFD9D7C1222}"/>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13731579"/>
              </p:ext>
            </p:extLst>
          </p:nvPr>
        </p:nvGraphicFramePr>
        <p:xfrm>
          <a:off x="285008" y="1045028"/>
          <a:ext cx="11768447" cy="4288462"/>
        </p:xfrm>
        <a:graphic>
          <a:graphicData uri="http://schemas.openxmlformats.org/drawingml/2006/table">
            <a:tbl>
              <a:tblPr firstRow="1" bandRow="1">
                <a:tableStyleId>{5940675A-B579-460E-94D1-54222C63F5DA}</a:tableStyleId>
              </a:tblPr>
              <a:tblGrid>
                <a:gridCol w="666805">
                  <a:extLst>
                    <a:ext uri="{9D8B030D-6E8A-4147-A177-3AD203B41FA5}">
                      <a16:colId xmlns:a16="http://schemas.microsoft.com/office/drawing/2014/main" val="1456696666"/>
                    </a:ext>
                  </a:extLst>
                </a:gridCol>
                <a:gridCol w="2171783">
                  <a:extLst>
                    <a:ext uri="{9D8B030D-6E8A-4147-A177-3AD203B41FA5}">
                      <a16:colId xmlns:a16="http://schemas.microsoft.com/office/drawing/2014/main" val="20000"/>
                    </a:ext>
                  </a:extLst>
                </a:gridCol>
                <a:gridCol w="8929859">
                  <a:extLst>
                    <a:ext uri="{9D8B030D-6E8A-4147-A177-3AD203B41FA5}">
                      <a16:colId xmlns:a16="http://schemas.microsoft.com/office/drawing/2014/main" val="20001"/>
                    </a:ext>
                  </a:extLst>
                </a:gridCol>
              </a:tblGrid>
              <a:tr h="387717">
                <a:tc>
                  <a:txBody>
                    <a:bodyPr/>
                    <a:lstStyle/>
                    <a:p>
                      <a:pPr algn="ctr"/>
                      <a:r>
                        <a:rPr lang="en-US" sz="1600" b="1" dirty="0">
                          <a:latin typeface="Arial" panose="020B0604020202020204" pitchFamily="34" charset="0"/>
                          <a:cs typeface="Arial" panose="020B0604020202020204" pitchFamily="34" charset="0"/>
                        </a:rPr>
                        <a:t>BIL.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NAMA MODUL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FUNGSI MODUL</a:t>
                      </a:r>
                      <a:endParaRPr lang="en-US" sz="1600" b="1" dirty="0">
                        <a:solidFill>
                          <a:srgbClr val="000000"/>
                        </a:solidFill>
                        <a:latin typeface="Arial" pitchFamily="34" charset="0"/>
                        <a:cs typeface="Arial" pitchFamily="34" charset="0"/>
                      </a:endParaRPr>
                    </a:p>
                  </a:txBody>
                  <a:tcPr anchor="ctr">
                    <a:noFill/>
                  </a:tcPr>
                </a:tc>
                <a:extLst>
                  <a:ext uri="{0D108BD9-81ED-4DB2-BD59-A6C34878D82A}">
                    <a16:rowId xmlns:a16="http://schemas.microsoft.com/office/drawing/2014/main" val="10000"/>
                  </a:ext>
                </a:extLst>
              </a:tr>
              <a:tr h="2074206">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Modul Maklumat Bandar</a:t>
                      </a:r>
                    </a:p>
                  </a:txBody>
                  <a:tcPr/>
                </a:tc>
                <a:tc>
                  <a:txBody>
                    <a:bodyPr/>
                    <a:lstStyle/>
                    <a:p>
                      <a:r>
                        <a:rPr lang="ms-MY" sz="1600" kern="1200" dirty="0">
                          <a:effectLst/>
                          <a:latin typeface="Arial" panose="020B0604020202020204" pitchFamily="34" charset="0"/>
                          <a:cs typeface="Arial" panose="020B0604020202020204" pitchFamily="34" charset="0"/>
                        </a:rPr>
                        <a:t>Modul ini membantu pengguna dalam mendapatkan maklumat yang berkaitan perbandaran. Antara fungsi-fungsi yang terdapat di dalam modul adalah: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Data Galeri</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Peta Interaktif</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Pemantauan Bandar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3D / Virtual Reality</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Cerapan data secara real-time</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Persepsi penduduk</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7790138"/>
                  </a:ext>
                </a:extLst>
              </a:tr>
              <a:tr h="1826539">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ms-MY" sz="1600" kern="1200" dirty="0">
                          <a:solidFill>
                            <a:schemeClr val="tx1"/>
                          </a:solidFill>
                          <a:effectLst/>
                          <a:latin typeface="Arial" panose="020B0604020202020204" pitchFamily="34" charset="0"/>
                          <a:ea typeface="+mn-ea"/>
                          <a:cs typeface="Arial" panose="020B0604020202020204" pitchFamily="34" charset="0"/>
                        </a:rPr>
                        <a:t>Modul </a:t>
                      </a:r>
                      <a:r>
                        <a:rPr lang="en-US" altLang="ms-MY" sz="1600" kern="1200" dirty="0" err="1">
                          <a:solidFill>
                            <a:schemeClr val="tx1"/>
                          </a:solidFill>
                          <a:effectLst/>
                          <a:latin typeface="Arial" panose="020B0604020202020204" pitchFamily="34" charset="0"/>
                          <a:ea typeface="+mn-ea"/>
                          <a:cs typeface="Arial" panose="020B0604020202020204" pitchFamily="34" charset="0"/>
                        </a:rPr>
                        <a:t>Penyelidikan</a:t>
                      </a:r>
                      <a:r>
                        <a:rPr lang="en-US" altLang="ms-MY" sz="1600" kern="1200" dirty="0">
                          <a:solidFill>
                            <a:schemeClr val="tx1"/>
                          </a:solidFill>
                          <a:effectLst/>
                          <a:latin typeface="Arial" panose="020B0604020202020204" pitchFamily="34" charset="0"/>
                          <a:ea typeface="+mn-ea"/>
                          <a:cs typeface="Arial" panose="020B0604020202020204" pitchFamily="34" charset="0"/>
                        </a:rPr>
                        <a:t> Dan Pembangunan</a:t>
                      </a:r>
                    </a:p>
                    <a:p>
                      <a:endParaRPr lang="en-US" altLang="ms-MY"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ms-MY" sz="1600" kern="1200" dirty="0">
                          <a:effectLst/>
                          <a:latin typeface="Arial" panose="020B0604020202020204" pitchFamily="34" charset="0"/>
                          <a:cs typeface="Arial" panose="020B0604020202020204" pitchFamily="34" charset="0"/>
                        </a:rPr>
                        <a:t>Modul ini merupakan satu modul yang penting di dalam sistem. Ini kerana ia memberikan banyak manfaat terhadap cadangan-cadangan penyelesaian isu-isu pebandaran dengan menyediakan beberapa sub modul yang berkaitan, seperti ;</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Capaian Research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Input Pakar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Repository Data</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Sub modul analitik / analisis</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6729369"/>
                  </a:ext>
                </a:extLst>
              </a:tr>
            </a:tbl>
          </a:graphicData>
        </a:graphic>
      </p:graphicFrame>
      <p:sp>
        <p:nvSpPr>
          <p:cNvPr id="7" name="Text Placeholder 10">
            <a:extLst>
              <a:ext uri="{FF2B5EF4-FFF2-40B4-BE49-F238E27FC236}">
                <a16:creationId xmlns:a16="http://schemas.microsoft.com/office/drawing/2014/main" id="{97528C35-E8E6-4015-B4AD-59B74B8ABD56}"/>
              </a:ext>
            </a:extLst>
          </p:cNvPr>
          <p:cNvSpPr txBox="1">
            <a:spLocks/>
          </p:cNvSpPr>
          <p:nvPr/>
        </p:nvSpPr>
        <p:spPr>
          <a:xfrm>
            <a:off x="277792" y="41878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E922FF45-B1F8-4FB7-8875-24DDB87972FA}"/>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6" name="Slide Number Placeholder 2">
            <a:extLst>
              <a:ext uri="{FF2B5EF4-FFF2-40B4-BE49-F238E27FC236}">
                <a16:creationId xmlns:a16="http://schemas.microsoft.com/office/drawing/2014/main" id="{459F825D-3189-4707-B065-E41BC284A5F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63</a:t>
            </a:fld>
            <a:endParaRPr lang="ms-MY">
              <a:solidFill>
                <a:prstClr val="black">
                  <a:tint val="75000"/>
                </a:prstClr>
              </a:solidFill>
            </a:endParaRPr>
          </a:p>
        </p:txBody>
      </p:sp>
    </p:spTree>
    <p:extLst>
      <p:ext uri="{BB962C8B-B14F-4D97-AF65-F5344CB8AC3E}">
        <p14:creationId xmlns:p14="http://schemas.microsoft.com/office/powerpoint/2010/main" val="2644648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833456312"/>
              </p:ext>
            </p:extLst>
          </p:nvPr>
        </p:nvGraphicFramePr>
        <p:xfrm>
          <a:off x="286903" y="731111"/>
          <a:ext cx="11867328" cy="6065520"/>
        </p:xfrm>
        <a:graphic>
          <a:graphicData uri="http://schemas.openxmlformats.org/drawingml/2006/table">
            <a:tbl>
              <a:tblPr firstRow="1" bandRow="1">
                <a:tableStyleId>{5940675A-B579-460E-94D1-54222C63F5DA}</a:tableStyleId>
              </a:tblPr>
              <a:tblGrid>
                <a:gridCol w="546672">
                  <a:extLst>
                    <a:ext uri="{9D8B030D-6E8A-4147-A177-3AD203B41FA5}">
                      <a16:colId xmlns:a16="http://schemas.microsoft.com/office/drawing/2014/main" val="1456696666"/>
                    </a:ext>
                  </a:extLst>
                </a:gridCol>
                <a:gridCol w="1087692">
                  <a:extLst>
                    <a:ext uri="{9D8B030D-6E8A-4147-A177-3AD203B41FA5}">
                      <a16:colId xmlns:a16="http://schemas.microsoft.com/office/drawing/2014/main" val="20000"/>
                    </a:ext>
                  </a:extLst>
                </a:gridCol>
                <a:gridCol w="10232964">
                  <a:extLst>
                    <a:ext uri="{9D8B030D-6E8A-4147-A177-3AD203B41FA5}">
                      <a16:colId xmlns:a16="http://schemas.microsoft.com/office/drawing/2014/main" val="20001"/>
                    </a:ext>
                  </a:extLst>
                </a:gridCol>
              </a:tblGrid>
              <a:tr h="389636">
                <a:tc>
                  <a:txBody>
                    <a:bodyPr/>
                    <a:lstStyle/>
                    <a:p>
                      <a:pPr algn="ctr"/>
                      <a:r>
                        <a:rPr lang="ms-MY" sz="1400" b="1" i="0" noProof="0">
                          <a:latin typeface="+mj-lt"/>
                          <a:cs typeface="Arial Narrow" panose="020B0604020202020204" pitchFamily="34" charset="0"/>
                        </a:rPr>
                        <a:t>BIL.</a:t>
                      </a:r>
                    </a:p>
                  </a:txBody>
                  <a:tcPr anchor="ctr"/>
                </a:tc>
                <a:tc>
                  <a:txBody>
                    <a:bodyPr/>
                    <a:lstStyle/>
                    <a:p>
                      <a:pPr algn="ctr"/>
                      <a:r>
                        <a:rPr lang="ms-MY" sz="1400" b="1" i="0" noProof="0">
                          <a:latin typeface="+mj-lt"/>
                          <a:cs typeface="Arial Narrow" panose="020B0604020202020204" pitchFamily="34" charset="0"/>
                        </a:rPr>
                        <a:t>NAMA MODUL</a:t>
                      </a:r>
                    </a:p>
                  </a:txBody>
                  <a:tcPr anchor="ctr"/>
                </a:tc>
                <a:tc>
                  <a:txBody>
                    <a:bodyPr/>
                    <a:lstStyle/>
                    <a:p>
                      <a:pPr algn="ctr"/>
                      <a:r>
                        <a:rPr lang="ms-MY" sz="1400" b="1" i="0" noProof="0" dirty="0">
                          <a:latin typeface="+mj-lt"/>
                          <a:cs typeface="Arial Narrow" panose="020B0604020202020204" pitchFamily="34" charset="0"/>
                        </a:rPr>
                        <a:t>FUNGSI MODUL</a:t>
                      </a:r>
                    </a:p>
                  </a:txBody>
                  <a:tcPr anchor="ctr"/>
                </a:tc>
                <a:extLst>
                  <a:ext uri="{0D108BD9-81ED-4DB2-BD59-A6C34878D82A}">
                    <a16:rowId xmlns:a16="http://schemas.microsoft.com/office/drawing/2014/main" val="10000"/>
                  </a:ext>
                </a:extLst>
              </a:tr>
              <a:tr h="530464">
                <a:tc>
                  <a:txBody>
                    <a:bodyPr/>
                    <a:lstStyle/>
                    <a:p>
                      <a:pPr algn="ctr"/>
                      <a:r>
                        <a:rPr lang="ms-MY" sz="1400" b="0" i="0" noProof="0">
                          <a:latin typeface="+mj-lt"/>
                          <a:cs typeface="Arial Narrow" panose="020B0604020202020204" pitchFamily="34" charset="0"/>
                        </a:rPr>
                        <a:t>1.</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Paparan Utama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Log masuk dan kata laluan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Pentadbir mengemaskini maklumat laman utama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Kemaskini maklumat hebahan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pantas maklumat mengikut kata kunci sistem M&amp;E dan Sxxxx (cth: Pintu Kawalan Air (Barrage) Sungai Melaka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utama mengikut lokasi infrastruktur M&amp;E dan tarikh kemaskini.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a:t>
                      </a:r>
                      <a:r>
                        <a:rPr lang="ms-MY" sz="1400" b="0" i="1" noProof="0" dirty="0">
                          <a:solidFill>
                            <a:schemeClr val="tx1"/>
                          </a:solidFill>
                          <a:effectLst/>
                          <a:latin typeface="+mj-lt"/>
                          <a:ea typeface="Calibri" panose="020F0502020204030204" pitchFamily="34" charset="0"/>
                          <a:cs typeface="Arial Narrow" panose="020B0604020202020204" pitchFamily="34" charset="0"/>
                        </a:rPr>
                        <a:t>live warning (</a:t>
                      </a:r>
                      <a:r>
                        <a:rPr lang="ms-MY" sz="1400" b="0" i="0" noProof="0" dirty="0">
                          <a:solidFill>
                            <a:schemeClr val="tx1"/>
                          </a:solidFill>
                          <a:effectLst/>
                          <a:latin typeface="+mj-lt"/>
                          <a:ea typeface="Calibri" panose="020F0502020204030204" pitchFamily="34" charset="0"/>
                          <a:cs typeface="Arial Narrow" panose="020B0604020202020204" pitchFamily="34" charset="0"/>
                        </a:rPr>
                        <a:t>cth. Kegagalan bekalan kuasa, masalah operasi pam seperti </a:t>
                      </a:r>
                      <a:r>
                        <a:rPr lang="ms-MY" sz="1400" b="0" i="1" noProof="0" dirty="0">
                          <a:solidFill>
                            <a:schemeClr val="tx1"/>
                          </a:solidFill>
                          <a:effectLst/>
                          <a:latin typeface="+mj-lt"/>
                          <a:ea typeface="Calibri" panose="020F0502020204030204" pitchFamily="34" charset="0"/>
                          <a:cs typeface="Arial Narrow" panose="020B0604020202020204" pitchFamily="34" charset="0"/>
                        </a:rPr>
                        <a:t>pump failure/trip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a:t>
                      </a:r>
                      <a:r>
                        <a:rPr lang="ms-MY" sz="1400" b="0" i="1" noProof="0" dirty="0">
                          <a:solidFill>
                            <a:schemeClr val="tx1"/>
                          </a:solidFill>
                          <a:effectLst/>
                          <a:latin typeface="+mj-lt"/>
                          <a:ea typeface="Calibri" panose="020F0502020204030204" pitchFamily="34" charset="0"/>
                          <a:cs typeface="Arial Narrow" panose="020B0604020202020204" pitchFamily="34" charset="0"/>
                        </a:rPr>
                        <a:t>actuator torque 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dsb.)</a:t>
                      </a:r>
                    </a:p>
                  </a:txBody>
                  <a:tcPr marL="68580" marR="68580" marT="0" marB="0"/>
                </a:tc>
                <a:extLst>
                  <a:ext uri="{0D108BD9-81ED-4DB2-BD59-A6C34878D82A}">
                    <a16:rowId xmlns:a16="http://schemas.microsoft.com/office/drawing/2014/main" val="3059474345"/>
                  </a:ext>
                </a:extLst>
              </a:tr>
              <a:tr h="530464">
                <a:tc>
                  <a:txBody>
                    <a:bodyPr/>
                    <a:lstStyle/>
                    <a:p>
                      <a:pPr algn="ctr"/>
                      <a:r>
                        <a:rPr lang="ms-MY" sz="1400" b="0" i="0" noProof="0">
                          <a:latin typeface="+mj-lt"/>
                          <a:cs typeface="Arial Narrow" panose="020B0604020202020204" pitchFamily="34" charset="0"/>
                        </a:rPr>
                        <a:t>2.</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Pentadbir Sistem</a:t>
                      </a:r>
                    </a:p>
                  </a:txBody>
                  <a:tcPr/>
                </a:tc>
                <a:tc>
                  <a:txBody>
                    <a:bodyPr/>
                    <a:lstStyle/>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Menguruskan pendaftaran dan pengemaskinian pengguna</a:t>
                      </a:r>
                    </a:p>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Selenggara Geo Map &amp; Integrasi Sistem</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Audit Trail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Hebahan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Dashboard</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Infrastruktur M&amp;E</a:t>
                      </a:r>
                      <a:endParaRPr lang="ms-MY" sz="1400" b="0" i="1" noProof="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530464">
                <a:tc>
                  <a:txBody>
                    <a:bodyPr/>
                    <a:lstStyle/>
                    <a:p>
                      <a:pPr algn="ctr"/>
                      <a:r>
                        <a:rPr lang="ms-MY" sz="1400" b="0" i="0" noProof="0">
                          <a:latin typeface="+mj-lt"/>
                          <a:cs typeface="Arial Narrow" panose="020B0604020202020204" pitchFamily="34" charset="0"/>
                        </a:rPr>
                        <a:t>3.</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Pengguna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Pendaftaran pengguna (BPME, Jxx Ibu Pejabat, Jxx Negeri, Pejabat Projek, Kementerian, Agensi Bukan Teknik dan agensi-agensi lain yang terlibat)</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Pengemaskinian profil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dan Paparan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Tetapan paparan pengguna (personalization) </a:t>
                      </a:r>
                    </a:p>
                  </a:txBody>
                  <a:tcPr marL="68580" marR="68580" marT="0" marB="0"/>
                </a:tc>
                <a:extLst>
                  <a:ext uri="{0D108BD9-81ED-4DB2-BD59-A6C34878D82A}">
                    <a16:rowId xmlns:a16="http://schemas.microsoft.com/office/drawing/2014/main" val="128834944"/>
                  </a:ext>
                </a:extLst>
              </a:tr>
              <a:tr h="530464">
                <a:tc>
                  <a:txBody>
                    <a:bodyPr/>
                    <a:lstStyle/>
                    <a:p>
                      <a:pPr algn="ctr"/>
                      <a:r>
                        <a:rPr lang="ms-MY" sz="1400" b="0" i="0" noProof="0">
                          <a:latin typeface="+mj-lt"/>
                          <a:cs typeface="Arial Narrow" panose="020B0604020202020204" pitchFamily="34" charset="0"/>
                        </a:rPr>
                        <a:t>4.</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Penjanaan Laporan</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senarai infrastruktur mengikut lokasi dan waktu kemaskini</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Penjanaan laporan mengikut format laporan yang boleh diubah berdasarkan keperluan jabatan sekurang-kurangnya 7 laporan cth Laporan Prestasi Sistem Sxxxx, Laporan Pemantauan Harian Sistem Sxxxx, Laporan Pengurusan Risiko Hidromekanikal, Laporan Prestasi Aset Hidromekanikal, Laporan Penyelenggaraan Aset Hidromekanikal, Laporan Pendaftaran Aset Hidromekanikal, Laporan Pelupusan Aset Hidromekanikal</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dan carian maklumat untuk pelaporan dan cetakan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Eksport maklumat untuk pelaporan dalam pelbagai format dan cetakan laporan</a:t>
                      </a:r>
                    </a:p>
                    <a:p>
                      <a:pPr marL="342900" marR="0" lvl="0" indent="-342900">
                        <a:spcBef>
                          <a:spcPts val="0"/>
                        </a:spcBef>
                        <a:spcAft>
                          <a:spcPts val="0"/>
                        </a:spcAft>
                        <a:buFont typeface="+mj-lt"/>
                        <a:buAutoNum type="arabicPeriod"/>
                      </a:pPr>
                      <a:r>
                        <a:rPr lang="ms-MY" sz="1400" b="0" i="1" noProof="0" dirty="0">
                          <a:solidFill>
                            <a:schemeClr val="tx1"/>
                          </a:solidFill>
                          <a:effectLst/>
                          <a:latin typeface="+mj-lt"/>
                          <a:ea typeface="Calibri" panose="020F0502020204030204" pitchFamily="34" charset="0"/>
                          <a:cs typeface="Arial Narrow" panose="020B0604020202020204" pitchFamily="34" charset="0"/>
                        </a:rPr>
                        <a:t>Report customization </a:t>
                      </a:r>
                      <a:r>
                        <a:rPr lang="ms-MY" sz="1400" b="0" i="0" noProof="0" dirty="0">
                          <a:solidFill>
                            <a:schemeClr val="tx1"/>
                          </a:solidFill>
                          <a:effectLst/>
                          <a:latin typeface="+mj-lt"/>
                          <a:ea typeface="Calibri" panose="020F0502020204030204" pitchFamily="34" charset="0"/>
                          <a:cs typeface="Arial Narrow" panose="020B0604020202020204" pitchFamily="34" charset="0"/>
                        </a:rPr>
                        <a:t>berdasarkan keperluan Jabatan</a:t>
                      </a:r>
                      <a:endParaRPr lang="ms-MY" sz="1400" b="0" i="1" noProof="0" dirty="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3397665471"/>
                  </a:ext>
                </a:extLst>
              </a:tr>
            </a:tbl>
          </a:graphicData>
        </a:graphic>
      </p:graphicFrame>
      <p:sp>
        <p:nvSpPr>
          <p:cNvPr id="7" name="Text Placeholder 10">
            <a:extLst>
              <a:ext uri="{FF2B5EF4-FFF2-40B4-BE49-F238E27FC236}">
                <a16:creationId xmlns:a16="http://schemas.microsoft.com/office/drawing/2014/main" id="{FEF443B5-D81F-40E6-B2FC-F3C75BCD7168}"/>
              </a:ext>
            </a:extLst>
          </p:cNvPr>
          <p:cNvSpPr txBox="1">
            <a:spLocks/>
          </p:cNvSpPr>
          <p:nvPr/>
        </p:nvSpPr>
        <p:spPr>
          <a:xfrm>
            <a:off x="277792" y="340722"/>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6" name="TextBox 5">
            <a:extLst>
              <a:ext uri="{FF2B5EF4-FFF2-40B4-BE49-F238E27FC236}">
                <a16:creationId xmlns:a16="http://schemas.microsoft.com/office/drawing/2014/main" id="{1787E250-4A47-40C9-93B9-401FD2BBACE9}"/>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Tree>
    <p:extLst>
      <p:ext uri="{BB962C8B-B14F-4D97-AF65-F5344CB8AC3E}">
        <p14:creationId xmlns:p14="http://schemas.microsoft.com/office/powerpoint/2010/main" val="3317634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p:cNvSpPr txBox="1">
            <a:spLocks/>
          </p:cNvSpPr>
          <p:nvPr/>
        </p:nvSpPr>
        <p:spPr>
          <a:xfrm>
            <a:off x="975385" y="305192"/>
            <a:ext cx="9658882"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8. MAKLUMAT/FAKTA/STATISTIK SOKONGAN</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77A62CDE-C3DC-4A36-9BE6-90C1D108ED2A}"/>
              </a:ext>
            </a:extLst>
          </p:cNvPr>
          <p:cNvSpPr/>
          <p:nvPr/>
        </p:nvSpPr>
        <p:spPr>
          <a:xfrm>
            <a:off x="1245703" y="960279"/>
            <a:ext cx="9952383" cy="3721660"/>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en-US" dirty="0" err="1">
                <a:latin typeface="Arial" panose="020B0604020202020204" pitchFamily="34" charset="0"/>
                <a:cs typeface="Arial" panose="020B0604020202020204" pitchFamily="34" charset="0"/>
                <a:sym typeface="Arial"/>
              </a:rPr>
              <a:t>Sertakan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maklumat</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berkaitan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penilaian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risiko</a:t>
            </a:r>
            <a:r>
              <a:rPr lang="en-US" dirty="0">
                <a:latin typeface="Arial" panose="020B0604020202020204" pitchFamily="34" charset="0"/>
                <a:cs typeface="Arial" panose="020B0604020202020204" pitchFamily="34" charset="0"/>
                <a:sym typeface="Arial"/>
              </a:rPr>
              <a:t> &amp; </a:t>
            </a:r>
            <a:r>
              <a:rPr lang="en-US" dirty="0" err="1">
                <a:latin typeface="Arial" panose="020B0604020202020204" pitchFamily="34" charset="0"/>
                <a:cs typeface="Arial" panose="020B0604020202020204" pitchFamily="34" charset="0"/>
                <a:sym typeface="Arial"/>
              </a:rPr>
              <a:t>klasifikasi</a:t>
            </a:r>
            <a:r>
              <a:rPr lang="en-US" dirty="0">
                <a:latin typeface="Arial" panose="020B0604020202020204" pitchFamily="34" charset="0"/>
                <a:cs typeface="Arial" panose="020B0604020202020204" pitchFamily="34" charset="0"/>
                <a:sym typeface="Arial"/>
              </a:rPr>
              <a:t> data. </a:t>
            </a:r>
            <a:r>
              <a:rPr lang="en-US" dirty="0" err="1">
                <a:latin typeface="Arial" panose="020B0604020202020204" pitchFamily="34" charset="0"/>
                <a:cs typeface="Arial" panose="020B0604020202020204" pitchFamily="34" charset="0"/>
                <a:sym typeface="Arial"/>
              </a:rPr>
              <a:t>Sila</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rujuk</a:t>
            </a:r>
            <a:r>
              <a:rPr lang="en-US" dirty="0">
                <a:latin typeface="Arial" panose="020B0604020202020204" pitchFamily="34" charset="0"/>
                <a:cs typeface="Arial" panose="020B0604020202020204" pitchFamily="34" charset="0"/>
                <a:sym typeface="Arial"/>
              </a:rPr>
              <a:t>: </a:t>
            </a:r>
          </a:p>
          <a:p>
            <a:pPr marL="857250" marR="806450" lvl="1" indent="-496888" algn="just">
              <a:lnSpc>
                <a:spcPct val="115000"/>
              </a:lnSpc>
              <a:buClr>
                <a:srgbClr val="000000"/>
              </a:buClr>
              <a:buFont typeface="+mj-lt"/>
              <a:buAutoNum type="romanLcPeriod"/>
            </a:pPr>
            <a:r>
              <a:rPr lang="ms-MY" dirty="0">
                <a:solidFill>
                  <a:srgbClr val="000000"/>
                </a:solidFill>
                <a:effectLst/>
                <a:latin typeface="Arial" panose="020B0604020202020204" pitchFamily="34" charset="0"/>
                <a:ea typeface="Arial" panose="020B0604020202020204" pitchFamily="34" charset="0"/>
                <a:cs typeface="Arial MT"/>
              </a:rPr>
              <a:t>Surat Pekeliling Am Bilangan 2 Tahun 2021 Garis Panduan Pengurusan Keselamatan Maklumat Melalui Pengkomputeran Awan (Cloud Computing) Dalam Perkhidmatan Awam; dan</a:t>
            </a:r>
          </a:p>
          <a:p>
            <a:pPr marL="857250" marR="806450" lvl="1" indent="-496888" algn="just">
              <a:lnSpc>
                <a:spcPct val="115000"/>
              </a:lnSpc>
              <a:buClr>
                <a:srgbClr val="000000"/>
              </a:buClr>
              <a:buFont typeface="+mj-lt"/>
              <a:buAutoNum type="romanLcPeriod"/>
            </a:pPr>
            <a:r>
              <a:rPr lang="ms-MY" sz="1800" dirty="0">
                <a:solidFill>
                  <a:srgbClr val="000000"/>
                </a:solidFill>
                <a:effectLst/>
                <a:latin typeface="Arial" panose="020B0604020202020204" pitchFamily="34" charset="0"/>
                <a:ea typeface="Arial" panose="020B0604020202020204" pitchFamily="34" charset="0"/>
              </a:rPr>
              <a:t>Surat Edaran Ketua Pengarah Keselamatan Kerajaan Bilangan 4 Tahun 2023: Arahan Keselamatan Berkaitan Pembinaan dan Pengubahsuaian Bangunan Kerajaan dan Penilaian Risiko Keselamatan Terhadap Sistem ICT</a:t>
            </a:r>
          </a:p>
          <a:p>
            <a:pPr marL="360362" marR="806450" lvl="1" algn="just">
              <a:lnSpc>
                <a:spcPct val="115000"/>
              </a:lnSpc>
              <a:buClr>
                <a:srgbClr val="000000"/>
              </a:buClr>
            </a:pPr>
            <a:r>
              <a:rPr lang="ms-MY" sz="1800" noProof="0" dirty="0">
                <a:solidFill>
                  <a:schemeClr val="tx1"/>
                </a:solidFill>
                <a:latin typeface="Arial" panose="020B0604020202020204" pitchFamily="34" charset="0"/>
                <a:cs typeface="Arial" panose="020B0604020202020204" pitchFamily="34" charset="0"/>
              </a:rPr>
              <a:t>Nota : Sertakan ulasan Pejabat Ketua Pegawai Keselamatan Kerajaan Malaysia (CGSO) bagi yang berkaitan</a:t>
            </a:r>
            <a:r>
              <a:rPr lang="ms-MY" dirty="0">
                <a:latin typeface="Arial" panose="020B0604020202020204" pitchFamily="34" charset="0"/>
                <a:cs typeface="Arial" panose="020B0604020202020204" pitchFamily="34" charset="0"/>
              </a:rPr>
              <a:t>.</a:t>
            </a:r>
          </a:p>
        </p:txBody>
      </p:sp>
      <p:sp>
        <p:nvSpPr>
          <p:cNvPr id="6" name="Slide Number Placeholder 2">
            <a:extLst>
              <a:ext uri="{FF2B5EF4-FFF2-40B4-BE49-F238E27FC236}">
                <a16:creationId xmlns:a16="http://schemas.microsoft.com/office/drawing/2014/main" id="{0DA941B4-66FE-452F-8117-3140290EDBF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65</a:t>
            </a:fld>
            <a:endParaRPr lang="ms-MY">
              <a:solidFill>
                <a:prstClr val="black">
                  <a:tint val="75000"/>
                </a:prstClr>
              </a:solidFill>
            </a:endParaRPr>
          </a:p>
        </p:txBody>
      </p:sp>
      <p:sp>
        <p:nvSpPr>
          <p:cNvPr id="5" name="TextBox 4">
            <a:extLst>
              <a:ext uri="{FF2B5EF4-FFF2-40B4-BE49-F238E27FC236}">
                <a16:creationId xmlns:a16="http://schemas.microsoft.com/office/drawing/2014/main" id="{31FA2B12-7283-439B-A5CB-CE112F935FD5}"/>
              </a:ext>
            </a:extLst>
          </p:cNvPr>
          <p:cNvSpPr txBox="1"/>
          <p:nvPr/>
        </p:nvSpPr>
        <p:spPr>
          <a:xfrm>
            <a:off x="375256" y="6183476"/>
            <a:ext cx="11816744" cy="307777"/>
          </a:xfrm>
          <a:prstGeom prst="rect">
            <a:avLst/>
          </a:prstGeom>
          <a:noFill/>
        </p:spPr>
        <p:txBody>
          <a:bodyPr wrap="square">
            <a:spAutoFit/>
          </a:bodyPr>
          <a:lstStyle/>
          <a:p>
            <a:pPr marL="627063" indent="-627063"/>
            <a:r>
              <a:rPr lang="ms-MY" sz="1400" noProof="0" dirty="0">
                <a:latin typeface="Arial" panose="020B0604020202020204" pitchFamily="34" charset="0"/>
                <a:cs typeface="Arial" panose="020B0604020202020204" pitchFamily="34" charset="0"/>
              </a:rPr>
              <a:t>Nota : Kementerian/ Agensi  boleh menyediakan maklumat </a:t>
            </a:r>
            <a:r>
              <a:rPr lang="ms-MY" sz="1400" dirty="0">
                <a:latin typeface="Arial" panose="020B0604020202020204" pitchFamily="34" charset="0"/>
                <a:cs typeface="Arial" panose="020B0604020202020204" pitchFamily="34" charset="0"/>
              </a:rPr>
              <a:t>sokongan dalam pelbagai gambar rajah </a:t>
            </a:r>
            <a:r>
              <a:rPr lang="ms-MY" sz="1400" noProof="0" dirty="0">
                <a:latin typeface="Arial" panose="020B0604020202020204" pitchFamily="34" charset="0"/>
                <a:cs typeface="Arial" panose="020B0604020202020204" pitchFamily="34" charset="0"/>
              </a:rPr>
              <a:t>yang bersesuaian untuk menerangkan projek.</a:t>
            </a:r>
          </a:p>
        </p:txBody>
      </p:sp>
    </p:spTree>
    <p:extLst>
      <p:ext uri="{BB962C8B-B14F-4D97-AF65-F5344CB8AC3E}">
        <p14:creationId xmlns:p14="http://schemas.microsoft.com/office/powerpoint/2010/main" val="169247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25120" y="282829"/>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32223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4988" indent="-534988"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1.  Menjelaskan norma agihan perkakasan ICT Kementerian/ Agensi.  Pastikan norma agihan merujuk kepada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Garis Panduan Pengagihan Perkakasan ICT Kementerian/ Agensi.</a:t>
            </a: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2. Menjelaskan ringkasan agihan perkakasan ICT Kementerian/ Agensi.  (1 muka surat)</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3. Kedua-dua perkara ini perlu disediakan bagi permohonan perkhidmatan sewaan.</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33A8C84D-8BC9-45B7-9A10-8C3C97D68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66</a:t>
            </a:fld>
            <a:endParaRPr lang="ms-MY">
              <a:solidFill>
                <a:prstClr val="black">
                  <a:tint val="75000"/>
                </a:prstClr>
              </a:solidFill>
            </a:endParaRPr>
          </a:p>
        </p:txBody>
      </p:sp>
    </p:spTree>
    <p:extLst>
      <p:ext uri="{BB962C8B-B14F-4D97-AF65-F5344CB8AC3E}">
        <p14:creationId xmlns:p14="http://schemas.microsoft.com/office/powerpoint/2010/main" val="341513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67</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NORMA AGIHAN PERKAKASAN ICT DI IBU PEJABAT XXX DAN PEJABAT CAWANGAN XXX</a:t>
            </a:r>
            <a:endParaRPr kumimoji="0" sz="20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56637"/>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 NORMA AGIHAN DAN RINGKASAN AGIHAN </a:t>
            </a:r>
            <a:r>
              <a:rPr kumimoji="0" lang="en-US" sz="2400" b="1" i="0" u="none" strike="noStrike" kern="1200" cap="none" spc="0" normalizeH="0" baseline="0" noProof="0" dirty="0">
                <a:ln>
                  <a:noFill/>
                </a:ln>
                <a:solidFill>
                  <a:srgbClr val="000000"/>
                </a:solidFill>
                <a:effectLst/>
                <a:uLnTx/>
                <a:uFillTx/>
                <a:latin typeface="Arial"/>
                <a:ea typeface="Arial"/>
                <a:cs typeface="Arial"/>
                <a:sym typeface="Arial"/>
              </a:rPr>
              <a:t>PERKAKASAN ICT </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2DEF3BA0-FF0B-44EB-ABC0-52F065EAA681}"/>
              </a:ext>
            </a:extLst>
          </p:cNvPr>
          <p:cNvGraphicFramePr>
            <a:graphicFrameLocks noGrp="1"/>
          </p:cNvGraphicFramePr>
          <p:nvPr>
            <p:extLst>
              <p:ext uri="{D42A27DB-BD31-4B8C-83A1-F6EECF244321}">
                <p14:modId xmlns:p14="http://schemas.microsoft.com/office/powerpoint/2010/main" val="3229353522"/>
              </p:ext>
            </p:extLst>
          </p:nvPr>
        </p:nvGraphicFramePr>
        <p:xfrm>
          <a:off x="456399" y="1129268"/>
          <a:ext cx="11181418" cy="4394200"/>
        </p:xfrm>
        <a:graphic>
          <a:graphicData uri="http://schemas.openxmlformats.org/drawingml/2006/table">
            <a:tbl>
              <a:tblPr firstRow="1" bandRow="1">
                <a:tableStyleId>{5C22544A-7EE6-4342-B048-85BDC9FD1C3A}</a:tableStyleId>
              </a:tblPr>
              <a:tblGrid>
                <a:gridCol w="572229">
                  <a:extLst>
                    <a:ext uri="{9D8B030D-6E8A-4147-A177-3AD203B41FA5}">
                      <a16:colId xmlns:a16="http://schemas.microsoft.com/office/drawing/2014/main" val="20000"/>
                    </a:ext>
                  </a:extLst>
                </a:gridCol>
                <a:gridCol w="1506106">
                  <a:extLst>
                    <a:ext uri="{9D8B030D-6E8A-4147-A177-3AD203B41FA5}">
                      <a16:colId xmlns:a16="http://schemas.microsoft.com/office/drawing/2014/main" val="20001"/>
                    </a:ext>
                  </a:extLst>
                </a:gridCol>
                <a:gridCol w="1133189">
                  <a:extLst>
                    <a:ext uri="{9D8B030D-6E8A-4147-A177-3AD203B41FA5}">
                      <a16:colId xmlns:a16="http://schemas.microsoft.com/office/drawing/2014/main" val="20002"/>
                    </a:ext>
                  </a:extLst>
                </a:gridCol>
                <a:gridCol w="7969894">
                  <a:extLst>
                    <a:ext uri="{9D8B030D-6E8A-4147-A177-3AD203B41FA5}">
                      <a16:colId xmlns:a16="http://schemas.microsoft.com/office/drawing/2014/main" val="20003"/>
                    </a:ext>
                  </a:extLst>
                </a:gridCol>
              </a:tblGrid>
              <a:tr h="728920">
                <a:tc>
                  <a:txBody>
                    <a:bodyPr/>
                    <a:lstStyle/>
                    <a:p>
                      <a:pPr algn="ctr"/>
                      <a:r>
                        <a:rPr lang="ms-MY" sz="1400" noProof="0" dirty="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PERKAKASAN ICT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NORMA AGIHAN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KETERANGAN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24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meja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17 – 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pegawai lantikan MySTEP dan Pegawai Pemantau Harga (PPH)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1 - 16) dengan pengkhususan skop kerja (boleh dipertimbangkan)*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marL="0" indent="0" algn="ctr">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ditempatkan di Kaunter Khidmat Pelanggan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3163753"/>
                  </a:ext>
                </a:extLst>
              </a:tr>
              <a:tr h="360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bagi</a:t>
                      </a:r>
                      <a:r>
                        <a:rPr lang="ms-MY" sz="1400" baseline="0" noProof="0">
                          <a:solidFill>
                            <a:schemeClr val="tx1"/>
                          </a:solidFill>
                          <a:latin typeface="Arial" panose="020B0604020202020204" pitchFamily="34" charset="0"/>
                          <a:cs typeface="Arial" panose="020B0604020202020204" pitchFamily="34" charset="0"/>
                        </a:rPr>
                        <a:t> setiap Pengarah Bahagian dan Pengarah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a:t>
                      </a:r>
                      <a:r>
                        <a:rPr lang="ms-MY" sz="1400" baseline="0" noProof="0">
                          <a:solidFill>
                            <a:schemeClr val="tx1"/>
                          </a:solidFill>
                          <a:latin typeface="Arial" panose="020B0604020202020204" pitchFamily="34" charset="0"/>
                          <a:cs typeface="Arial" panose="020B0604020202020204" pitchFamily="34" charset="0"/>
                        </a:rPr>
                        <a:t>untuk setiap bahagian di Kementerian dan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P&amp;P (Gred 41-54)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a:t>
                      </a:r>
                      <a:r>
                        <a:rPr lang="ms-MY" sz="1400" noProof="0">
                          <a:solidFill>
                            <a:schemeClr val="tx1"/>
                          </a:solidFill>
                          <a:latin typeface="Arial" panose="020B0604020202020204" pitchFamily="34" charset="0"/>
                          <a:cs typeface="Arial" panose="020B0604020202020204" pitchFamily="34" charset="0"/>
                        </a:rPr>
                        <a:t>Pelaksana (Gred 27 – 38) dengan pengkhususan skop kerja (Pegawai Penguat Kuasa yang mengendalikan dokumen terperingkat)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4841589"/>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dirty="0">
                          <a:solidFill>
                            <a:schemeClr val="tx1"/>
                          </a:solidFill>
                          <a:latin typeface="Arial" panose="020B0604020202020204" pitchFamily="34" charset="0"/>
                          <a:cs typeface="Arial" panose="020B0604020202020204" pitchFamily="34" charset="0"/>
                        </a:rPr>
                        <a:t>1 unit untuk kegunaan Penolong Pegawai Teknologi Maklumat yang ditempatkan di Pejabat xxxx Negeri bagi melaksanakan tugas-tugas multimedia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1071943"/>
                  </a:ext>
                </a:extLst>
              </a:tr>
            </a:tbl>
          </a:graphicData>
        </a:graphic>
      </p:graphicFrame>
      <p:sp>
        <p:nvSpPr>
          <p:cNvPr id="8" name="Rectangle 7">
            <a:extLst>
              <a:ext uri="{FF2B5EF4-FFF2-40B4-BE49-F238E27FC236}">
                <a16:creationId xmlns:a16="http://schemas.microsoft.com/office/drawing/2014/main" id="{AB821BDE-8D6C-4365-8A45-546EDE91203F}"/>
              </a:ext>
            </a:extLst>
          </p:cNvPr>
          <p:cNvSpPr/>
          <p:nvPr/>
        </p:nvSpPr>
        <p:spPr>
          <a:xfrm>
            <a:off x="455553" y="5741849"/>
            <a:ext cx="7256254" cy="46166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2857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Agihan mengikut Garis Panduan Pengagihan Perkakasan ICT XXXX</a:t>
            </a:r>
          </a:p>
        </p:txBody>
      </p:sp>
      <p:sp>
        <p:nvSpPr>
          <p:cNvPr id="10" name="TextBox 9">
            <a:extLst>
              <a:ext uri="{FF2B5EF4-FFF2-40B4-BE49-F238E27FC236}">
                <a16:creationId xmlns:a16="http://schemas.microsoft.com/office/drawing/2014/main" id="{D2C9F384-4340-4881-AB58-18474648312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Tree>
    <p:extLst>
      <p:ext uri="{BB962C8B-B14F-4D97-AF65-F5344CB8AC3E}">
        <p14:creationId xmlns:p14="http://schemas.microsoft.com/office/powerpoint/2010/main" val="2572628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pPr marL="0" marR="0" lvl="0" indent="0" algn="r" rtl="0">
                <a:lnSpc>
                  <a:spcPct val="100000"/>
                </a:lnSpc>
                <a:spcBef>
                  <a:spcPts val="0"/>
                </a:spcBef>
                <a:spcAft>
                  <a:spcPts val="0"/>
                </a:spcAft>
                <a:buClr>
                  <a:srgbClr val="000000"/>
                </a:buClr>
                <a:buSzPts val="1200"/>
                <a:buFont typeface="Arial"/>
                <a:buNone/>
              </a:pPr>
              <a:t>68</a:t>
            </a:fld>
            <a:endParaRPr/>
          </a:p>
        </p:txBody>
      </p:sp>
      <p:graphicFrame>
        <p:nvGraphicFramePr>
          <p:cNvPr id="683" name="Google Shape;683;p39"/>
          <p:cNvGraphicFramePr/>
          <p:nvPr>
            <p:extLst>
              <p:ext uri="{D42A27DB-BD31-4B8C-83A1-F6EECF244321}">
                <p14:modId xmlns:p14="http://schemas.microsoft.com/office/powerpoint/2010/main" val="1057651415"/>
              </p:ext>
            </p:extLst>
          </p:nvPr>
        </p:nvGraphicFramePr>
        <p:xfrm>
          <a:off x="505932" y="1136547"/>
          <a:ext cx="10942975" cy="5089066"/>
        </p:xfrm>
        <a:graphic>
          <a:graphicData uri="http://schemas.openxmlformats.org/drawingml/2006/table">
            <a:tbl>
              <a:tblPr firstRow="1" bandRow="1">
                <a:noFill/>
              </a:tblPr>
              <a:tblGrid>
                <a:gridCol w="3450525">
                  <a:extLst>
                    <a:ext uri="{9D8B030D-6E8A-4147-A177-3AD203B41FA5}">
                      <a16:colId xmlns:a16="http://schemas.microsoft.com/office/drawing/2014/main" val="20000"/>
                    </a:ext>
                  </a:extLst>
                </a:gridCol>
                <a:gridCol w="1848675">
                  <a:extLst>
                    <a:ext uri="{9D8B030D-6E8A-4147-A177-3AD203B41FA5}">
                      <a16:colId xmlns:a16="http://schemas.microsoft.com/office/drawing/2014/main" val="20001"/>
                    </a:ext>
                  </a:extLst>
                </a:gridCol>
                <a:gridCol w="1759225">
                  <a:extLst>
                    <a:ext uri="{9D8B030D-6E8A-4147-A177-3AD203B41FA5}">
                      <a16:colId xmlns:a16="http://schemas.microsoft.com/office/drawing/2014/main" val="20002"/>
                    </a:ext>
                  </a:extLst>
                </a:gridCol>
                <a:gridCol w="2067350">
                  <a:extLst>
                    <a:ext uri="{9D8B030D-6E8A-4147-A177-3AD203B41FA5}">
                      <a16:colId xmlns:a16="http://schemas.microsoft.com/office/drawing/2014/main" val="20003"/>
                    </a:ext>
                  </a:extLst>
                </a:gridCol>
                <a:gridCol w="1817200">
                  <a:extLst>
                    <a:ext uri="{9D8B030D-6E8A-4147-A177-3AD203B41FA5}">
                      <a16:colId xmlns:a16="http://schemas.microsoft.com/office/drawing/2014/main" val="20004"/>
                    </a:ext>
                  </a:extLst>
                </a:gridCol>
              </a:tblGrid>
              <a:tr h="684575">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Kumpulan Jawatan</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Meja</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(PC)</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(NB)</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High End </a:t>
                      </a:r>
                      <a:endParaRPr lang="ms-MY" noProof="0"/>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(HE – NB)</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Catatan</a:t>
                      </a:r>
                      <a:endParaRPr lang="ms-MY" sz="1400" u="none" strike="noStrike" cap="none" noProof="0">
                        <a:latin typeface="Arial"/>
                        <a:ea typeface="Arial"/>
                        <a:cs typeface="Arial"/>
                        <a:sym typeface="Arial"/>
                      </a:endParaRPr>
                    </a:p>
                  </a:txBody>
                  <a:tcPr marL="45725" marR="45725" marT="45725" marB="45725" anchor="ctr"/>
                </a:tc>
                <a:extLst>
                  <a:ext uri="{0D108BD9-81ED-4DB2-BD59-A6C34878D82A}">
                    <a16:rowId xmlns:a16="http://schemas.microsoft.com/office/drawing/2014/main" val="10000"/>
                  </a:ext>
                </a:extLst>
              </a:tr>
              <a:tr h="34514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TERTINGGI</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VU7 – VU6</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2"/>
                  </a:ext>
                </a:extLst>
              </a:tr>
              <a:tr h="39609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DAN PROFESSIONAL</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41 – 54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4"/>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F44</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p>
                  </a:txBody>
                  <a:tcPr marL="45725" marR="45725" marT="45725" marB="45725" anchor="ctr"/>
                </a:tc>
                <a:extLst>
                  <a:ext uri="{0D108BD9-81ED-4DB2-BD59-A6C34878D82A}">
                    <a16:rowId xmlns:a16="http://schemas.microsoft.com/office/drawing/2014/main" val="10005"/>
                  </a:ext>
                </a:extLst>
              </a:tr>
              <a:tr h="38607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PELAKSANA</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9825">
                <a:tc>
                  <a:txBody>
                    <a:bodyPr/>
                    <a:lstStyle/>
                    <a:p>
                      <a:pPr marL="0" marR="0" lvl="0" indent="0" algn="l" rtl="0">
                        <a:lnSpc>
                          <a:spcPct val="100000"/>
                        </a:lnSpc>
                        <a:spcBef>
                          <a:spcPts val="0"/>
                        </a:spcBef>
                        <a:spcAft>
                          <a:spcPts val="0"/>
                        </a:spcAft>
                        <a:buNone/>
                      </a:pPr>
                      <a:r>
                        <a:rPr lang="ms-MY" sz="1400" u="none" strike="noStrike" cap="none" noProof="0"/>
                        <a:t> Gred FA29 – F38</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endParaRPr lang="ms-MY" noProof="0"/>
                    </a:p>
                  </a:txBody>
                  <a:tcPr marL="45725" marR="45725" marT="45725" marB="45725" anchor="ctr"/>
                </a:tc>
                <a:extLst>
                  <a:ext uri="{0D108BD9-81ED-4DB2-BD59-A6C34878D82A}">
                    <a16:rowId xmlns:a16="http://schemas.microsoft.com/office/drawing/2014/main" val="10007"/>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26 – 40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endParaRPr lang="ms-MY" noProof="0"/>
                    </a:p>
                  </a:txBody>
                  <a:tcPr marL="45725" marR="45725" marT="45725" marB="45725" anchor="ctr"/>
                </a:tc>
                <a:extLst>
                  <a:ext uri="{0D108BD9-81ED-4DB2-BD59-A6C34878D82A}">
                    <a16:rowId xmlns:a16="http://schemas.microsoft.com/office/drawing/2014/main" val="10008"/>
                  </a:ext>
                </a:extLst>
              </a:tr>
              <a:tr h="469825">
                <a:tc>
                  <a:txBody>
                    <a:bodyPr/>
                    <a:lstStyle/>
                    <a:p>
                      <a:pPr marL="0" marR="0" lvl="0" indent="0" algn="l" rtl="0">
                        <a:lnSpc>
                          <a:spcPct val="100000"/>
                        </a:lnSpc>
                        <a:spcBef>
                          <a:spcPts val="0"/>
                        </a:spcBef>
                        <a:spcAft>
                          <a:spcPts val="0"/>
                        </a:spcAft>
                        <a:buNone/>
                      </a:pPr>
                      <a:r>
                        <a:rPr lang="ms-MY" sz="1400" u="none" strike="noStrike" cap="none" noProof="0"/>
                        <a:t> Semua Skim Gred 11 – 22</a:t>
                      </a:r>
                      <a:endParaRPr lang="ms-MY" noProof="0"/>
                    </a:p>
                    <a:p>
                      <a:pPr marL="0" marR="0" lvl="0" indent="0" algn="l" rtl="0">
                        <a:lnSpc>
                          <a:spcPct val="100000"/>
                        </a:lnSpc>
                        <a:spcBef>
                          <a:spcPts val="0"/>
                        </a:spcBef>
                        <a:spcAft>
                          <a:spcPts val="0"/>
                        </a:spcAft>
                        <a:buNone/>
                      </a:pPr>
                      <a:r>
                        <a:rPr lang="ms-MY" sz="1400" u="none" strike="noStrike" cap="none" noProof="0"/>
                        <a:t> (Selain Skim F)</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PC</a:t>
                      </a:r>
                      <a:endParaRPr lang="ms-MY" noProof="0"/>
                    </a:p>
                  </a:txBody>
                  <a:tcPr marL="45725" marR="45725" marT="45725" marB="45725" anchor="ctr"/>
                </a:tc>
                <a:extLst>
                  <a:ext uri="{0D108BD9-81ED-4DB2-BD59-A6C34878D82A}">
                    <a16:rowId xmlns:a16="http://schemas.microsoft.com/office/drawing/2014/main" val="10009"/>
                  </a:ext>
                </a:extLst>
              </a:tr>
              <a:tr h="313200">
                <a:tc>
                  <a:txBody>
                    <a:bodyPr/>
                    <a:lstStyle/>
                    <a:p>
                      <a:pPr marL="0" marR="0" lvl="0" indent="0" algn="l" rtl="0">
                        <a:lnSpc>
                          <a:spcPct val="100000"/>
                        </a:lnSpc>
                        <a:spcBef>
                          <a:spcPts val="0"/>
                        </a:spcBef>
                        <a:spcAft>
                          <a:spcPts val="0"/>
                        </a:spcAft>
                        <a:buNone/>
                      </a:pPr>
                      <a:r>
                        <a:rPr lang="ms-MY" sz="1400" u="none" strike="noStrike" cap="none" noProof="0"/>
                        <a:t> Gred S19</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dirty="0"/>
                        <a:t>1 unit NB</a:t>
                      </a:r>
                      <a:endParaRPr lang="ms-MY" noProof="0" dirty="0"/>
                    </a:p>
                  </a:txBody>
                  <a:tcPr marL="45725" marR="45725" marT="45725" marB="45725" anchor="ctr"/>
                </a:tc>
                <a:extLst>
                  <a:ext uri="{0D108BD9-81ED-4DB2-BD59-A6C34878D82A}">
                    <a16:rowId xmlns:a16="http://schemas.microsoft.com/office/drawing/2014/main" val="10010"/>
                  </a:ext>
                </a:extLst>
              </a:tr>
            </a:tbl>
          </a:graphicData>
        </a:graphic>
      </p:graphicFrame>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NORMA AGIHAN PERKAKASAN ICT DI IBU PEJABAT DAN PEJABAT CAWANGAN XXX</a:t>
            </a:r>
            <a:endParaRPr sz="2000" b="1" i="0" u="none" strike="noStrike" cap="none" dirty="0">
              <a:solidFill>
                <a:schemeClr val="dk1"/>
              </a:solidFill>
              <a:latin typeface="Arial"/>
              <a:ea typeface="Arial"/>
              <a:cs typeface="Arial"/>
              <a:sym typeface="Arial"/>
            </a:endParaRPr>
          </a:p>
        </p:txBody>
      </p:sp>
      <p:sp>
        <p:nvSpPr>
          <p:cNvPr id="685" name="Google Shape;685;p39"/>
          <p:cNvSpPr txBox="1"/>
          <p:nvPr/>
        </p:nvSpPr>
        <p:spPr>
          <a:xfrm>
            <a:off x="505932" y="6211710"/>
            <a:ext cx="7135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ms-MY" sz="1200" b="1" i="0" u="none" strike="noStrike" cap="none" dirty="0">
                <a:solidFill>
                  <a:srgbClr val="000000"/>
                </a:solidFill>
                <a:ea typeface="Calibri"/>
                <a:cs typeface="Calibri"/>
                <a:sym typeface="Calibri"/>
              </a:rPr>
              <a:t>Nota :</a:t>
            </a:r>
            <a:endParaRPr lang="ms-MY" sz="1200" dirty="0"/>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Dasar Agihan</a:t>
            </a:r>
            <a:r>
              <a:rPr lang="ms-MY" sz="1200" b="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ms-MY" sz="1200" u="sng" dirty="0">
                <a:solidFill>
                  <a:schemeClr val="tx1"/>
                </a:solidFill>
                <a:latin typeface="Arial"/>
                <a:ea typeface="Tahoma"/>
                <a:cs typeface="Arial"/>
              </a:rPr>
              <a:t>Perkakasan</a:t>
            </a: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ICT, </a:t>
            </a:r>
            <a:r>
              <a:rPr lang="ms-MY" sz="1200" u="sng" dirty="0">
                <a:solidFill>
                  <a:srgbClr val="000000"/>
                </a:solidFill>
                <a:ea typeface="Calibri"/>
                <a:cs typeface="Calibri"/>
                <a:sym typeface="Calibri"/>
              </a:rPr>
              <a:t>XX</a:t>
            </a:r>
            <a:endParaRPr lang="ms-MY" sz="1200" b="0" i="0" u="sng" strike="noStrike" cap="none" dirty="0">
              <a:solidFill>
                <a:srgbClr val="000000"/>
              </a:solidFill>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none" strike="noStrike" cap="none" dirty="0">
                <a:solidFill>
                  <a:srgbClr val="000000"/>
                </a:solidFill>
                <a:ea typeface="Calibri"/>
                <a:cs typeface="Calibri"/>
                <a:sym typeface="Calibri"/>
              </a:rPr>
              <a:t>Perjawatan bagi Skim F di XXX adalah (1</a:t>
            </a:r>
            <a:r>
              <a:rPr lang="ms-MY" sz="1200" dirty="0">
                <a:ea typeface="Calibri"/>
                <a:cs typeface="Calibri"/>
                <a:sym typeface="Calibri"/>
              </a:rPr>
              <a:t>) </a:t>
            </a:r>
            <a:r>
              <a:rPr lang="ms-MY" sz="1200" b="0" i="0" u="none" strike="noStrike" cap="none" dirty="0">
                <a:solidFill>
                  <a:srgbClr val="000000"/>
                </a:solidFill>
                <a:ea typeface="Calibri"/>
                <a:cs typeface="Calibri"/>
                <a:sym typeface="Calibri"/>
              </a:rPr>
              <a:t>F44, </a:t>
            </a:r>
            <a:r>
              <a:rPr lang="ms-MY" sz="1200" dirty="0">
                <a:solidFill>
                  <a:srgbClr val="000000"/>
                </a:solidFill>
                <a:ea typeface="Calibri"/>
                <a:cs typeface="Calibri"/>
                <a:sym typeface="Calibri"/>
              </a:rPr>
              <a:t>(1) F32 dan (2) FA29 </a:t>
            </a:r>
            <a:endParaRPr lang="ms-MY" sz="1200" dirty="0">
              <a:solidFill>
                <a:srgbClr val="000000"/>
              </a:solidFill>
              <a:ea typeface="Calibri"/>
              <a:cs typeface="Calibri"/>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04644"/>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D098559-CFC1-453D-9363-A5D6F7DF2A04}"/>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txBox="1">
            <a:spLocks noGrp="1"/>
          </p:cNvSpPr>
          <p:nvPr>
            <p:ph type="sldNum" idx="4294967295"/>
          </p:nvPr>
        </p:nvSpPr>
        <p:spPr>
          <a:xfrm>
            <a:off x="9448800" y="65087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pPr marL="0" lvl="0" indent="0" algn="r" rtl="0">
                <a:lnSpc>
                  <a:spcPct val="100000"/>
                </a:lnSpc>
                <a:spcBef>
                  <a:spcPts val="0"/>
                </a:spcBef>
                <a:spcAft>
                  <a:spcPts val="0"/>
                </a:spcAft>
                <a:buSzPts val="1200"/>
                <a:buNone/>
              </a:pPr>
              <a:t>69</a:t>
            </a:fld>
            <a:endParaRPr/>
          </a:p>
        </p:txBody>
      </p:sp>
      <p:sp>
        <p:nvSpPr>
          <p:cNvPr id="692" name="Google Shape;692;p40"/>
          <p:cNvSpPr txBox="1"/>
          <p:nvPr/>
        </p:nvSpPr>
        <p:spPr>
          <a:xfrm>
            <a:off x="3048886" y="3396738"/>
            <a:ext cx="60977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3" name="Google Shape;693;p40"/>
          <p:cNvGrpSpPr/>
          <p:nvPr/>
        </p:nvGrpSpPr>
        <p:grpSpPr>
          <a:xfrm>
            <a:off x="302142" y="6156694"/>
            <a:ext cx="6303213" cy="748182"/>
            <a:chOff x="482598" y="5864450"/>
            <a:chExt cx="6303213" cy="748182"/>
          </a:xfrm>
        </p:grpSpPr>
        <p:sp>
          <p:nvSpPr>
            <p:cNvPr id="694" name="Google Shape;694;p40"/>
            <p:cNvSpPr txBox="1"/>
            <p:nvPr/>
          </p:nvSpPr>
          <p:spPr>
            <a:xfrm>
              <a:off x="482598" y="5864450"/>
              <a:ext cx="10872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Petunjuk:</a:t>
              </a:r>
              <a:endParaRPr sz="900" b="0" i="0" u="none" strike="noStrike" cap="none">
                <a:solidFill>
                  <a:srgbClr val="000000"/>
                </a:solidFill>
                <a:latin typeface="Arial"/>
                <a:ea typeface="Arial"/>
                <a:cs typeface="Arial"/>
                <a:sym typeface="Arial"/>
              </a:endParaRPr>
            </a:p>
          </p:txBody>
        </p:sp>
        <p:sp>
          <p:nvSpPr>
            <p:cNvPr id="695" name="Google Shape;695;p40"/>
            <p:cNvSpPr/>
            <p:nvPr/>
          </p:nvSpPr>
          <p:spPr>
            <a:xfrm>
              <a:off x="581744" y="6079340"/>
              <a:ext cx="372705" cy="164978"/>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6" name="Google Shape;696;p40"/>
            <p:cNvSpPr/>
            <p:nvPr/>
          </p:nvSpPr>
          <p:spPr>
            <a:xfrm>
              <a:off x="581744" y="6292171"/>
              <a:ext cx="372705" cy="158849"/>
            </a:xfrm>
            <a:prstGeom prst="rect">
              <a:avLst/>
            </a:prstGeom>
            <a:solidFill>
              <a:srgbClr val="C4E0B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7" name="Google Shape;697;p40"/>
            <p:cNvSpPr txBox="1"/>
            <p:nvPr/>
          </p:nvSpPr>
          <p:spPr>
            <a:xfrm>
              <a:off x="954449" y="6034019"/>
              <a:ext cx="2027729"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Aset ICT </a:t>
              </a:r>
              <a:r>
                <a:rPr lang="ms-MY" sz="800" dirty="0">
                  <a:solidFill>
                    <a:srgbClr val="000000"/>
                  </a:solidFill>
                  <a:latin typeface="Arial"/>
                  <a:ea typeface="Arial"/>
                  <a:cs typeface="Arial"/>
                  <a:sym typeface="Arial"/>
                </a:rPr>
                <a:t>XXX</a:t>
              </a:r>
              <a:r>
                <a:rPr lang="ms-MY" sz="800" b="0" i="0" u="none" strike="noStrike" cap="none" dirty="0">
                  <a:solidFill>
                    <a:srgbClr val="000000"/>
                  </a:solidFill>
                  <a:latin typeface="Arial"/>
                  <a:ea typeface="Arial"/>
                  <a:cs typeface="Arial"/>
                  <a:sym typeface="Arial"/>
                </a:rPr>
                <a:t> yang dibeli pada 2015 </a:t>
              </a:r>
            </a:p>
          </p:txBody>
        </p:sp>
        <p:sp>
          <p:nvSpPr>
            <p:cNvPr id="698" name="Google Shape;698;p40"/>
            <p:cNvSpPr txBox="1"/>
            <p:nvPr/>
          </p:nvSpPr>
          <p:spPr>
            <a:xfrm>
              <a:off x="954450" y="6245707"/>
              <a:ext cx="1618076" cy="347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Perkhidmatan Sewa Guna Perkakasan ICT sedia ada</a:t>
              </a:r>
            </a:p>
          </p:txBody>
        </p:sp>
        <p:sp>
          <p:nvSpPr>
            <p:cNvPr id="699" name="Google Shape;699;p40"/>
            <p:cNvSpPr/>
            <p:nvPr/>
          </p:nvSpPr>
          <p:spPr>
            <a:xfrm>
              <a:off x="482598" y="5876003"/>
              <a:ext cx="6303213" cy="7366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0" name="Google Shape;700;p40"/>
            <p:cNvSpPr/>
            <p:nvPr/>
          </p:nvSpPr>
          <p:spPr>
            <a:xfrm>
              <a:off x="2929236" y="6026671"/>
              <a:ext cx="372705" cy="158849"/>
            </a:xfrm>
            <a:prstGeom prst="rect">
              <a:avLst/>
            </a:prstGeom>
            <a:solidFill>
              <a:srgbClr val="FFFF00"/>
            </a:solidFill>
            <a:ln w="127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1" name="Google Shape;701;p40"/>
            <p:cNvSpPr txBox="1"/>
            <p:nvPr/>
          </p:nvSpPr>
          <p:spPr>
            <a:xfrm>
              <a:off x="3335893" y="6005045"/>
              <a:ext cx="258732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Cadangan Perkhidmatan Sewa Guna Baharu</a:t>
              </a:r>
            </a:p>
          </p:txBody>
        </p:sp>
      </p:grpSp>
      <p:sp>
        <p:nvSpPr>
          <p:cNvPr id="704" name="Google Shape;704;p40"/>
          <p:cNvSpPr txBox="1"/>
          <p:nvPr/>
        </p:nvSpPr>
        <p:spPr>
          <a:xfrm>
            <a:off x="5586471" y="6143380"/>
            <a:ext cx="583153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0000"/>
                </a:solidFill>
                <a:latin typeface="Arial"/>
                <a:ea typeface="Arial"/>
                <a:cs typeface="Arial"/>
                <a:sym typeface="Arial"/>
              </a:rPr>
              <a:t>Nota :</a:t>
            </a:r>
            <a:endParaRPr sz="800" dirty="0"/>
          </a:p>
          <a:p>
            <a:pPr marL="228600" marR="0" lvl="0" indent="-228600" algn="l" rtl="0">
              <a:lnSpc>
                <a:spcPct val="100000"/>
              </a:lnSpc>
              <a:spcBef>
                <a:spcPts val="0"/>
              </a:spcBef>
              <a:spcAft>
                <a:spcPts val="0"/>
              </a:spcAft>
              <a:buAutoNum type="arabicPeriod"/>
            </a:pPr>
            <a:r>
              <a:rPr lang="en-US" sz="800" b="0" i="0" u="none" strike="noStrike" cap="none" dirty="0">
                <a:solidFill>
                  <a:srgbClr val="000000"/>
                </a:solidFill>
                <a:latin typeface="Arial"/>
                <a:ea typeface="Arial"/>
                <a:cs typeface="Arial"/>
                <a:sym typeface="Arial"/>
              </a:rPr>
              <a:t>XXX</a:t>
            </a:r>
            <a:endParaRPr lang="en-MY" sz="800" dirty="0"/>
          </a:p>
          <a:p>
            <a:pPr marL="228600" lvl="0" indent="-228600">
              <a:buAutoNum type="arabicPeriod"/>
            </a:pPr>
            <a:r>
              <a:rPr lang="en-MY" sz="800" dirty="0"/>
              <a:t>XXXX</a:t>
            </a:r>
            <a:endParaRPr sz="800" b="0" i="0" u="none" strike="noStrike" cap="none" dirty="0">
              <a:solidFill>
                <a:srgbClr val="000000"/>
              </a:solidFill>
              <a:latin typeface="Arial"/>
              <a:ea typeface="Arial"/>
              <a:cs typeface="Arial"/>
              <a:sym typeface="Arial"/>
            </a:endParaRPr>
          </a:p>
        </p:txBody>
      </p:sp>
      <p:graphicFrame>
        <p:nvGraphicFramePr>
          <p:cNvPr id="5" name="Table 4">
            <a:extLst>
              <a:ext uri="{FF2B5EF4-FFF2-40B4-BE49-F238E27FC236}">
                <a16:creationId xmlns:a16="http://schemas.microsoft.com/office/drawing/2014/main" id="{6DE183BB-5DDA-49D1-A2A7-E1239622FE8C}"/>
              </a:ext>
            </a:extLst>
          </p:cNvPr>
          <p:cNvGraphicFramePr>
            <a:graphicFrameLocks noGrp="1"/>
          </p:cNvGraphicFramePr>
          <p:nvPr>
            <p:extLst>
              <p:ext uri="{D42A27DB-BD31-4B8C-83A1-F6EECF244321}">
                <p14:modId xmlns:p14="http://schemas.microsoft.com/office/powerpoint/2010/main" val="3578656010"/>
              </p:ext>
            </p:extLst>
          </p:nvPr>
        </p:nvGraphicFramePr>
        <p:xfrm>
          <a:off x="581746" y="895070"/>
          <a:ext cx="10563773" cy="5278500"/>
        </p:xfrm>
        <a:graphic>
          <a:graphicData uri="http://schemas.openxmlformats.org/drawingml/2006/table">
            <a:tbl>
              <a:tblPr/>
              <a:tblGrid>
                <a:gridCol w="1172123">
                  <a:extLst>
                    <a:ext uri="{9D8B030D-6E8A-4147-A177-3AD203B41FA5}">
                      <a16:colId xmlns:a16="http://schemas.microsoft.com/office/drawing/2014/main" val="985861960"/>
                    </a:ext>
                  </a:extLst>
                </a:gridCol>
                <a:gridCol w="375666">
                  <a:extLst>
                    <a:ext uri="{9D8B030D-6E8A-4147-A177-3AD203B41FA5}">
                      <a16:colId xmlns:a16="http://schemas.microsoft.com/office/drawing/2014/main" val="3857237626"/>
                    </a:ext>
                  </a:extLst>
                </a:gridCol>
                <a:gridCol w="375666">
                  <a:extLst>
                    <a:ext uri="{9D8B030D-6E8A-4147-A177-3AD203B41FA5}">
                      <a16:colId xmlns:a16="http://schemas.microsoft.com/office/drawing/2014/main" val="50444299"/>
                    </a:ext>
                  </a:extLst>
                </a:gridCol>
                <a:gridCol w="375666">
                  <a:extLst>
                    <a:ext uri="{9D8B030D-6E8A-4147-A177-3AD203B41FA5}">
                      <a16:colId xmlns:a16="http://schemas.microsoft.com/office/drawing/2014/main" val="1217931927"/>
                    </a:ext>
                  </a:extLst>
                </a:gridCol>
                <a:gridCol w="375666">
                  <a:extLst>
                    <a:ext uri="{9D8B030D-6E8A-4147-A177-3AD203B41FA5}">
                      <a16:colId xmlns:a16="http://schemas.microsoft.com/office/drawing/2014/main" val="3113847172"/>
                    </a:ext>
                  </a:extLst>
                </a:gridCol>
                <a:gridCol w="375666">
                  <a:extLst>
                    <a:ext uri="{9D8B030D-6E8A-4147-A177-3AD203B41FA5}">
                      <a16:colId xmlns:a16="http://schemas.microsoft.com/office/drawing/2014/main" val="381953493"/>
                    </a:ext>
                  </a:extLst>
                </a:gridCol>
                <a:gridCol w="375666">
                  <a:extLst>
                    <a:ext uri="{9D8B030D-6E8A-4147-A177-3AD203B41FA5}">
                      <a16:colId xmlns:a16="http://schemas.microsoft.com/office/drawing/2014/main" val="3994635447"/>
                    </a:ext>
                  </a:extLst>
                </a:gridCol>
                <a:gridCol w="375666">
                  <a:extLst>
                    <a:ext uri="{9D8B030D-6E8A-4147-A177-3AD203B41FA5}">
                      <a16:colId xmlns:a16="http://schemas.microsoft.com/office/drawing/2014/main" val="3488324596"/>
                    </a:ext>
                  </a:extLst>
                </a:gridCol>
                <a:gridCol w="375666">
                  <a:extLst>
                    <a:ext uri="{9D8B030D-6E8A-4147-A177-3AD203B41FA5}">
                      <a16:colId xmlns:a16="http://schemas.microsoft.com/office/drawing/2014/main" val="4146665280"/>
                    </a:ext>
                  </a:extLst>
                </a:gridCol>
                <a:gridCol w="375666">
                  <a:extLst>
                    <a:ext uri="{9D8B030D-6E8A-4147-A177-3AD203B41FA5}">
                      <a16:colId xmlns:a16="http://schemas.microsoft.com/office/drawing/2014/main" val="27841942"/>
                    </a:ext>
                  </a:extLst>
                </a:gridCol>
                <a:gridCol w="375666">
                  <a:extLst>
                    <a:ext uri="{9D8B030D-6E8A-4147-A177-3AD203B41FA5}">
                      <a16:colId xmlns:a16="http://schemas.microsoft.com/office/drawing/2014/main" val="3387664628"/>
                    </a:ext>
                  </a:extLst>
                </a:gridCol>
                <a:gridCol w="375666">
                  <a:extLst>
                    <a:ext uri="{9D8B030D-6E8A-4147-A177-3AD203B41FA5}">
                      <a16:colId xmlns:a16="http://schemas.microsoft.com/office/drawing/2014/main" val="192383813"/>
                    </a:ext>
                  </a:extLst>
                </a:gridCol>
                <a:gridCol w="375666">
                  <a:extLst>
                    <a:ext uri="{9D8B030D-6E8A-4147-A177-3AD203B41FA5}">
                      <a16:colId xmlns:a16="http://schemas.microsoft.com/office/drawing/2014/main" val="652227745"/>
                    </a:ext>
                  </a:extLst>
                </a:gridCol>
                <a:gridCol w="375666">
                  <a:extLst>
                    <a:ext uri="{9D8B030D-6E8A-4147-A177-3AD203B41FA5}">
                      <a16:colId xmlns:a16="http://schemas.microsoft.com/office/drawing/2014/main" val="2161870509"/>
                    </a:ext>
                  </a:extLst>
                </a:gridCol>
                <a:gridCol w="375666">
                  <a:extLst>
                    <a:ext uri="{9D8B030D-6E8A-4147-A177-3AD203B41FA5}">
                      <a16:colId xmlns:a16="http://schemas.microsoft.com/office/drawing/2014/main" val="3940242491"/>
                    </a:ext>
                  </a:extLst>
                </a:gridCol>
                <a:gridCol w="375666">
                  <a:extLst>
                    <a:ext uri="{9D8B030D-6E8A-4147-A177-3AD203B41FA5}">
                      <a16:colId xmlns:a16="http://schemas.microsoft.com/office/drawing/2014/main" val="297195085"/>
                    </a:ext>
                  </a:extLst>
                </a:gridCol>
                <a:gridCol w="375666">
                  <a:extLst>
                    <a:ext uri="{9D8B030D-6E8A-4147-A177-3AD203B41FA5}">
                      <a16:colId xmlns:a16="http://schemas.microsoft.com/office/drawing/2014/main" val="2296403519"/>
                    </a:ext>
                  </a:extLst>
                </a:gridCol>
                <a:gridCol w="375666">
                  <a:extLst>
                    <a:ext uri="{9D8B030D-6E8A-4147-A177-3AD203B41FA5}">
                      <a16:colId xmlns:a16="http://schemas.microsoft.com/office/drawing/2014/main" val="3205352089"/>
                    </a:ext>
                  </a:extLst>
                </a:gridCol>
                <a:gridCol w="375666">
                  <a:extLst>
                    <a:ext uri="{9D8B030D-6E8A-4147-A177-3AD203B41FA5}">
                      <a16:colId xmlns:a16="http://schemas.microsoft.com/office/drawing/2014/main" val="2890935095"/>
                    </a:ext>
                  </a:extLst>
                </a:gridCol>
                <a:gridCol w="375666">
                  <a:extLst>
                    <a:ext uri="{9D8B030D-6E8A-4147-A177-3AD203B41FA5}">
                      <a16:colId xmlns:a16="http://schemas.microsoft.com/office/drawing/2014/main" val="2245647905"/>
                    </a:ext>
                  </a:extLst>
                </a:gridCol>
                <a:gridCol w="375666">
                  <a:extLst>
                    <a:ext uri="{9D8B030D-6E8A-4147-A177-3AD203B41FA5}">
                      <a16:colId xmlns:a16="http://schemas.microsoft.com/office/drawing/2014/main" val="2899383874"/>
                    </a:ext>
                  </a:extLst>
                </a:gridCol>
                <a:gridCol w="375666">
                  <a:extLst>
                    <a:ext uri="{9D8B030D-6E8A-4147-A177-3AD203B41FA5}">
                      <a16:colId xmlns:a16="http://schemas.microsoft.com/office/drawing/2014/main" val="28990371"/>
                    </a:ext>
                  </a:extLst>
                </a:gridCol>
                <a:gridCol w="375666">
                  <a:extLst>
                    <a:ext uri="{9D8B030D-6E8A-4147-A177-3AD203B41FA5}">
                      <a16:colId xmlns:a16="http://schemas.microsoft.com/office/drawing/2014/main" val="2962106953"/>
                    </a:ext>
                  </a:extLst>
                </a:gridCol>
                <a:gridCol w="375666">
                  <a:extLst>
                    <a:ext uri="{9D8B030D-6E8A-4147-A177-3AD203B41FA5}">
                      <a16:colId xmlns:a16="http://schemas.microsoft.com/office/drawing/2014/main" val="2166615022"/>
                    </a:ext>
                  </a:extLst>
                </a:gridCol>
                <a:gridCol w="375666">
                  <a:extLst>
                    <a:ext uri="{9D8B030D-6E8A-4147-A177-3AD203B41FA5}">
                      <a16:colId xmlns:a16="http://schemas.microsoft.com/office/drawing/2014/main" val="1446763056"/>
                    </a:ext>
                  </a:extLst>
                </a:gridCol>
                <a:gridCol w="375666">
                  <a:extLst>
                    <a:ext uri="{9D8B030D-6E8A-4147-A177-3AD203B41FA5}">
                      <a16:colId xmlns:a16="http://schemas.microsoft.com/office/drawing/2014/main" val="4014076674"/>
                    </a:ext>
                  </a:extLst>
                </a:gridCol>
              </a:tblGrid>
              <a:tr h="288563">
                <a:tc rowSpan="3">
                  <a:txBody>
                    <a:bodyPr/>
                    <a:lstStyle/>
                    <a:p>
                      <a:pPr algn="ctr" fontAlgn="b"/>
                      <a:r>
                        <a:rPr lang="en-MY" sz="800" u="none" strike="noStrike" dirty="0">
                          <a:effectLst/>
                        </a:rPr>
                        <a:t> </a:t>
                      </a:r>
                      <a:endParaRPr lang="en-MY" sz="800" b="0" i="0" u="none" strike="noStrike" dirty="0">
                        <a:solidFill>
                          <a:srgbClr val="000000"/>
                        </a:solidFill>
                        <a:effectLst/>
                        <a:latin typeface="Calibri" panose="020F0502020204030204" pitchFamily="34" charset="0"/>
                      </a:endParaRPr>
                    </a:p>
                  </a:txBody>
                  <a:tcPr marL="45720" marR="45720" anchor="b">
                    <a:solidFill>
                      <a:schemeClr val="tx1"/>
                    </a:solidFill>
                  </a:tcPr>
                </a:tc>
                <a:tc rowSpan="3" gridSpan="3">
                  <a:txBody>
                    <a:bodyPr/>
                    <a:lstStyle/>
                    <a:p>
                      <a:pPr algn="ctr" fontAlgn="ctr"/>
                      <a:r>
                        <a:rPr lang="en-MY" sz="800" u="none" strike="noStrike" dirty="0">
                          <a:effectLst/>
                        </a:rPr>
                        <a:t>PERJAWATAN</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gridSpan="7">
                  <a:txBody>
                    <a:bodyPr/>
                    <a:lstStyle/>
                    <a:p>
                      <a:pPr algn="ctr" fontAlgn="ctr"/>
                      <a:r>
                        <a:rPr lang="en-MY" sz="800" u="none" strike="noStrike" dirty="0">
                          <a:effectLst/>
                        </a:rPr>
                        <a:t>KEPERLUAN AGENSI</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gridSpan="9">
                  <a:txBody>
                    <a:bodyPr/>
                    <a:lstStyle/>
                    <a:p>
                      <a:pPr algn="ctr" fontAlgn="b"/>
                      <a:r>
                        <a:rPr lang="en-MY" sz="800" u="none" strike="noStrike" dirty="0">
                          <a:effectLst/>
                        </a:rPr>
                        <a:t>PERKAKASAN SEDIA ADA</a:t>
                      </a:r>
                      <a:endParaRPr lang="en-MY" sz="800" b="0" i="0" u="none" strike="noStrike" dirty="0">
                        <a:solidFill>
                          <a:srgbClr val="000000"/>
                        </a:solidFill>
                        <a:effectLst/>
                        <a:latin typeface="Calibri" panose="020F0502020204030204" pitchFamily="34" charset="0"/>
                      </a:endParaRPr>
                    </a:p>
                  </a:txBody>
                  <a:tcPr marL="4465" marR="4465" marT="4465"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800" u="none" strike="noStrike" dirty="0">
                          <a:effectLst/>
                        </a:rPr>
                        <a:t>PERKHIDMATAN SEWA GUNA BAHARU</a:t>
                      </a:r>
                      <a:endParaRPr lang="en-MY" sz="800" b="0" i="0" u="none" strike="noStrike" dirty="0">
                        <a:solidFill>
                          <a:srgbClr val="000000"/>
                        </a:solidFill>
                        <a:effectLst/>
                        <a:latin typeface="Calibri" panose="020F0502020204030204" pitchFamily="34" charset="0"/>
                      </a:endParaRPr>
                    </a:p>
                  </a:txBody>
                  <a:tcPr marL="45720" marR="45720" anchor="ctr">
                    <a:solidFill>
                      <a:srgbClr val="FFFF00"/>
                    </a:solidFill>
                  </a:tcPr>
                </a:tc>
                <a:tc rowSpan="2" hMerge="1">
                  <a:txBody>
                    <a:bodyPr/>
                    <a:lstStyle/>
                    <a:p>
                      <a:endParaRPr lang="en-MY"/>
                    </a:p>
                  </a:txBody>
                  <a:tcPr/>
                </a:tc>
                <a:tc rowSpan="2" hMerge="1">
                  <a:txBody>
                    <a:bodyPr/>
                    <a:lstStyle/>
                    <a:p>
                      <a:endParaRPr lang="en-MY"/>
                    </a:p>
                  </a:txBody>
                  <a:tcPr/>
                </a:tc>
                <a:tc rowSpan="2" gridSpan="3">
                  <a:txBody>
                    <a:bodyPr/>
                    <a:lstStyle/>
                    <a:p>
                      <a:pPr algn="ctr" fontAlgn="ctr"/>
                      <a:r>
                        <a:rPr lang="en-MY" sz="800" u="none" strike="noStrike">
                          <a:effectLst/>
                        </a:rPr>
                        <a:t>JUMLAH SELEPAS SEWAAN</a:t>
                      </a:r>
                      <a:endParaRPr lang="en-MY" sz="800" b="0" i="0" u="none" strike="noStrike">
                        <a:solidFill>
                          <a:srgbClr val="000000"/>
                        </a:solidFill>
                        <a:effectLst/>
                        <a:latin typeface="Calibri" panose="020F0502020204030204" pitchFamily="34" charset="0"/>
                      </a:endParaRPr>
                    </a:p>
                  </a:txBody>
                  <a:tcPr marL="45720" marR="45720" anchor="ct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3982333259"/>
                  </a:ext>
                </a:extLst>
              </a:tr>
              <a:tr h="325260">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800" u="none" strike="noStrike" dirty="0">
                          <a:effectLst/>
                        </a:rPr>
                        <a:t>ASET </a:t>
                      </a:r>
                      <a:endParaRPr lang="en-MY" sz="800" b="0" i="0" u="none" strike="noStrike" dirty="0">
                        <a:solidFill>
                          <a:srgbClr val="000000"/>
                        </a:solidFill>
                        <a:effectLst/>
                        <a:latin typeface="Calibri" panose="020F0502020204030204" pitchFamily="34" charset="0"/>
                      </a:endParaRPr>
                    </a:p>
                  </a:txBody>
                  <a:tcPr marL="45720" marR="45720" anchor="ctr">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SEWA GUNA 2019</a:t>
                      </a:r>
                      <a:endParaRPr lang="en-MY" sz="800" b="0" i="0" u="none" strike="noStrike" dirty="0">
                        <a:solidFill>
                          <a:srgbClr val="000000"/>
                        </a:solidFill>
                        <a:effectLst/>
                        <a:latin typeface="Calibri" panose="020F0502020204030204" pitchFamily="34" charset="0"/>
                      </a:endParaRPr>
                    </a:p>
                  </a:txBody>
                  <a:tcPr marL="45720" marR="45720" anchor="ctr">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JUMLAH</a:t>
                      </a:r>
                      <a:endParaRPr lang="en-MY" sz="800" b="0" i="0" u="none" strike="noStrike" dirty="0">
                        <a:solidFill>
                          <a:srgbClr val="000000"/>
                        </a:solidFill>
                        <a:effectLst/>
                        <a:latin typeface="Calibri" panose="020F0502020204030204" pitchFamily="34" charset="0"/>
                      </a:endParaRPr>
                    </a:p>
                  </a:txBody>
                  <a:tcPr marL="45720" marR="45720" anchor="ctr"/>
                </a:tc>
                <a:tc hMerge="1">
                  <a:txBody>
                    <a:bodyPr/>
                    <a:lstStyle/>
                    <a:p>
                      <a:endParaRPr lang="en-MY"/>
                    </a:p>
                  </a:txBody>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2201947267"/>
                  </a:ext>
                </a:extLst>
              </a:tr>
              <a:tr h="209778">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b"/>
                      <a:r>
                        <a:rPr lang="en-MY" sz="800" u="none" strike="noStrike" dirty="0">
                          <a:effectLst/>
                        </a:rPr>
                        <a:t>(a)</a:t>
                      </a:r>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(b)</a:t>
                      </a:r>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a:effectLst/>
                        </a:rPr>
                        <a:t>(c) = (a)+(b)</a:t>
                      </a:r>
                      <a:endParaRPr lang="en-MY" sz="800" b="0" i="0" u="none" strike="noStrike">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(d)</a:t>
                      </a:r>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(e) = (a)+(d)</a:t>
                      </a:r>
                      <a:endParaRPr lang="en-MY" sz="800" b="0" i="0" u="none" strike="noStrike" dirty="0">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618648597"/>
                  </a:ext>
                </a:extLst>
              </a:tr>
              <a:tr h="839598">
                <a:tc>
                  <a:txBody>
                    <a:bodyPr/>
                    <a:lstStyle/>
                    <a:p>
                      <a:pPr algn="ctr" fontAlgn="ctr"/>
                      <a:r>
                        <a:rPr lang="en-MY" sz="800" u="none" strike="noStrike" dirty="0">
                          <a:effectLst/>
                        </a:rPr>
                        <a:t>NEGERI</a:t>
                      </a:r>
                      <a:endParaRPr lang="en-MY" sz="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MY" sz="800" u="none" strike="noStrike" dirty="0">
                          <a:effectLst/>
                        </a:rPr>
                        <a:t>PENGURUSAN TERTINGGI</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P&amp;P</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PELAKSANA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 (GUNA SAMA)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JUMLAH PCC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 (GUNA SAMA)</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JUMLAH 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extLst>
                  <a:ext uri="{0D108BD9-81ED-4DB2-BD59-A6C34878D82A}">
                    <a16:rowId xmlns:a16="http://schemas.microsoft.com/office/drawing/2014/main" val="913055588"/>
                  </a:ext>
                </a:extLst>
              </a:tr>
              <a:tr h="226243">
                <a:tc>
                  <a:txBody>
                    <a:bodyPr/>
                    <a:lstStyle/>
                    <a:p>
                      <a:pPr algn="l" fontAlgn="b"/>
                      <a:r>
                        <a:rPr lang="en-MY" sz="800" b="0" i="0" u="none" strike="noStrike">
                          <a:solidFill>
                            <a:srgbClr val="000000"/>
                          </a:solidFill>
                          <a:effectLst/>
                          <a:latin typeface="+mn-lt"/>
                        </a:rPr>
                        <a:t>IBU PEJABAT(6)</a:t>
                      </a: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09028004"/>
                  </a:ext>
                </a:extLst>
              </a:tr>
              <a:tr h="226243">
                <a:tc>
                  <a:txBody>
                    <a:bodyPr/>
                    <a:lstStyle/>
                    <a:p>
                      <a:pPr algn="l" fontAlgn="b"/>
                      <a:r>
                        <a:rPr lang="en-MY" sz="800" b="0" i="0" u="none" strike="noStrike">
                          <a:solidFill>
                            <a:srgbClr val="000000"/>
                          </a:solidFill>
                          <a:effectLst/>
                          <a:latin typeface="+mn-lt"/>
                        </a:rPr>
                        <a:t>JOHOR (6)</a:t>
                      </a: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0291372"/>
                  </a:ext>
                </a:extLst>
              </a:tr>
              <a:tr h="226243">
                <a:tc>
                  <a:txBody>
                    <a:bodyPr/>
                    <a:lstStyle/>
                    <a:p>
                      <a:pPr algn="l" fontAlgn="b"/>
                      <a:r>
                        <a:rPr lang="en-MY" sz="800" b="0" i="0" u="none" strike="noStrike">
                          <a:solidFill>
                            <a:srgbClr val="000000"/>
                          </a:solidFill>
                          <a:effectLst/>
                          <a:latin typeface="+mn-lt"/>
                        </a:rPr>
                        <a:t>KEDAH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41625203"/>
                  </a:ext>
                </a:extLst>
              </a:tr>
              <a:tr h="226243">
                <a:tc>
                  <a:txBody>
                    <a:bodyPr/>
                    <a:lstStyle/>
                    <a:p>
                      <a:pPr algn="l" fontAlgn="b"/>
                      <a:r>
                        <a:rPr lang="en-MY" sz="800" b="0" i="0" u="none" strike="noStrike" dirty="0">
                          <a:solidFill>
                            <a:srgbClr val="000000"/>
                          </a:solidFill>
                          <a:effectLst/>
                          <a:latin typeface="+mn-lt"/>
                        </a:rPr>
                        <a:t>KELANTAN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60600521"/>
                  </a:ext>
                </a:extLst>
              </a:tr>
              <a:tr h="226243">
                <a:tc>
                  <a:txBody>
                    <a:bodyPr/>
                    <a:lstStyle/>
                    <a:p>
                      <a:pPr algn="l" fontAlgn="b"/>
                      <a:r>
                        <a:rPr lang="en-MY" sz="800" b="0" i="0" u="none" strike="noStrike">
                          <a:solidFill>
                            <a:srgbClr val="000000"/>
                          </a:solidFill>
                          <a:effectLst/>
                          <a:latin typeface="+mn-lt"/>
                        </a:rPr>
                        <a:t>MELAKA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02713927"/>
                  </a:ext>
                </a:extLst>
              </a:tr>
              <a:tr h="321130">
                <a:tc>
                  <a:txBody>
                    <a:bodyPr/>
                    <a:lstStyle/>
                    <a:p>
                      <a:pPr algn="l" fontAlgn="b"/>
                      <a:r>
                        <a:rPr lang="en-MY" sz="800" b="0" i="0" u="none" strike="noStrike">
                          <a:solidFill>
                            <a:srgbClr val="000000"/>
                          </a:solidFill>
                          <a:effectLst/>
                          <a:latin typeface="+mn-lt"/>
                        </a:rPr>
                        <a:t>NEGERI SEMBILAN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9277361"/>
                  </a:ext>
                </a:extLst>
              </a:tr>
              <a:tr h="226243">
                <a:tc>
                  <a:txBody>
                    <a:bodyPr/>
                    <a:lstStyle/>
                    <a:p>
                      <a:pPr algn="l" fontAlgn="b"/>
                      <a:r>
                        <a:rPr lang="en-MY" sz="800" b="0" i="0" u="none" strike="noStrike">
                          <a:solidFill>
                            <a:srgbClr val="000000"/>
                          </a:solidFill>
                          <a:effectLst/>
                          <a:latin typeface="+mn-lt"/>
                        </a:rPr>
                        <a:t>PAHANG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31010109"/>
                  </a:ext>
                </a:extLst>
              </a:tr>
              <a:tr h="226243">
                <a:tc>
                  <a:txBody>
                    <a:bodyPr/>
                    <a:lstStyle/>
                    <a:p>
                      <a:pPr algn="l" fontAlgn="b"/>
                      <a:r>
                        <a:rPr lang="en-MY" sz="800" b="0" i="0" u="none" strike="noStrike">
                          <a:solidFill>
                            <a:srgbClr val="000000"/>
                          </a:solidFill>
                          <a:effectLst/>
                          <a:latin typeface="+mn-lt"/>
                        </a:rPr>
                        <a:t>PULAU PINANG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99339836"/>
                  </a:ext>
                </a:extLst>
              </a:tr>
              <a:tr h="226243">
                <a:tc>
                  <a:txBody>
                    <a:bodyPr/>
                    <a:lstStyle/>
                    <a:p>
                      <a:pPr algn="l" fontAlgn="b"/>
                      <a:r>
                        <a:rPr lang="en-MY" sz="800" b="0" i="0" u="none" strike="noStrike">
                          <a:solidFill>
                            <a:srgbClr val="000000"/>
                          </a:solidFill>
                          <a:effectLst/>
                          <a:latin typeface="+mn-lt"/>
                        </a:rPr>
                        <a:t>PERAK (8)</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067067815"/>
                  </a:ext>
                </a:extLst>
              </a:tr>
              <a:tr h="226243">
                <a:tc>
                  <a:txBody>
                    <a:bodyPr/>
                    <a:lstStyle/>
                    <a:p>
                      <a:pPr algn="l" fontAlgn="b"/>
                      <a:r>
                        <a:rPr lang="en-MY" sz="800" b="0" i="0" u="none" strike="noStrike">
                          <a:solidFill>
                            <a:srgbClr val="000000"/>
                          </a:solidFill>
                          <a:effectLst/>
                          <a:latin typeface="+mn-lt"/>
                        </a:rPr>
                        <a:t>PERLIS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859676963"/>
                  </a:ext>
                </a:extLst>
              </a:tr>
              <a:tr h="226243">
                <a:tc>
                  <a:txBody>
                    <a:bodyPr/>
                    <a:lstStyle/>
                    <a:p>
                      <a:pPr algn="l" fontAlgn="b"/>
                      <a:r>
                        <a:rPr lang="en-MY" sz="800" b="0" i="0" u="none" strike="noStrike">
                          <a:solidFill>
                            <a:srgbClr val="000000"/>
                          </a:solidFill>
                          <a:effectLst/>
                          <a:latin typeface="+mn-lt"/>
                        </a:rPr>
                        <a:t>SELANGOR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4345129"/>
                  </a:ext>
                </a:extLst>
              </a:tr>
              <a:tr h="226243">
                <a:tc>
                  <a:txBody>
                    <a:bodyPr/>
                    <a:lstStyle/>
                    <a:p>
                      <a:pPr algn="l" fontAlgn="b"/>
                      <a:r>
                        <a:rPr lang="en-MY" sz="800" b="0" i="0" u="none" strike="noStrike">
                          <a:solidFill>
                            <a:srgbClr val="000000"/>
                          </a:solidFill>
                          <a:effectLst/>
                          <a:latin typeface="+mn-lt"/>
                        </a:rPr>
                        <a:t>TERENGGANU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78531030"/>
                  </a:ext>
                </a:extLst>
              </a:tr>
              <a:tr h="321130">
                <a:tc>
                  <a:txBody>
                    <a:bodyPr/>
                    <a:lstStyle/>
                    <a:p>
                      <a:pPr algn="l" fontAlgn="b"/>
                      <a:r>
                        <a:rPr lang="en-MY" sz="800" b="0" i="0" u="none" strike="noStrike">
                          <a:solidFill>
                            <a:srgbClr val="000000"/>
                          </a:solidFill>
                          <a:effectLst/>
                          <a:latin typeface="+mn-lt"/>
                        </a:rPr>
                        <a:t>W.P KUALA (3) LUMPUR</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756894353"/>
                  </a:ext>
                </a:extLst>
              </a:tr>
              <a:tr h="226243">
                <a:tc>
                  <a:txBody>
                    <a:bodyPr/>
                    <a:lstStyle/>
                    <a:p>
                      <a:pPr algn="l" fontAlgn="b"/>
                      <a:r>
                        <a:rPr lang="en-MY" sz="800" b="0" i="0" u="none" strike="noStrike" dirty="0">
                          <a:solidFill>
                            <a:srgbClr val="000000"/>
                          </a:solidFill>
                          <a:effectLst/>
                          <a:latin typeface="+mn-lt"/>
                        </a:rPr>
                        <a:t>W.P LABUAN (1)</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71970678"/>
                  </a:ext>
                </a:extLst>
              </a:tr>
              <a:tr h="226243">
                <a:tc>
                  <a:txBody>
                    <a:bodyPr/>
                    <a:lstStyle/>
                    <a:p>
                      <a:pPr algn="l" fontAlgn="b"/>
                      <a:r>
                        <a:rPr lang="en-MY" sz="800" u="none" strike="noStrike" dirty="0">
                          <a:effectLst/>
                        </a:rPr>
                        <a:t>JUMLAH</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244</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109</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394</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489</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638</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a:effectLst/>
                        </a:rPr>
                        <a:t>598</a:t>
                      </a:r>
                      <a:endParaRPr lang="en-MY" sz="800" b="1" i="0" u="none" strike="noStrike">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295</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668</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04313659"/>
                  </a:ext>
                </a:extLst>
              </a:tr>
            </a:tbl>
          </a:graphicData>
        </a:graphic>
      </p:graphicFrame>
      <p:sp>
        <p:nvSpPr>
          <p:cNvPr id="20" name="Google Shape;703;p40">
            <a:extLst>
              <a:ext uri="{FF2B5EF4-FFF2-40B4-BE49-F238E27FC236}">
                <a16:creationId xmlns:a16="http://schemas.microsoft.com/office/drawing/2014/main" id="{8822F634-835A-486B-A2D2-851BC7E13D92}"/>
              </a:ext>
            </a:extLst>
          </p:cNvPr>
          <p:cNvSpPr/>
          <p:nvPr/>
        </p:nvSpPr>
        <p:spPr>
          <a:xfrm>
            <a:off x="8894353" y="893906"/>
            <a:ext cx="1100547" cy="5279664"/>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691;p40">
            <a:extLst>
              <a:ext uri="{FF2B5EF4-FFF2-40B4-BE49-F238E27FC236}">
                <a16:creationId xmlns:a16="http://schemas.microsoft.com/office/drawing/2014/main" id="{FCCBD3BC-BEAB-4D97-AA44-7F1DEC03F7D1}"/>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19" name="Text Placeholder 10">
            <a:extLst>
              <a:ext uri="{FF2B5EF4-FFF2-40B4-BE49-F238E27FC236}">
                <a16:creationId xmlns:a16="http://schemas.microsoft.com/office/drawing/2014/main" id="{BB4A3358-2830-4DDF-B2B2-6EBC660C90B3}"/>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ED55190F-B1D6-4F9D-878C-381F55BE6DEE}"/>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
        <p:nvSpPr>
          <p:cNvPr id="23" name="TextBox 22">
            <a:extLst>
              <a:ext uri="{FF2B5EF4-FFF2-40B4-BE49-F238E27FC236}">
                <a16:creationId xmlns:a16="http://schemas.microsoft.com/office/drawing/2014/main" id="{24BF32DD-9FF8-4CE8-AA60-F4FB0331C3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2997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95F74-DE51-49D7-A6BD-0D1B101A5F33}"/>
              </a:ext>
            </a:extLst>
          </p:cNvPr>
          <p:cNvSpPr txBox="1">
            <a:spLocks/>
          </p:cNvSpPr>
          <p:nvPr/>
        </p:nvSpPr>
        <p:spPr>
          <a:xfrm>
            <a:off x="5474011" y="2228187"/>
            <a:ext cx="5726242" cy="28361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PERMOHONAN KELULUSAN TEKNIKAL PROJEK ICT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 PERMOHONAN JTISA)</a:t>
            </a:r>
            <a:endParaRPr kumimoji="0" lang="en-US" sz="1050" b="0"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147772DB-034C-4DFE-9A64-40F82A2E66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7</a:t>
            </a:fld>
            <a:endParaRPr lang="ms-MY">
              <a:solidFill>
                <a:prstClr val="black">
                  <a:tint val="75000"/>
                </a:prstClr>
              </a:solidFill>
              <a:latin typeface="Calibri" panose="020F0502020204030204"/>
              <a:ea typeface="Calibri"/>
              <a:cs typeface="Calibri"/>
              <a:sym typeface="Calibri"/>
            </a:endParaRPr>
          </a:p>
        </p:txBody>
      </p:sp>
      <p:sp>
        <p:nvSpPr>
          <p:cNvPr id="7" name="TextBox 6">
            <a:extLst>
              <a:ext uri="{FF2B5EF4-FFF2-40B4-BE49-F238E27FC236}">
                <a16:creationId xmlns:a16="http://schemas.microsoft.com/office/drawing/2014/main" id="{3710E4CB-BF50-44A0-835C-58D699C71831}"/>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3.00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21 Ogos 2024</a:t>
            </a:r>
          </a:p>
        </p:txBody>
      </p:sp>
      <p:grpSp>
        <p:nvGrpSpPr>
          <p:cNvPr id="9" name="Group 8">
            <a:extLst>
              <a:ext uri="{FF2B5EF4-FFF2-40B4-BE49-F238E27FC236}">
                <a16:creationId xmlns:a16="http://schemas.microsoft.com/office/drawing/2014/main" id="{77AA3E19-EDBC-47F1-9D89-C970262B1B1B}"/>
              </a:ext>
            </a:extLst>
          </p:cNvPr>
          <p:cNvGrpSpPr/>
          <p:nvPr/>
        </p:nvGrpSpPr>
        <p:grpSpPr>
          <a:xfrm>
            <a:off x="0" y="0"/>
            <a:ext cx="4974219" cy="6638191"/>
            <a:chOff x="-69975" y="0"/>
            <a:chExt cx="5158855" cy="6858000"/>
          </a:xfrm>
        </p:grpSpPr>
        <p:pic>
          <p:nvPicPr>
            <p:cNvPr id="10" name="Picture 9">
              <a:extLst>
                <a:ext uri="{FF2B5EF4-FFF2-40B4-BE49-F238E27FC236}">
                  <a16:creationId xmlns:a16="http://schemas.microsoft.com/office/drawing/2014/main" id="{6AC638A8-4292-418D-9A9D-9BCDB1C8F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5" y="0"/>
              <a:ext cx="5143500" cy="6858000"/>
            </a:xfrm>
            <a:prstGeom prst="rect">
              <a:avLst/>
            </a:prstGeom>
          </p:spPr>
        </p:pic>
        <p:sp>
          <p:nvSpPr>
            <p:cNvPr id="11" name="Rectangle 10">
              <a:extLst>
                <a:ext uri="{FF2B5EF4-FFF2-40B4-BE49-F238E27FC236}">
                  <a16:creationId xmlns:a16="http://schemas.microsoft.com/office/drawing/2014/main" id="{E2FB886D-20AE-465E-97FF-5E7F3A3B021D}"/>
                </a:ext>
              </a:extLst>
            </p:cNvPr>
            <p:cNvSpPr/>
            <p:nvPr/>
          </p:nvSpPr>
          <p:spPr>
            <a:xfrm>
              <a:off x="2780246" y="0"/>
              <a:ext cx="2308634" cy="6858000"/>
            </a:xfrm>
            <a:prstGeom prst="rect">
              <a:avLst/>
            </a:prstGeom>
            <a:gradFill flip="none" rotWithShape="1">
              <a:gsLst>
                <a:gs pos="0">
                  <a:schemeClr val="bg1"/>
                </a:gs>
                <a:gs pos="100000">
                  <a:srgbClr val="FFFFFF">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grpSp>
    </p:spTree>
    <p:extLst>
      <p:ext uri="{BB962C8B-B14F-4D97-AF65-F5344CB8AC3E}">
        <p14:creationId xmlns:p14="http://schemas.microsoft.com/office/powerpoint/2010/main" val="320791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96" y="4688669"/>
            <a:ext cx="5430842" cy="253916"/>
          </a:xfrm>
          <a:prstGeom prst="rect">
            <a:avLst/>
          </a:prstGeom>
        </p:spPr>
        <p:txBody>
          <a:bodyPr wrap="square">
            <a:spAutoFit/>
          </a:bodyPr>
          <a:lstStyle/>
          <a:p>
            <a:pPr indent="228600"/>
            <a:r>
              <a:rPr lang="ms-MY" sz="1050" b="1" dirty="0">
                <a:latin typeface="Arial" panose="020B0604020202020204" pitchFamily="34" charset="0"/>
                <a:ea typeface="Times New Roman" panose="02020603050405020304" pitchFamily="18" charset="0"/>
              </a:rPr>
              <a:t>Ringkasan Jadual Nisbah Norma Agihan Perkakasan ICT di Agensi A</a:t>
            </a:r>
            <a:endParaRPr lang="ms-MY"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721780" y="6342226"/>
            <a:ext cx="4471195" cy="435016"/>
            <a:chOff x="10428270" y="5120068"/>
            <a:chExt cx="1547135" cy="1476598"/>
          </a:xfrm>
        </p:grpSpPr>
        <p:sp>
          <p:nvSpPr>
            <p:cNvPr id="28" name="TextBox 34"/>
            <p:cNvSpPr txBox="1"/>
            <p:nvPr/>
          </p:nvSpPr>
          <p:spPr>
            <a:xfrm>
              <a:off x="10759957" y="5207775"/>
              <a:ext cx="580035" cy="425060"/>
            </a:xfrm>
            <a:prstGeom prst="rect">
              <a:avLst/>
            </a:prstGeom>
            <a:noFill/>
            <a:ln>
              <a:noFill/>
            </a:ln>
          </p:spPr>
          <p:txBody>
            <a:bodyPr wrap="square" rtlCol="0">
              <a:no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PC – Komputer Peribadi</a:t>
              </a:r>
            </a:p>
          </p:txBody>
        </p:sp>
        <p:sp>
          <p:nvSpPr>
            <p:cNvPr id="29" name="TextBox 34"/>
            <p:cNvSpPr txBox="1"/>
            <p:nvPr/>
          </p:nvSpPr>
          <p:spPr>
            <a:xfrm>
              <a:off x="10540673" y="5120068"/>
              <a:ext cx="935032" cy="221541"/>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800" b="1" i="1" dirty="0">
                  <a:solidFill>
                    <a:srgbClr val="000000"/>
                  </a:solidFill>
                  <a:latin typeface="Arial" panose="020B0604020202020204" pitchFamily="34" charset="0"/>
                  <a:ea typeface="Arial Unicode MS" panose="020B0604020202020204" pitchFamily="34" charset="-128"/>
                </a:rPr>
                <a:t>Legend</a:t>
              </a:r>
              <a:r>
                <a:rPr lang="ms-MY" sz="800" b="1" dirty="0">
                  <a:solidFill>
                    <a:srgbClr val="000000"/>
                  </a:solidFill>
                  <a:latin typeface="Arial" panose="020B0604020202020204" pitchFamily="34" charset="0"/>
                  <a:ea typeface="Arial Unicode MS" panose="020B0604020202020204" pitchFamily="34" charset="-128"/>
                </a:rPr>
                <a:t>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sp>
          <p:nvSpPr>
            <p:cNvPr id="30" name="Rectangle 29"/>
            <p:cNvSpPr/>
            <p:nvPr/>
          </p:nvSpPr>
          <p:spPr>
            <a:xfrm>
              <a:off x="10428270" y="5155859"/>
              <a:ext cx="1547135" cy="14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4"/>
            <p:cNvSpPr txBox="1"/>
            <p:nvPr/>
          </p:nvSpPr>
          <p:spPr>
            <a:xfrm>
              <a:off x="10763970" y="5881068"/>
              <a:ext cx="935089" cy="386131"/>
            </a:xfrm>
            <a:prstGeom prst="rect">
              <a:avLst/>
            </a:prstGeom>
            <a:noFill/>
            <a:ln>
              <a:noFill/>
            </a:ln>
          </p:spPr>
          <p:txBody>
            <a:bodyPr wrap="square" rtlCol="0">
              <a:no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               Berkaitan Projek Sewaan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grpSp>
      <p:graphicFrame>
        <p:nvGraphicFramePr>
          <p:cNvPr id="9" name="Table 8"/>
          <p:cNvGraphicFramePr>
            <a:graphicFrameLocks noGrp="1"/>
          </p:cNvGraphicFramePr>
          <p:nvPr>
            <p:extLst>
              <p:ext uri="{D42A27DB-BD31-4B8C-83A1-F6EECF244321}">
                <p14:modId xmlns:p14="http://schemas.microsoft.com/office/powerpoint/2010/main" val="1427167228"/>
              </p:ext>
            </p:extLst>
          </p:nvPr>
        </p:nvGraphicFramePr>
        <p:xfrm>
          <a:off x="288979" y="4954792"/>
          <a:ext cx="6337300" cy="1822450"/>
        </p:xfrm>
        <a:graphic>
          <a:graphicData uri="http://schemas.openxmlformats.org/drawingml/2006/table">
            <a:tbl>
              <a:tblPr/>
              <a:tblGrid>
                <a:gridCol w="215900">
                  <a:extLst>
                    <a:ext uri="{9D8B030D-6E8A-4147-A177-3AD203B41FA5}">
                      <a16:colId xmlns:a16="http://schemas.microsoft.com/office/drawing/2014/main" val="415984692"/>
                    </a:ext>
                  </a:extLst>
                </a:gridCol>
                <a:gridCol w="1155700">
                  <a:extLst>
                    <a:ext uri="{9D8B030D-6E8A-4147-A177-3AD203B41FA5}">
                      <a16:colId xmlns:a16="http://schemas.microsoft.com/office/drawing/2014/main" val="1361081724"/>
                    </a:ext>
                  </a:extLst>
                </a:gridCol>
                <a:gridCol w="1016000">
                  <a:extLst>
                    <a:ext uri="{9D8B030D-6E8A-4147-A177-3AD203B41FA5}">
                      <a16:colId xmlns:a16="http://schemas.microsoft.com/office/drawing/2014/main" val="2447353588"/>
                    </a:ext>
                  </a:extLst>
                </a:gridCol>
                <a:gridCol w="1155700">
                  <a:extLst>
                    <a:ext uri="{9D8B030D-6E8A-4147-A177-3AD203B41FA5}">
                      <a16:colId xmlns:a16="http://schemas.microsoft.com/office/drawing/2014/main" val="1674416737"/>
                    </a:ext>
                  </a:extLst>
                </a:gridCol>
                <a:gridCol w="1473200">
                  <a:extLst>
                    <a:ext uri="{9D8B030D-6E8A-4147-A177-3AD203B41FA5}">
                      <a16:colId xmlns:a16="http://schemas.microsoft.com/office/drawing/2014/main" val="4100479882"/>
                    </a:ext>
                  </a:extLst>
                </a:gridCol>
                <a:gridCol w="1320800">
                  <a:extLst>
                    <a:ext uri="{9D8B030D-6E8A-4147-A177-3AD203B41FA5}">
                      <a16:colId xmlns:a16="http://schemas.microsoft.com/office/drawing/2014/main" val="1467005461"/>
                    </a:ext>
                  </a:extLst>
                </a:gridCol>
              </a:tblGrid>
              <a:tr h="349250">
                <a:tc>
                  <a:txBody>
                    <a:bodyPr/>
                    <a:lstStyle/>
                    <a:p>
                      <a:pPr algn="l" fontAlgn="ctr"/>
                      <a:r>
                        <a:rPr lang="en-US" sz="800" b="0" i="0" u="none" strike="noStrike">
                          <a:solidFill>
                            <a:srgbClr val="000000"/>
                          </a:solidFill>
                          <a:effectLst/>
                          <a:latin typeface="Arial" panose="020B0604020202020204" pitchFamily="34" charset="0"/>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ms-MY" sz="800" b="0" i="0" u="none" strike="noStrike" noProof="0">
                          <a:solidFill>
                            <a:srgbClr val="000000"/>
                          </a:solidFill>
                          <a:effectLst/>
                          <a:latin typeface="Arial" panose="020B0604020202020204" pitchFamily="34" charset="0"/>
                        </a:rPr>
                        <a:t>PERKARA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KOMPUTER (PC)                 PC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KOMPUTER RIBA (NB)      NB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PENCETAK LASERJER(PR)             PR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PENCETAK BARKOD         (Barkod :  Bilik/Ruang/Staf)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893684"/>
                  </a:ext>
                </a:extLst>
              </a:tr>
              <a:tr h="184150">
                <a:tc>
                  <a:txBody>
                    <a:bodyPr/>
                    <a:lstStyle/>
                    <a:p>
                      <a:pPr algn="ctr" fontAlgn="b"/>
                      <a:r>
                        <a:rPr lang="en-US" sz="800" b="0" i="0" u="none" strike="noStrike" dirty="0">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Wad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73688"/>
                  </a:ext>
                </a:extLst>
              </a:tr>
              <a:tr h="184150">
                <a:tc>
                  <a:txBody>
                    <a:bodyPr/>
                    <a:lstStyle/>
                    <a:p>
                      <a:pPr algn="ctr" fontAlgn="b"/>
                      <a:r>
                        <a:rPr lang="en-US" sz="8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Klinik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24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6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5</a:t>
                      </a:r>
                      <a:r>
                        <a:rPr lang="ms-MY" sz="800" b="0" i="0" u="none" strike="noStrike" baseline="0" noProof="0">
                          <a:solidFill>
                            <a:srgbClr val="000000"/>
                          </a:solidFill>
                          <a:effectLst/>
                          <a:latin typeface="Arial" panose="020B0604020202020204" pitchFamily="34" charset="0"/>
                        </a:rPr>
                        <a:t> </a:t>
                      </a:r>
                      <a:r>
                        <a:rPr lang="ms-MY" sz="800" b="0" i="0" u="none" strike="noStrike" noProof="0">
                          <a:solidFill>
                            <a:srgbClr val="000000"/>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026669"/>
                  </a:ext>
                </a:extLst>
              </a:tr>
              <a:tr h="184150">
                <a:tc>
                  <a:txBody>
                    <a:bodyPr/>
                    <a:lstStyle/>
                    <a:p>
                      <a:pPr algn="ctr" fontAlgn="b"/>
                      <a:r>
                        <a:rPr lang="en-US" sz="8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Perubatan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608298"/>
                  </a:ext>
                </a:extLst>
              </a:tr>
              <a:tr h="184150">
                <a:tc>
                  <a:txBody>
                    <a:bodyPr/>
                    <a:lstStyle/>
                    <a:p>
                      <a:pPr algn="ctr" fontAlgn="b"/>
                      <a:r>
                        <a:rPr lang="en-US" sz="8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Dewan Bedah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548826"/>
                  </a:ext>
                </a:extLst>
              </a:tr>
              <a:tr h="184150">
                <a:tc>
                  <a:txBody>
                    <a:bodyPr/>
                    <a:lstStyle/>
                    <a:p>
                      <a:pPr algn="ctr" fontAlgn="b"/>
                      <a:r>
                        <a:rPr lang="en-US" sz="8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Kaunter Perkhidmatan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40618"/>
                  </a:ext>
                </a:extLst>
              </a:tr>
              <a:tr h="184150">
                <a:tc>
                  <a:txBody>
                    <a:bodyPr/>
                    <a:lstStyle/>
                    <a:p>
                      <a:pPr algn="ctr" fontAlgn="b"/>
                      <a:r>
                        <a:rPr lang="en-US" sz="800" b="0" i="0" u="none" strike="noStrike" dirty="0">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Pengajaran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37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980248"/>
                  </a:ext>
                </a:extLst>
              </a:tr>
              <a:tr h="184150">
                <a:tc>
                  <a:txBody>
                    <a:bodyPr/>
                    <a:lstStyle/>
                    <a:p>
                      <a:pPr algn="ctr" fontAlgn="b"/>
                      <a:r>
                        <a:rPr lang="en-US" sz="800" b="0" i="0" u="none" strike="noStrike" dirty="0">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P&amp;P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53499"/>
                  </a:ext>
                </a:extLst>
              </a:tr>
              <a:tr h="184150">
                <a:tc>
                  <a:txBody>
                    <a:bodyPr/>
                    <a:lstStyle/>
                    <a:p>
                      <a:pPr algn="ctr" fontAlgn="b"/>
                      <a:r>
                        <a:rPr lang="en-US" sz="800" b="0" i="0" u="none" strike="noStrike" dirty="0">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SOK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031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3135297"/>
              </p:ext>
            </p:extLst>
          </p:nvPr>
        </p:nvGraphicFramePr>
        <p:xfrm>
          <a:off x="356260" y="1020324"/>
          <a:ext cx="11745217" cy="3708085"/>
        </p:xfrm>
        <a:graphic>
          <a:graphicData uri="http://schemas.openxmlformats.org/drawingml/2006/table">
            <a:tbl>
              <a:tblPr/>
              <a:tblGrid>
                <a:gridCol w="1016742">
                  <a:extLst>
                    <a:ext uri="{9D8B030D-6E8A-4147-A177-3AD203B41FA5}">
                      <a16:colId xmlns:a16="http://schemas.microsoft.com/office/drawing/2014/main" val="1322216277"/>
                    </a:ext>
                  </a:extLst>
                </a:gridCol>
                <a:gridCol w="336799">
                  <a:extLst>
                    <a:ext uri="{9D8B030D-6E8A-4147-A177-3AD203B41FA5}">
                      <a16:colId xmlns:a16="http://schemas.microsoft.com/office/drawing/2014/main" val="3464839367"/>
                    </a:ext>
                  </a:extLst>
                </a:gridCol>
                <a:gridCol w="276529">
                  <a:extLst>
                    <a:ext uri="{9D8B030D-6E8A-4147-A177-3AD203B41FA5}">
                      <a16:colId xmlns:a16="http://schemas.microsoft.com/office/drawing/2014/main" val="775088261"/>
                    </a:ext>
                  </a:extLst>
                </a:gridCol>
                <a:gridCol w="276529">
                  <a:extLst>
                    <a:ext uri="{9D8B030D-6E8A-4147-A177-3AD203B41FA5}">
                      <a16:colId xmlns:a16="http://schemas.microsoft.com/office/drawing/2014/main" val="1285258239"/>
                    </a:ext>
                  </a:extLst>
                </a:gridCol>
                <a:gridCol w="349300">
                  <a:extLst>
                    <a:ext uri="{9D8B030D-6E8A-4147-A177-3AD203B41FA5}">
                      <a16:colId xmlns:a16="http://schemas.microsoft.com/office/drawing/2014/main" val="55666708"/>
                    </a:ext>
                  </a:extLst>
                </a:gridCol>
                <a:gridCol w="349300">
                  <a:extLst>
                    <a:ext uri="{9D8B030D-6E8A-4147-A177-3AD203B41FA5}">
                      <a16:colId xmlns:a16="http://schemas.microsoft.com/office/drawing/2014/main" val="3217421456"/>
                    </a:ext>
                  </a:extLst>
                </a:gridCol>
                <a:gridCol w="261974">
                  <a:extLst>
                    <a:ext uri="{9D8B030D-6E8A-4147-A177-3AD203B41FA5}">
                      <a16:colId xmlns:a16="http://schemas.microsoft.com/office/drawing/2014/main" val="374951078"/>
                    </a:ext>
                  </a:extLst>
                </a:gridCol>
                <a:gridCol w="261974">
                  <a:extLst>
                    <a:ext uri="{9D8B030D-6E8A-4147-A177-3AD203B41FA5}">
                      <a16:colId xmlns:a16="http://schemas.microsoft.com/office/drawing/2014/main" val="1582174320"/>
                    </a:ext>
                  </a:extLst>
                </a:gridCol>
                <a:gridCol w="261974">
                  <a:extLst>
                    <a:ext uri="{9D8B030D-6E8A-4147-A177-3AD203B41FA5}">
                      <a16:colId xmlns:a16="http://schemas.microsoft.com/office/drawing/2014/main" val="1794319849"/>
                    </a:ext>
                  </a:extLst>
                </a:gridCol>
                <a:gridCol w="261974">
                  <a:extLst>
                    <a:ext uri="{9D8B030D-6E8A-4147-A177-3AD203B41FA5}">
                      <a16:colId xmlns:a16="http://schemas.microsoft.com/office/drawing/2014/main" val="1148201408"/>
                    </a:ext>
                  </a:extLst>
                </a:gridCol>
                <a:gridCol w="261974">
                  <a:extLst>
                    <a:ext uri="{9D8B030D-6E8A-4147-A177-3AD203B41FA5}">
                      <a16:colId xmlns:a16="http://schemas.microsoft.com/office/drawing/2014/main" val="243605008"/>
                    </a:ext>
                  </a:extLst>
                </a:gridCol>
                <a:gridCol w="261974">
                  <a:extLst>
                    <a:ext uri="{9D8B030D-6E8A-4147-A177-3AD203B41FA5}">
                      <a16:colId xmlns:a16="http://schemas.microsoft.com/office/drawing/2014/main" val="2520764793"/>
                    </a:ext>
                  </a:extLst>
                </a:gridCol>
                <a:gridCol w="363855">
                  <a:extLst>
                    <a:ext uri="{9D8B030D-6E8A-4147-A177-3AD203B41FA5}">
                      <a16:colId xmlns:a16="http://schemas.microsoft.com/office/drawing/2014/main" val="624929937"/>
                    </a:ext>
                  </a:extLst>
                </a:gridCol>
                <a:gridCol w="363855">
                  <a:extLst>
                    <a:ext uri="{9D8B030D-6E8A-4147-A177-3AD203B41FA5}">
                      <a16:colId xmlns:a16="http://schemas.microsoft.com/office/drawing/2014/main" val="2721278014"/>
                    </a:ext>
                  </a:extLst>
                </a:gridCol>
                <a:gridCol w="261974">
                  <a:extLst>
                    <a:ext uri="{9D8B030D-6E8A-4147-A177-3AD203B41FA5}">
                      <a16:colId xmlns:a16="http://schemas.microsoft.com/office/drawing/2014/main" val="1382062513"/>
                    </a:ext>
                  </a:extLst>
                </a:gridCol>
                <a:gridCol w="261974">
                  <a:extLst>
                    <a:ext uri="{9D8B030D-6E8A-4147-A177-3AD203B41FA5}">
                      <a16:colId xmlns:a16="http://schemas.microsoft.com/office/drawing/2014/main" val="2780930641"/>
                    </a:ext>
                  </a:extLst>
                </a:gridCol>
                <a:gridCol w="363855">
                  <a:extLst>
                    <a:ext uri="{9D8B030D-6E8A-4147-A177-3AD203B41FA5}">
                      <a16:colId xmlns:a16="http://schemas.microsoft.com/office/drawing/2014/main" val="704769591"/>
                    </a:ext>
                  </a:extLst>
                </a:gridCol>
                <a:gridCol w="363855">
                  <a:extLst>
                    <a:ext uri="{9D8B030D-6E8A-4147-A177-3AD203B41FA5}">
                      <a16:colId xmlns:a16="http://schemas.microsoft.com/office/drawing/2014/main" val="2975620857"/>
                    </a:ext>
                  </a:extLst>
                </a:gridCol>
                <a:gridCol w="261974">
                  <a:extLst>
                    <a:ext uri="{9D8B030D-6E8A-4147-A177-3AD203B41FA5}">
                      <a16:colId xmlns:a16="http://schemas.microsoft.com/office/drawing/2014/main" val="1335137251"/>
                    </a:ext>
                  </a:extLst>
                </a:gridCol>
                <a:gridCol w="261974">
                  <a:extLst>
                    <a:ext uri="{9D8B030D-6E8A-4147-A177-3AD203B41FA5}">
                      <a16:colId xmlns:a16="http://schemas.microsoft.com/office/drawing/2014/main" val="525572546"/>
                    </a:ext>
                  </a:extLst>
                </a:gridCol>
                <a:gridCol w="363855">
                  <a:extLst>
                    <a:ext uri="{9D8B030D-6E8A-4147-A177-3AD203B41FA5}">
                      <a16:colId xmlns:a16="http://schemas.microsoft.com/office/drawing/2014/main" val="2600133115"/>
                    </a:ext>
                  </a:extLst>
                </a:gridCol>
                <a:gridCol w="363855">
                  <a:extLst>
                    <a:ext uri="{9D8B030D-6E8A-4147-A177-3AD203B41FA5}">
                      <a16:colId xmlns:a16="http://schemas.microsoft.com/office/drawing/2014/main" val="1220874573"/>
                    </a:ext>
                  </a:extLst>
                </a:gridCol>
                <a:gridCol w="261974">
                  <a:extLst>
                    <a:ext uri="{9D8B030D-6E8A-4147-A177-3AD203B41FA5}">
                      <a16:colId xmlns:a16="http://schemas.microsoft.com/office/drawing/2014/main" val="1040871603"/>
                    </a:ext>
                  </a:extLst>
                </a:gridCol>
                <a:gridCol w="261974">
                  <a:extLst>
                    <a:ext uri="{9D8B030D-6E8A-4147-A177-3AD203B41FA5}">
                      <a16:colId xmlns:a16="http://schemas.microsoft.com/office/drawing/2014/main" val="3916629775"/>
                    </a:ext>
                  </a:extLst>
                </a:gridCol>
                <a:gridCol w="261974">
                  <a:extLst>
                    <a:ext uri="{9D8B030D-6E8A-4147-A177-3AD203B41FA5}">
                      <a16:colId xmlns:a16="http://schemas.microsoft.com/office/drawing/2014/main" val="4036024929"/>
                    </a:ext>
                  </a:extLst>
                </a:gridCol>
                <a:gridCol w="276529">
                  <a:extLst>
                    <a:ext uri="{9D8B030D-6E8A-4147-A177-3AD203B41FA5}">
                      <a16:colId xmlns:a16="http://schemas.microsoft.com/office/drawing/2014/main" val="1503579049"/>
                    </a:ext>
                  </a:extLst>
                </a:gridCol>
                <a:gridCol w="276529">
                  <a:extLst>
                    <a:ext uri="{9D8B030D-6E8A-4147-A177-3AD203B41FA5}">
                      <a16:colId xmlns:a16="http://schemas.microsoft.com/office/drawing/2014/main" val="247231116"/>
                    </a:ext>
                  </a:extLst>
                </a:gridCol>
                <a:gridCol w="320193">
                  <a:extLst>
                    <a:ext uri="{9D8B030D-6E8A-4147-A177-3AD203B41FA5}">
                      <a16:colId xmlns:a16="http://schemas.microsoft.com/office/drawing/2014/main" val="2164104066"/>
                    </a:ext>
                  </a:extLst>
                </a:gridCol>
                <a:gridCol w="363855">
                  <a:extLst>
                    <a:ext uri="{9D8B030D-6E8A-4147-A177-3AD203B41FA5}">
                      <a16:colId xmlns:a16="http://schemas.microsoft.com/office/drawing/2014/main" val="3276738133"/>
                    </a:ext>
                  </a:extLst>
                </a:gridCol>
                <a:gridCol w="276529">
                  <a:extLst>
                    <a:ext uri="{9D8B030D-6E8A-4147-A177-3AD203B41FA5}">
                      <a16:colId xmlns:a16="http://schemas.microsoft.com/office/drawing/2014/main" val="1547143280"/>
                    </a:ext>
                  </a:extLst>
                </a:gridCol>
                <a:gridCol w="320193">
                  <a:extLst>
                    <a:ext uri="{9D8B030D-6E8A-4147-A177-3AD203B41FA5}">
                      <a16:colId xmlns:a16="http://schemas.microsoft.com/office/drawing/2014/main" val="100639760"/>
                    </a:ext>
                  </a:extLst>
                </a:gridCol>
                <a:gridCol w="334747">
                  <a:extLst>
                    <a:ext uri="{9D8B030D-6E8A-4147-A177-3AD203B41FA5}">
                      <a16:colId xmlns:a16="http://schemas.microsoft.com/office/drawing/2014/main" val="4167660300"/>
                    </a:ext>
                  </a:extLst>
                </a:gridCol>
                <a:gridCol w="247422">
                  <a:extLst>
                    <a:ext uri="{9D8B030D-6E8A-4147-A177-3AD203B41FA5}">
                      <a16:colId xmlns:a16="http://schemas.microsoft.com/office/drawing/2014/main" val="449226121"/>
                    </a:ext>
                  </a:extLst>
                </a:gridCol>
                <a:gridCol w="305639">
                  <a:extLst>
                    <a:ext uri="{9D8B030D-6E8A-4147-A177-3AD203B41FA5}">
                      <a16:colId xmlns:a16="http://schemas.microsoft.com/office/drawing/2014/main" val="4085414055"/>
                    </a:ext>
                  </a:extLst>
                </a:gridCol>
                <a:gridCol w="276529">
                  <a:extLst>
                    <a:ext uri="{9D8B030D-6E8A-4147-A177-3AD203B41FA5}">
                      <a16:colId xmlns:a16="http://schemas.microsoft.com/office/drawing/2014/main" val="673269059"/>
                    </a:ext>
                  </a:extLst>
                </a:gridCol>
                <a:gridCol w="334747">
                  <a:extLst>
                    <a:ext uri="{9D8B030D-6E8A-4147-A177-3AD203B41FA5}">
                      <a16:colId xmlns:a16="http://schemas.microsoft.com/office/drawing/2014/main" val="5057333"/>
                    </a:ext>
                  </a:extLst>
                </a:gridCol>
                <a:gridCol w="218314">
                  <a:extLst>
                    <a:ext uri="{9D8B030D-6E8A-4147-A177-3AD203B41FA5}">
                      <a16:colId xmlns:a16="http://schemas.microsoft.com/office/drawing/2014/main" val="1184149197"/>
                    </a:ext>
                  </a:extLst>
                </a:gridCol>
              </a:tblGrid>
              <a:tr h="358448">
                <a:tc rowSpan="3">
                  <a:txBody>
                    <a:bodyPr/>
                    <a:lstStyle/>
                    <a:p>
                      <a:pPr algn="ctr" fontAlgn="ctr"/>
                      <a:r>
                        <a:rPr lang="ms-MY" sz="800" b="1" i="0" u="none" strike="noStrike" noProof="0" dirty="0">
                          <a:solidFill>
                            <a:srgbClr val="000000"/>
                          </a:solidFill>
                          <a:effectLst/>
                          <a:latin typeface="Arial" panose="020B0604020202020204" pitchFamily="34" charset="0"/>
                        </a:rPr>
                        <a:t>LOKASI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ctr"/>
                      <a:r>
                        <a:rPr lang="ms-MY" sz="800" b="1" i="0" u="none" strike="noStrike" noProof="0">
                          <a:solidFill>
                            <a:srgbClr val="000000"/>
                          </a:solidFill>
                          <a:effectLst/>
                          <a:latin typeface="Arial" panose="020B0604020202020204" pitchFamily="34" charset="0"/>
                        </a:rPr>
                        <a:t>KEPERLUAN AGENSI     </a:t>
                      </a:r>
                    </a:p>
                    <a:p>
                      <a:pPr algn="ctr" fontAlgn="ctr"/>
                      <a:r>
                        <a:rPr lang="ms-MY" sz="800" b="1" i="0" u="none" strike="noStrike" noProof="0">
                          <a:solidFill>
                            <a:srgbClr val="000000"/>
                          </a:solidFill>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SEDIA ADA           (2006-2014)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PEROLEHAN ASET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SEMASA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BAHARU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LUPUS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TIDAK LUPUS</a:t>
                      </a:r>
                    </a:p>
                    <a:p>
                      <a:pPr algn="ctr" fontAlgn="ctr"/>
                      <a:r>
                        <a:rPr lang="ms-MY" sz="800" b="1" i="0" u="none" strike="noStrike" noProof="0">
                          <a:solidFill>
                            <a:srgbClr val="000000"/>
                          </a:solidFill>
                          <a:effectLst/>
                          <a:latin typeface="Arial" panose="020B0604020202020204" pitchFamily="34" charset="0"/>
                        </a:rPr>
                        <a:t>(ASET &lt; 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JUMLAH SELEPAS PEROLEHAN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dirty="0">
                          <a:solidFill>
                            <a:srgbClr val="000000"/>
                          </a:solidFill>
                          <a:effectLst/>
                          <a:latin typeface="Arial" panose="020B0604020202020204" pitchFamily="34" charset="0"/>
                        </a:rPr>
                        <a:t>BAKI PERALATAN YANG DIPERLUKAN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918605"/>
                  </a:ext>
                </a:extLst>
              </a:tr>
              <a:tr h="19776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c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(f)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(g) = (a+b+c+d)-(e)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h) = ( n ) - ( g ) + (f)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77104"/>
                  </a:ext>
                </a:extLst>
              </a:tr>
              <a:tr h="1130966">
                <a:tc vMerge="1">
                  <a:txBody>
                    <a:bodyPr/>
                    <a:lstStyle/>
                    <a:p>
                      <a:endParaRPr lang="en-US"/>
                    </a:p>
                  </a:txBody>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en-US" sz="800" b="0" i="0" u="none" strike="noStrike">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73752687"/>
                  </a:ext>
                </a:extLst>
              </a:tr>
              <a:tr h="179224">
                <a:tc>
                  <a:txBody>
                    <a:bodyPr/>
                    <a:lstStyle/>
                    <a:p>
                      <a:pPr algn="l" fontAlgn="ctr"/>
                      <a:r>
                        <a:rPr lang="ms-MY" sz="800" b="1" i="0" u="none" strike="noStrike" noProof="0">
                          <a:solidFill>
                            <a:srgbClr val="000000"/>
                          </a:solidFill>
                          <a:effectLst/>
                          <a:latin typeface="Arial" panose="020B0604020202020204" pitchFamily="34" charset="0"/>
                        </a:rPr>
                        <a:t>Wad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27805243"/>
                  </a:ext>
                </a:extLst>
              </a:tr>
              <a:tr h="179224">
                <a:tc>
                  <a:txBody>
                    <a:bodyPr/>
                    <a:lstStyle/>
                    <a:p>
                      <a:pPr algn="l" fontAlgn="ctr"/>
                      <a:r>
                        <a:rPr lang="ms-MY" sz="800" b="1" i="0" u="none" strike="noStrike" noProof="0">
                          <a:solidFill>
                            <a:srgbClr val="000000"/>
                          </a:solidFill>
                          <a:effectLst/>
                          <a:latin typeface="Arial" panose="020B0604020202020204" pitchFamily="34" charset="0"/>
                        </a:rPr>
                        <a:t>Klinik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02727043"/>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Perubatan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097197614"/>
                  </a:ext>
                </a:extLst>
              </a:tr>
              <a:tr h="179224">
                <a:tc>
                  <a:txBody>
                    <a:bodyPr/>
                    <a:lstStyle/>
                    <a:p>
                      <a:pPr algn="l" fontAlgn="ctr"/>
                      <a:r>
                        <a:rPr lang="ms-MY" sz="800" b="1" i="0" u="none" strike="noStrike" noProof="0">
                          <a:solidFill>
                            <a:srgbClr val="000000"/>
                          </a:solidFill>
                          <a:effectLst/>
                          <a:latin typeface="Arial" panose="020B0604020202020204" pitchFamily="34" charset="0"/>
                        </a:rPr>
                        <a:t>Dewan Bedah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535329072"/>
                  </a:ext>
                </a:extLst>
              </a:tr>
              <a:tr h="259566">
                <a:tc>
                  <a:txBody>
                    <a:bodyPr/>
                    <a:lstStyle/>
                    <a:p>
                      <a:pPr algn="l" fontAlgn="ctr"/>
                      <a:r>
                        <a:rPr lang="ms-MY" sz="800" b="1" i="0" u="none" strike="noStrike" noProof="0">
                          <a:solidFill>
                            <a:srgbClr val="000000"/>
                          </a:solidFill>
                          <a:effectLst/>
                          <a:latin typeface="Arial" panose="020B0604020202020204" pitchFamily="34" charset="0"/>
                        </a:rPr>
                        <a:t>Kaunter Perkhidmatan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219904035"/>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P&amp;P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2669779"/>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SOK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895289667"/>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Pengajaran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50438623"/>
                  </a:ext>
                </a:extLst>
              </a:tr>
              <a:tr h="185404">
                <a:tc>
                  <a:txBody>
                    <a:bodyPr/>
                    <a:lstStyle/>
                    <a:p>
                      <a:pPr algn="ctr" fontAlgn="ctr"/>
                      <a:r>
                        <a:rPr lang="ms-MY" sz="800" b="1" i="0" u="none" strike="noStrike" noProof="0" dirty="0">
                          <a:solidFill>
                            <a:srgbClr val="000000"/>
                          </a:solidFill>
                          <a:effectLst/>
                          <a:latin typeface="Arial" panose="020B0604020202020204" pitchFamily="34" charset="0"/>
                        </a:rPr>
                        <a:t>JUMLAH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7613170"/>
                  </a:ext>
                </a:extLst>
              </a:tr>
            </a:tbl>
          </a:graphicData>
        </a:graphic>
      </p:graphicFrame>
      <p:sp>
        <p:nvSpPr>
          <p:cNvPr id="2" name="Rectangle 1"/>
          <p:cNvSpPr/>
          <p:nvPr/>
        </p:nvSpPr>
        <p:spPr>
          <a:xfrm>
            <a:off x="9816297" y="6401123"/>
            <a:ext cx="1471878"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NB – Komputer Riba  </a:t>
            </a:r>
            <a:endParaRPr lang="en-US" sz="800" b="1" kern="0" dirty="0">
              <a:solidFill>
                <a:sysClr val="windowText" lastClr="000000"/>
              </a:solidFill>
              <a:latin typeface="Arial Unicode MS" panose="020B0604020202020204" pitchFamily="34" charset="-128"/>
              <a:ea typeface="Arial Unicode MS" panose="020B0604020202020204" pitchFamily="34" charset="-128"/>
            </a:endParaRPr>
          </a:p>
        </p:txBody>
      </p:sp>
      <p:sp>
        <p:nvSpPr>
          <p:cNvPr id="8" name="Rectangle 7"/>
          <p:cNvSpPr/>
          <p:nvPr/>
        </p:nvSpPr>
        <p:spPr>
          <a:xfrm>
            <a:off x="9816297" y="6561798"/>
            <a:ext cx="1156086"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PR – Pencetak </a:t>
            </a:r>
          </a:p>
        </p:txBody>
      </p:sp>
      <p:sp>
        <p:nvSpPr>
          <p:cNvPr id="19" name="Rectangle 18"/>
          <p:cNvSpPr/>
          <p:nvPr/>
        </p:nvSpPr>
        <p:spPr>
          <a:xfrm>
            <a:off x="8005585" y="6611010"/>
            <a:ext cx="238898" cy="8270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defRPr/>
            </a:pPr>
            <a:endParaRPr lang="en-US" sz="600" b="1" kern="0" dirty="0">
              <a:solidFill>
                <a:sysClr val="windowText" lastClr="000000"/>
              </a:solidFill>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70</a:t>
            </a:fld>
            <a:endParaRPr lang="ms-MY"/>
          </a:p>
        </p:txBody>
      </p:sp>
      <p:sp>
        <p:nvSpPr>
          <p:cNvPr id="17" name="Google Shape;703;p40">
            <a:extLst>
              <a:ext uri="{FF2B5EF4-FFF2-40B4-BE49-F238E27FC236}">
                <a16:creationId xmlns:a16="http://schemas.microsoft.com/office/drawing/2014/main" id="{F4D97E7F-BF71-475B-A129-7EF5C73D7F56}"/>
              </a:ext>
            </a:extLst>
          </p:cNvPr>
          <p:cNvSpPr/>
          <p:nvPr/>
        </p:nvSpPr>
        <p:spPr>
          <a:xfrm>
            <a:off x="6171506" y="1001996"/>
            <a:ext cx="1274323" cy="3726413"/>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91;p40">
            <a:extLst>
              <a:ext uri="{FF2B5EF4-FFF2-40B4-BE49-F238E27FC236}">
                <a16:creationId xmlns:a16="http://schemas.microsoft.com/office/drawing/2014/main" id="{2D667607-B921-44F7-A4F7-FA630E8A3A6D}"/>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52057063-13E1-404B-BFEE-C1DBDBC8D4FD}"/>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A5695BBB-1C7F-42EE-9C24-9BBA6B1C4455}"/>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
        <p:nvSpPr>
          <p:cNvPr id="24" name="TextBox 23">
            <a:extLst>
              <a:ext uri="{FF2B5EF4-FFF2-40B4-BE49-F238E27FC236}">
                <a16:creationId xmlns:a16="http://schemas.microsoft.com/office/drawing/2014/main" id="{9818BB1F-D929-48E0-95E5-D17BE123D77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728358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71</a:t>
            </a:fld>
            <a:endParaRPr lang="ms-MY"/>
          </a:p>
        </p:txBody>
      </p:sp>
      <p:sp>
        <p:nvSpPr>
          <p:cNvPr id="20" name="Google Shape;691;p40">
            <a:extLst>
              <a:ext uri="{FF2B5EF4-FFF2-40B4-BE49-F238E27FC236}">
                <a16:creationId xmlns:a16="http://schemas.microsoft.com/office/drawing/2014/main" id="{290B4AAA-CCB6-4D89-BC6E-086BE445A238}"/>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a:t>
            </a:r>
            <a:r>
              <a:rPr lang="en-US" sz="2000" b="1" i="0" strike="noStrike" cap="none" dirty="0">
                <a:solidFill>
                  <a:srgbClr val="000000"/>
                </a:solidFill>
                <a:latin typeface="Arial"/>
                <a:ea typeface="Arial"/>
                <a:cs typeface="Arial"/>
                <a:sym typeface="Arial"/>
              </a:rPr>
              <a:t>RINGKASAN AGIHAN </a:t>
            </a:r>
            <a:r>
              <a:rPr lang="en-US" sz="2000" b="1" i="0" strike="noStrike" cap="none" dirty="0">
                <a:solidFill>
                  <a:schemeClr val="dk1"/>
                </a:solidFill>
                <a:latin typeface="Arial"/>
                <a:ea typeface="Arial"/>
                <a:cs typeface="Arial"/>
                <a:sym typeface="Arial"/>
              </a:rPr>
              <a:t>PERKAKASAN ICT XXXX</a:t>
            </a:r>
            <a:endParaRPr sz="2000" b="1" i="0"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ADCA5116-7E00-46F2-B27C-0802206268AC}"/>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A767F10-B743-4098-9B33-37D70240FE4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(3)</a:t>
            </a:r>
          </a:p>
        </p:txBody>
      </p:sp>
      <p:grpSp>
        <p:nvGrpSpPr>
          <p:cNvPr id="6" name="Group 5">
            <a:extLst>
              <a:ext uri="{FF2B5EF4-FFF2-40B4-BE49-F238E27FC236}">
                <a16:creationId xmlns:a16="http://schemas.microsoft.com/office/drawing/2014/main" id="{C800E596-51A3-4F50-AF8E-E29766CA3907}"/>
              </a:ext>
            </a:extLst>
          </p:cNvPr>
          <p:cNvGrpSpPr/>
          <p:nvPr/>
        </p:nvGrpSpPr>
        <p:grpSpPr>
          <a:xfrm>
            <a:off x="395376" y="904490"/>
            <a:ext cx="11401247" cy="5642986"/>
            <a:chOff x="395376" y="904490"/>
            <a:chExt cx="11401247" cy="5642986"/>
          </a:xfrm>
        </p:grpSpPr>
        <p:grpSp>
          <p:nvGrpSpPr>
            <p:cNvPr id="3" name="Group 2">
              <a:extLst>
                <a:ext uri="{FF2B5EF4-FFF2-40B4-BE49-F238E27FC236}">
                  <a16:creationId xmlns:a16="http://schemas.microsoft.com/office/drawing/2014/main" id="{6D41E1C2-63FF-4005-9CE4-D99AFB2559B9}"/>
                </a:ext>
              </a:extLst>
            </p:cNvPr>
            <p:cNvGrpSpPr/>
            <p:nvPr/>
          </p:nvGrpSpPr>
          <p:grpSpPr>
            <a:xfrm>
              <a:off x="395376" y="904490"/>
              <a:ext cx="11401247" cy="5634422"/>
              <a:chOff x="395376" y="904490"/>
              <a:chExt cx="11401247" cy="5634422"/>
            </a:xfrm>
          </p:grpSpPr>
          <p:pic>
            <p:nvPicPr>
              <p:cNvPr id="7" name="Picture 6">
                <a:extLst>
                  <a:ext uri="{FF2B5EF4-FFF2-40B4-BE49-F238E27FC236}">
                    <a16:creationId xmlns:a16="http://schemas.microsoft.com/office/drawing/2014/main" id="{76711544-51C2-496B-839C-CD18EEEFB761}"/>
                  </a:ext>
                </a:extLst>
              </p:cNvPr>
              <p:cNvPicPr>
                <a:picLocks noChangeAspect="1"/>
              </p:cNvPicPr>
              <p:nvPr/>
            </p:nvPicPr>
            <p:blipFill>
              <a:blip r:embed="rId3"/>
              <a:stretch>
                <a:fillRect/>
              </a:stretch>
            </p:blipFill>
            <p:spPr>
              <a:xfrm>
                <a:off x="395376" y="904490"/>
                <a:ext cx="11401247" cy="5634422"/>
              </a:xfrm>
              <a:prstGeom prst="rect">
                <a:avLst/>
              </a:prstGeom>
            </p:spPr>
          </p:pic>
          <p:sp>
            <p:nvSpPr>
              <p:cNvPr id="2" name="TextBox 1">
                <a:extLst>
                  <a:ext uri="{FF2B5EF4-FFF2-40B4-BE49-F238E27FC236}">
                    <a16:creationId xmlns:a16="http://schemas.microsoft.com/office/drawing/2014/main" id="{5B8FC940-8817-48E4-AE45-C25CA42926DB}"/>
                  </a:ext>
                </a:extLst>
              </p:cNvPr>
              <p:cNvSpPr txBox="1"/>
              <p:nvPr/>
            </p:nvSpPr>
            <p:spPr>
              <a:xfrm>
                <a:off x="2044559" y="1131051"/>
                <a:ext cx="729465" cy="230832"/>
              </a:xfrm>
              <a:prstGeom prst="rect">
                <a:avLst/>
              </a:prstGeom>
              <a:solidFill>
                <a:srgbClr val="FFCCFF"/>
              </a:solidFill>
            </p:spPr>
            <p:txBody>
              <a:bodyPr wrap="square" rtlCol="0">
                <a:spAutoFit/>
              </a:bodyPr>
              <a:lstStyle/>
              <a:p>
                <a:r>
                  <a:rPr lang="en-US" sz="900" b="1" dirty="0">
                    <a:latin typeface="Arial Black" panose="020B0A04020102020204" pitchFamily="34" charset="0"/>
                  </a:rPr>
                  <a:t>AGENS</a:t>
                </a:r>
                <a:r>
                  <a:rPr lang="en-US" sz="800" b="1" dirty="0">
                    <a:latin typeface="Arial Black" panose="020B0A04020102020204" pitchFamily="34" charset="0"/>
                  </a:rPr>
                  <a:t>I</a:t>
                </a:r>
              </a:p>
            </p:txBody>
          </p:sp>
        </p:grpSp>
        <p:sp>
          <p:nvSpPr>
            <p:cNvPr id="4" name="Rectangle 3">
              <a:extLst>
                <a:ext uri="{FF2B5EF4-FFF2-40B4-BE49-F238E27FC236}">
                  <a16:creationId xmlns:a16="http://schemas.microsoft.com/office/drawing/2014/main" id="{7661E9C3-F599-4B9C-A86A-50E1454C0200}"/>
                </a:ext>
              </a:extLst>
            </p:cNvPr>
            <p:cNvSpPr/>
            <p:nvPr/>
          </p:nvSpPr>
          <p:spPr>
            <a:xfrm>
              <a:off x="1787703" y="96613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66D579-D62F-42EA-BEBA-D5C0AE398BC6}"/>
                </a:ext>
              </a:extLst>
            </p:cNvPr>
            <p:cNvSpPr/>
            <p:nvPr/>
          </p:nvSpPr>
          <p:spPr>
            <a:xfrm>
              <a:off x="4251785" y="96442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8FA94B-01B0-43B1-895F-92F2EB204A6A}"/>
                </a:ext>
              </a:extLst>
            </p:cNvPr>
            <p:cNvSpPr/>
            <p:nvPr/>
          </p:nvSpPr>
          <p:spPr>
            <a:xfrm>
              <a:off x="6738136" y="97469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B671C-86C4-4BDA-B53A-D0FF7C307D5D}"/>
                </a:ext>
              </a:extLst>
            </p:cNvPr>
            <p:cNvSpPr/>
            <p:nvPr/>
          </p:nvSpPr>
          <p:spPr>
            <a:xfrm>
              <a:off x="9222768" y="97298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438AD8-8DAD-42C6-B589-9EFAA5D006DE}"/>
                </a:ext>
              </a:extLst>
            </p:cNvPr>
            <p:cNvSpPr/>
            <p:nvPr/>
          </p:nvSpPr>
          <p:spPr>
            <a:xfrm>
              <a:off x="1787703" y="6329909"/>
              <a:ext cx="10008919" cy="19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199A55D-41E8-432E-B3A0-B3C7140F773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641177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64160" y="282829"/>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F959B6CB-5DB8-425F-AE8C-DAF88CE60A2B}"/>
              </a:ext>
            </a:extLst>
          </p:cNvPr>
          <p:cNvSpPr/>
          <p:nvPr/>
        </p:nvSpPr>
        <p:spPr>
          <a:xfrm>
            <a:off x="705678" y="1389677"/>
            <a:ext cx="10082554" cy="2308324"/>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Perbandingan berdasarkan bilangan item perolehan/modul aplikasi/kriteria keperluan.</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i="1" dirty="0">
                <a:latin typeface="Arial" panose="020B0604020202020204" pitchFamily="34" charset="0"/>
                <a:cs typeface="Arial" panose="020B0604020202020204" pitchFamily="34" charset="0"/>
              </a:rPr>
              <a:t>Lesson Learnt </a:t>
            </a:r>
            <a:r>
              <a:rPr lang="ms-MY" dirty="0">
                <a:latin typeface="Arial" panose="020B0604020202020204" pitchFamily="34" charset="0"/>
                <a:cs typeface="Arial" panose="020B0604020202020204" pitchFamily="34" charset="0"/>
              </a:rPr>
              <a:t>bagi</a:t>
            </a:r>
            <a:r>
              <a:rPr lang="ms-MY" i="1"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projek lepas/sebelum.</a:t>
            </a:r>
            <a:endParaRPr lang="ms-MY" dirty="0"/>
          </a:p>
        </p:txBody>
      </p:sp>
      <p:sp>
        <p:nvSpPr>
          <p:cNvPr id="6" name="Slide Number Placeholder 2">
            <a:extLst>
              <a:ext uri="{FF2B5EF4-FFF2-40B4-BE49-F238E27FC236}">
                <a16:creationId xmlns:a16="http://schemas.microsoft.com/office/drawing/2014/main" id="{2A6D0237-744E-4BFF-BE31-2297310A3A0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72</a:t>
            </a:fld>
            <a:endParaRPr lang="ms-MY">
              <a:solidFill>
                <a:prstClr val="black">
                  <a:tint val="75000"/>
                </a:prstClr>
              </a:solidFill>
            </a:endParaRPr>
          </a:p>
        </p:txBody>
      </p:sp>
    </p:spTree>
    <p:extLst>
      <p:ext uri="{BB962C8B-B14F-4D97-AF65-F5344CB8AC3E}">
        <p14:creationId xmlns:p14="http://schemas.microsoft.com/office/powerpoint/2010/main" val="3831250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19C7698-5FF4-4A04-91AD-DA67494A810A}"/>
              </a:ext>
            </a:extLst>
          </p:cNvPr>
          <p:cNvSpPr txBox="1">
            <a:spLocks/>
          </p:cNvSpPr>
          <p:nvPr/>
        </p:nvSpPr>
        <p:spPr>
          <a:xfrm>
            <a:off x="1188380" y="1023327"/>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PERBANDINGAN KONTRAK SEDIA ADA &amp; BAHARU</a:t>
            </a:r>
            <a:endParaRPr lang="en-MY" sz="2400" b="1" dirty="0">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idx="4294967295"/>
          </p:nvPr>
        </p:nvSpPr>
        <p:spPr>
          <a:xfrm>
            <a:off x="9448800" y="6356350"/>
            <a:ext cx="2743200" cy="365125"/>
          </a:xfrm>
        </p:spPr>
        <p:txBody>
          <a:bodyPr/>
          <a:lstStyle/>
          <a:p>
            <a:pPr>
              <a:defRPr/>
            </a:pPr>
            <a:fld id="{1B09AB17-F647-4A22-A4B0-5AFB6B343795}" type="slidenum">
              <a:rPr lang="ms-MY" smtClean="0"/>
              <a:pPr>
                <a:defRPr/>
              </a:pPr>
              <a:t>73</a:t>
            </a:fld>
            <a:endParaRPr lang="ms-MY"/>
          </a:p>
        </p:txBody>
      </p:sp>
      <p:graphicFrame>
        <p:nvGraphicFramePr>
          <p:cNvPr id="4" name="Table 4">
            <a:extLst>
              <a:ext uri="{FF2B5EF4-FFF2-40B4-BE49-F238E27FC236}">
                <a16:creationId xmlns:a16="http://schemas.microsoft.com/office/drawing/2014/main" id="{07CB44FD-7E41-4C0D-A49B-E155A1920A0F}"/>
              </a:ext>
            </a:extLst>
          </p:cNvPr>
          <p:cNvGraphicFramePr>
            <a:graphicFrameLocks noGrp="1"/>
          </p:cNvGraphicFramePr>
          <p:nvPr>
            <p:extLst>
              <p:ext uri="{D42A27DB-BD31-4B8C-83A1-F6EECF244321}">
                <p14:modId xmlns:p14="http://schemas.microsoft.com/office/powerpoint/2010/main" val="3748741825"/>
              </p:ext>
            </p:extLst>
          </p:nvPr>
        </p:nvGraphicFramePr>
        <p:xfrm>
          <a:off x="1310641" y="1611098"/>
          <a:ext cx="9001761" cy="3815736"/>
        </p:xfrm>
        <a:graphic>
          <a:graphicData uri="http://schemas.openxmlformats.org/drawingml/2006/table">
            <a:tbl>
              <a:tblPr firstRow="1" bandRow="1">
                <a:tableStyleId>{5C22544A-7EE6-4342-B048-85BDC9FD1C3A}</a:tableStyleId>
              </a:tblPr>
              <a:tblGrid>
                <a:gridCol w="3190239">
                  <a:extLst>
                    <a:ext uri="{9D8B030D-6E8A-4147-A177-3AD203B41FA5}">
                      <a16:colId xmlns:a16="http://schemas.microsoft.com/office/drawing/2014/main" val="3526472678"/>
                    </a:ext>
                  </a:extLst>
                </a:gridCol>
                <a:gridCol w="2810935">
                  <a:extLst>
                    <a:ext uri="{9D8B030D-6E8A-4147-A177-3AD203B41FA5}">
                      <a16:colId xmlns:a16="http://schemas.microsoft.com/office/drawing/2014/main" val="1932474159"/>
                    </a:ext>
                  </a:extLst>
                </a:gridCol>
                <a:gridCol w="3000587">
                  <a:extLst>
                    <a:ext uri="{9D8B030D-6E8A-4147-A177-3AD203B41FA5}">
                      <a16:colId xmlns:a16="http://schemas.microsoft.com/office/drawing/2014/main" val="1188423005"/>
                    </a:ext>
                  </a:extLst>
                </a:gridCol>
              </a:tblGrid>
              <a:tr h="641514">
                <a:tc>
                  <a:txBody>
                    <a:bodyPr/>
                    <a:lstStyle/>
                    <a:p>
                      <a:pPr algn="ctr"/>
                      <a:r>
                        <a:rPr lang="ms-MY" sz="1600" b="1" noProof="0">
                          <a:solidFill>
                            <a:schemeClr val="tx1"/>
                          </a:solidFill>
                          <a:latin typeface="Arial" panose="020B0604020202020204" pitchFamily="34" charset="0"/>
                          <a:cs typeface="Arial" panose="020B0604020202020204" pitchFamily="34" charset="0"/>
                        </a:rPr>
                        <a:t>PERKARA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SEDIA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BAHARU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046194"/>
                  </a:ext>
                </a:extLst>
              </a:tr>
              <a:tr h="641514">
                <a:tc>
                  <a:txBody>
                    <a:bodyPr/>
                    <a:lstStyle/>
                    <a:p>
                      <a:r>
                        <a:rPr lang="ms-MY" noProof="0">
                          <a:latin typeface="Arial" panose="020B0604020202020204" pitchFamily="34" charset="0"/>
                          <a:cs typeface="Arial" panose="020B0604020202020204" pitchFamily="34" charset="0"/>
                        </a:rPr>
                        <a:t>1. Jumlah Unit Lesen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b="0" noProof="0">
                          <a:latin typeface="Arial" panose="020B0604020202020204" pitchFamily="34" charset="0"/>
                          <a:cs typeface="Arial" panose="020B0604020202020204" pitchFamily="34" charset="0"/>
                        </a:rPr>
                        <a:t>XX, 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183744"/>
                  </a:ext>
                </a:extLst>
              </a:tr>
              <a:tr h="641514">
                <a:tc>
                  <a:txBody>
                    <a:bodyPr/>
                    <a:lstStyle/>
                    <a:p>
                      <a:r>
                        <a:rPr lang="ms-MY" noProof="0">
                          <a:latin typeface="Arial" panose="020B0604020202020204" pitchFamily="34" charset="0"/>
                          <a:cs typeface="Arial" panose="020B0604020202020204" pitchFamily="34" charset="0"/>
                        </a:rPr>
                        <a:t>2. Pakej 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M365 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noProof="0">
                          <a:latin typeface="Arial" panose="020B0604020202020204" pitchFamily="34" charset="0"/>
                          <a:cs typeface="Arial" panose="020B0604020202020204" pitchFamily="34" charset="0"/>
                        </a:rPr>
                        <a:t>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60732"/>
                  </a:ext>
                </a:extLst>
              </a:tr>
              <a:tr h="485704">
                <a:tc>
                  <a:txBody>
                    <a:bodyPr/>
                    <a:lstStyle/>
                    <a:p>
                      <a:r>
                        <a:rPr lang="ms-MY" noProof="0">
                          <a:latin typeface="Arial" panose="020B0604020202020204" pitchFamily="34" charset="0"/>
                          <a:cs typeface="Arial" panose="020B0604020202020204" pitchFamily="34" charset="0"/>
                        </a:rPr>
                        <a:t>3. Harga Kontrak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sz="1400" noProof="0">
                          <a:latin typeface="Arial" panose="020B0604020202020204" pitchFamily="34" charset="0"/>
                          <a:cs typeface="Arial" panose="020B0604020202020204" pitchFamily="34" charset="0"/>
                        </a:rPr>
                        <a:t>RMX,XXX,XXX.XX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latin typeface="Arial" panose="020B0604020202020204" pitchFamily="34" charset="0"/>
                          <a:cs typeface="Arial" panose="020B0604020202020204" pitchFamily="34" charset="0"/>
                        </a:rPr>
                        <a:t>RMX,XXX,XXX.XX</a:t>
                      </a:r>
                    </a:p>
                    <a:p>
                      <a:pPr algn="r"/>
                      <a:endParaRPr lang="ms-MY" sz="14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54166"/>
                  </a:ext>
                </a:extLst>
              </a:tr>
              <a:tr h="685700">
                <a:tc>
                  <a:txBody>
                    <a:bodyPr/>
                    <a:lstStyle/>
                    <a:p>
                      <a:r>
                        <a:rPr lang="ms-MY" noProof="0">
                          <a:latin typeface="Arial" panose="020B0604020202020204" pitchFamily="34" charset="0"/>
                          <a:cs typeface="Arial" panose="020B0604020202020204" pitchFamily="34" charset="0"/>
                        </a:rPr>
                        <a:t>4. Tempoh Langganan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29 Julai 2021-28 Julai 2022 (12 bulan)</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noProof="0">
                          <a:latin typeface="Arial" panose="020B0604020202020204" pitchFamily="34" charset="0"/>
                          <a:cs typeface="Arial" panose="020B0604020202020204" pitchFamily="34" charset="0"/>
                        </a:rPr>
                        <a:t>XXXX</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046288"/>
                  </a:ext>
                </a:extLst>
              </a:tr>
              <a:tr h="641514">
                <a:tc>
                  <a:txBody>
                    <a:bodyPr/>
                    <a:lstStyle/>
                    <a:p>
                      <a:r>
                        <a:rPr lang="ms-MY" noProof="0">
                          <a:latin typeface="Arial" panose="020B0604020202020204" pitchFamily="34" charset="0"/>
                          <a:cs typeface="Arial" panose="020B0604020202020204" pitchFamily="34" charset="0"/>
                        </a:rPr>
                        <a:t>5. 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dirty="0">
                          <a:latin typeface="Arial" panose="020B0604020202020204" pitchFamily="34" charset="0"/>
                          <a:cs typeface="Arial" panose="020B0604020202020204" pitchFamily="34" charset="0"/>
                        </a:rPr>
                        <a:t>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027913"/>
                  </a:ext>
                </a:extLst>
              </a:tr>
            </a:tbl>
          </a:graphicData>
        </a:graphic>
      </p:graphicFrame>
      <p:sp>
        <p:nvSpPr>
          <p:cNvPr id="6" name="Rectangle 5">
            <a:extLst>
              <a:ext uri="{FF2B5EF4-FFF2-40B4-BE49-F238E27FC236}">
                <a16:creationId xmlns:a16="http://schemas.microsoft.com/office/drawing/2014/main" id="{8479C7FF-DE96-46E2-80E8-B5B6BA9EB988}"/>
              </a:ext>
            </a:extLst>
          </p:cNvPr>
          <p:cNvSpPr/>
          <p:nvPr/>
        </p:nvSpPr>
        <p:spPr>
          <a:xfrm>
            <a:off x="7298795" y="1622264"/>
            <a:ext cx="3013607" cy="3804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1310641" y="547047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9" name="Text Placeholder 10">
            <a:extLst>
              <a:ext uri="{FF2B5EF4-FFF2-40B4-BE49-F238E27FC236}">
                <a16:creationId xmlns:a16="http://schemas.microsoft.com/office/drawing/2014/main" id="{95C6B0A9-39FB-424D-BFBB-2C91B9E8687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51F30181-BD78-4528-935F-26CFA087EF3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
        <p:nvSpPr>
          <p:cNvPr id="11" name="TextBox 10">
            <a:extLst>
              <a:ext uri="{FF2B5EF4-FFF2-40B4-BE49-F238E27FC236}">
                <a16:creationId xmlns:a16="http://schemas.microsoft.com/office/drawing/2014/main" id="{239EF197-814C-4899-B4A7-71E5FA4681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9036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2548DF0-3D70-4D78-AC1D-F77491995D54}"/>
              </a:ext>
            </a:extLst>
          </p:cNvPr>
          <p:cNvGraphicFramePr>
            <a:graphicFrameLocks noGrp="1"/>
          </p:cNvGraphicFramePr>
          <p:nvPr>
            <p:extLst>
              <p:ext uri="{D42A27DB-BD31-4B8C-83A1-F6EECF244321}">
                <p14:modId xmlns:p14="http://schemas.microsoft.com/office/powerpoint/2010/main" val="1109024924"/>
              </p:ext>
            </p:extLst>
          </p:nvPr>
        </p:nvGraphicFramePr>
        <p:xfrm>
          <a:off x="981512" y="1759900"/>
          <a:ext cx="9208967" cy="4100756"/>
        </p:xfrm>
        <a:graphic>
          <a:graphicData uri="http://schemas.openxmlformats.org/drawingml/2006/table">
            <a:tbl>
              <a:tblPr firstRow="1" bandRow="1">
                <a:tableStyleId>{5C22544A-7EE6-4342-B048-85BDC9FD1C3A}</a:tableStyleId>
              </a:tblPr>
              <a:tblGrid>
                <a:gridCol w="822376">
                  <a:extLst>
                    <a:ext uri="{9D8B030D-6E8A-4147-A177-3AD203B41FA5}">
                      <a16:colId xmlns:a16="http://schemas.microsoft.com/office/drawing/2014/main" val="1988636260"/>
                    </a:ext>
                  </a:extLst>
                </a:gridCol>
                <a:gridCol w="4336706">
                  <a:extLst>
                    <a:ext uri="{9D8B030D-6E8A-4147-A177-3AD203B41FA5}">
                      <a16:colId xmlns:a16="http://schemas.microsoft.com/office/drawing/2014/main" val="843492792"/>
                    </a:ext>
                  </a:extLst>
                </a:gridCol>
                <a:gridCol w="2094768">
                  <a:extLst>
                    <a:ext uri="{9D8B030D-6E8A-4147-A177-3AD203B41FA5}">
                      <a16:colId xmlns:a16="http://schemas.microsoft.com/office/drawing/2014/main" val="960483690"/>
                    </a:ext>
                  </a:extLst>
                </a:gridCol>
                <a:gridCol w="1955117">
                  <a:extLst>
                    <a:ext uri="{9D8B030D-6E8A-4147-A177-3AD203B41FA5}">
                      <a16:colId xmlns:a16="http://schemas.microsoft.com/office/drawing/2014/main" val="1166904068"/>
                    </a:ext>
                  </a:extLst>
                </a:gridCol>
              </a:tblGrid>
              <a:tr h="737306">
                <a:tc>
                  <a:txBody>
                    <a:bodyPr/>
                    <a:lstStyle/>
                    <a:p>
                      <a:pPr algn="ctr"/>
                      <a:r>
                        <a:rPr lang="ms-MY" sz="1600" noProof="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LOKASI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AGIHAN SEDIA ADA</a:t>
                      </a:r>
                    </a:p>
                    <a:p>
                      <a:pPr algn="ctr"/>
                      <a:r>
                        <a:rPr lang="ms-MY" sz="1600" noProof="0">
                          <a:solidFill>
                            <a:schemeClr val="tx1"/>
                          </a:solidFill>
                          <a:latin typeface="Arial" panose="020B0604020202020204" pitchFamily="34" charset="0"/>
                          <a:cs typeface="Arial" panose="020B0604020202020204" pitchFamily="34" charset="0"/>
                        </a:rPr>
                        <a:t>2020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CADANGAN AGIHAN</a:t>
                      </a:r>
                    </a:p>
                    <a:p>
                      <a:pPr algn="ctr"/>
                      <a:r>
                        <a:rPr lang="ms-MY" sz="1600" noProof="0">
                          <a:solidFill>
                            <a:schemeClr val="tx1"/>
                          </a:solidFill>
                          <a:latin typeface="Arial" panose="020B0604020202020204" pitchFamily="34" charset="0"/>
                          <a:cs typeface="Arial" panose="020B0604020202020204" pitchFamily="34" charset="0"/>
                        </a:rPr>
                        <a:t>2021 –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1199"/>
                  </a:ext>
                </a:extLst>
              </a:tr>
              <a:tr h="695587">
                <a:tc>
                  <a:txBody>
                    <a:bodyPr/>
                    <a:lstStyle/>
                    <a:p>
                      <a:pPr marL="0" indent="0">
                        <a:buFont typeface="+mj-lt"/>
                        <a:buNone/>
                      </a:pPr>
                      <a:r>
                        <a:rPr lang="ms-MY" sz="1600" noProof="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Bahagian/Agensi/XXXX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19,659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solidFill>
                            <a:schemeClr val="tx1"/>
                          </a:solidFill>
                          <a:latin typeface="Arial" panose="020B0604020202020204" pitchFamily="34" charset="0"/>
                          <a:cs typeface="Arial" panose="020B0604020202020204" pitchFamily="34" charset="0"/>
                        </a:rPr>
                        <a:t>22,659</a:t>
                      </a:r>
                      <a:endParaRPr lang="ms-MY" sz="16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27509"/>
                  </a:ext>
                </a:extLst>
              </a:tr>
              <a:tr h="489487">
                <a:tc>
                  <a:txBody>
                    <a:bodyPr/>
                    <a:lstStyle/>
                    <a:p>
                      <a:pPr marL="0" indent="0">
                        <a:buFont typeface="+mj-lt"/>
                        <a:buNone/>
                      </a:pPr>
                      <a:r>
                        <a:rPr lang="ms-MY" sz="1600" noProof="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68614"/>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765303"/>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684489"/>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2632"/>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77796"/>
                  </a:ext>
                </a:extLst>
              </a:tr>
              <a:tr h="751602">
                <a:tc gridSpan="2">
                  <a:txBody>
                    <a:bodyPr/>
                    <a:lstStyle/>
                    <a:p>
                      <a:pPr algn="r"/>
                      <a:r>
                        <a:rPr lang="ms-MY" sz="1600" noProof="0">
                          <a:latin typeface="Arial" panose="020B0604020202020204" pitchFamily="34" charset="0"/>
                          <a:cs typeface="Arial" panose="020B0604020202020204" pitchFamily="34" charset="0"/>
                        </a:rPr>
                        <a:t>JUMLAH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r>
                        <a:rPr lang="en-US" dirty="0"/>
                        <a:t>JUMLAH :</a:t>
                      </a:r>
                      <a:endParaRPr lang="en-MY" dirty="0"/>
                    </a:p>
                  </a:txBody>
                  <a:tcPr/>
                </a:tc>
                <a:tc>
                  <a:txBody>
                    <a:bodyPr/>
                    <a:lstStyle/>
                    <a:p>
                      <a:pPr algn="ctr"/>
                      <a:r>
                        <a:rPr lang="ms-MY" sz="1600" noProof="0">
                          <a:latin typeface="Arial" panose="020B0604020202020204" pitchFamily="34" charset="0"/>
                          <a:cs typeface="Arial" panose="020B0604020202020204" pitchFamily="34" charset="0"/>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dirty="0">
                          <a:latin typeface="Arial" panose="020B0604020202020204" pitchFamily="34" charset="0"/>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123566"/>
                  </a:ext>
                </a:extLst>
              </a:tr>
            </a:tbl>
          </a:graphicData>
        </a:graphic>
      </p:graphicFrame>
      <p:sp>
        <p:nvSpPr>
          <p:cNvPr id="9" name="Rectangle 8">
            <a:extLst>
              <a:ext uri="{FF2B5EF4-FFF2-40B4-BE49-F238E27FC236}">
                <a16:creationId xmlns:a16="http://schemas.microsoft.com/office/drawing/2014/main" id="{B5ED8378-3C53-4DA2-9E9F-F9F17D41C0F3}"/>
              </a:ext>
            </a:extLst>
          </p:cNvPr>
          <p:cNvSpPr/>
          <p:nvPr/>
        </p:nvSpPr>
        <p:spPr>
          <a:xfrm>
            <a:off x="8199120" y="1759900"/>
            <a:ext cx="1991359" cy="41007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itle 4">
            <a:extLst>
              <a:ext uri="{FF2B5EF4-FFF2-40B4-BE49-F238E27FC236}">
                <a16:creationId xmlns:a16="http://schemas.microsoft.com/office/drawing/2014/main" id="{65E4B479-F8BB-46F2-BF88-92E91E2FF077}"/>
              </a:ext>
            </a:extLst>
          </p:cNvPr>
          <p:cNvSpPr txBox="1">
            <a:spLocks/>
          </p:cNvSpPr>
          <p:nvPr/>
        </p:nvSpPr>
        <p:spPr>
          <a:xfrm>
            <a:off x="2382495" y="1170345"/>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AGIHAN (RINGKASAN 30,000 UNIT LESEN)</a:t>
            </a:r>
            <a:endParaRPr lang="en-MY" sz="2400" b="1" dirty="0">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F23AD728-3375-4BDF-B603-97BC35BE3B3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800" b="1" dirty="0">
              <a:latin typeface="Arial" pitchFamily="34" charset="0"/>
              <a:ea typeface="ＭＳ Ｐゴシック" pitchFamily="34" charset="-128"/>
              <a:cs typeface="Arial" pitchFamily="34" charset="0"/>
            </a:endParaRPr>
          </a:p>
        </p:txBody>
      </p:sp>
      <p:sp>
        <p:nvSpPr>
          <p:cNvPr id="8" name="Rectangle 7">
            <a:extLst>
              <a:ext uri="{FF2B5EF4-FFF2-40B4-BE49-F238E27FC236}">
                <a16:creationId xmlns:a16="http://schemas.microsoft.com/office/drawing/2014/main" id="{0037ECBF-B9F6-40F1-BF4A-AFF9ECD0B712}"/>
              </a:ext>
            </a:extLst>
          </p:cNvPr>
          <p:cNvSpPr/>
          <p:nvPr/>
        </p:nvSpPr>
        <p:spPr>
          <a:xfrm>
            <a:off x="981512" y="593180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11" name="TextBox 10">
            <a:extLst>
              <a:ext uri="{FF2B5EF4-FFF2-40B4-BE49-F238E27FC236}">
                <a16:creationId xmlns:a16="http://schemas.microsoft.com/office/drawing/2014/main" id="{D8951159-C6B5-42C7-B755-3639CD0F67A7}"/>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12" name="Slide Number Placeholder 2">
            <a:extLst>
              <a:ext uri="{FF2B5EF4-FFF2-40B4-BE49-F238E27FC236}">
                <a16:creationId xmlns:a16="http://schemas.microsoft.com/office/drawing/2014/main" id="{5029DB09-43D5-4495-877E-37AA5E045CB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74</a:t>
            </a:fld>
            <a:endParaRPr lang="ms-MY">
              <a:solidFill>
                <a:prstClr val="black">
                  <a:tint val="75000"/>
                </a:prstClr>
              </a:solidFill>
            </a:endParaRPr>
          </a:p>
        </p:txBody>
      </p:sp>
      <p:sp>
        <p:nvSpPr>
          <p:cNvPr id="13" name="TextBox 12">
            <a:extLst>
              <a:ext uri="{FF2B5EF4-FFF2-40B4-BE49-F238E27FC236}">
                <a16:creationId xmlns:a16="http://schemas.microsoft.com/office/drawing/2014/main" id="{7801E29C-F9BE-4E4C-8A13-6D05768D15A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10458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92FE8A-DE8A-48A5-9F46-190AFF1A303B}"/>
              </a:ext>
            </a:extLst>
          </p:cNvPr>
          <p:cNvGraphicFramePr>
            <a:graphicFrameLocks noGrp="1"/>
          </p:cNvGraphicFramePr>
          <p:nvPr>
            <p:extLst>
              <p:ext uri="{D42A27DB-BD31-4B8C-83A1-F6EECF244321}">
                <p14:modId xmlns:p14="http://schemas.microsoft.com/office/powerpoint/2010/main" val="3715508386"/>
              </p:ext>
            </p:extLst>
          </p:nvPr>
        </p:nvGraphicFramePr>
        <p:xfrm>
          <a:off x="482569" y="1192904"/>
          <a:ext cx="10718861" cy="3739584"/>
        </p:xfrm>
        <a:graphic>
          <a:graphicData uri="http://schemas.openxmlformats.org/drawingml/2006/table">
            <a:tbl>
              <a:tblPr firstRow="1" bandRow="1">
                <a:tableStyleId>{073A0DAA-6AF3-43AB-8588-CEC1D06C72B9}</a:tableStyleId>
              </a:tblPr>
              <a:tblGrid>
                <a:gridCol w="1692000">
                  <a:extLst>
                    <a:ext uri="{9D8B030D-6E8A-4147-A177-3AD203B41FA5}">
                      <a16:colId xmlns:a16="http://schemas.microsoft.com/office/drawing/2014/main" val="1749863252"/>
                    </a:ext>
                  </a:extLst>
                </a:gridCol>
                <a:gridCol w="2160000">
                  <a:extLst>
                    <a:ext uri="{9D8B030D-6E8A-4147-A177-3AD203B41FA5}">
                      <a16:colId xmlns:a16="http://schemas.microsoft.com/office/drawing/2014/main" val="3775623531"/>
                    </a:ext>
                  </a:extLst>
                </a:gridCol>
                <a:gridCol w="1404000">
                  <a:extLst>
                    <a:ext uri="{9D8B030D-6E8A-4147-A177-3AD203B41FA5}">
                      <a16:colId xmlns:a16="http://schemas.microsoft.com/office/drawing/2014/main" val="1537293179"/>
                    </a:ext>
                  </a:extLst>
                </a:gridCol>
                <a:gridCol w="1368000">
                  <a:extLst>
                    <a:ext uri="{9D8B030D-6E8A-4147-A177-3AD203B41FA5}">
                      <a16:colId xmlns:a16="http://schemas.microsoft.com/office/drawing/2014/main" val="39566328"/>
                    </a:ext>
                  </a:extLst>
                </a:gridCol>
                <a:gridCol w="1322861">
                  <a:extLst>
                    <a:ext uri="{9D8B030D-6E8A-4147-A177-3AD203B41FA5}">
                      <a16:colId xmlns:a16="http://schemas.microsoft.com/office/drawing/2014/main" val="4021347011"/>
                    </a:ext>
                  </a:extLst>
                </a:gridCol>
                <a:gridCol w="1404000">
                  <a:extLst>
                    <a:ext uri="{9D8B030D-6E8A-4147-A177-3AD203B41FA5}">
                      <a16:colId xmlns:a16="http://schemas.microsoft.com/office/drawing/2014/main" val="676445369"/>
                    </a:ext>
                  </a:extLst>
                </a:gridCol>
                <a:gridCol w="1368000">
                  <a:extLst>
                    <a:ext uri="{9D8B030D-6E8A-4147-A177-3AD203B41FA5}">
                      <a16:colId xmlns:a16="http://schemas.microsoft.com/office/drawing/2014/main" val="3451017556"/>
                    </a:ext>
                  </a:extLst>
                </a:gridCol>
              </a:tblGrid>
              <a:tr h="0">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0365 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Office Pro Plus 2019</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A5</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88481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Price 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1" i="1" dirty="0">
                          <a:latin typeface="Arial" panose="020B0604020202020204" pitchFamily="34" charset="0"/>
                          <a:cs typeface="Arial" panose="020B0604020202020204" pitchFamily="34" charset="0"/>
                        </a:rPr>
                        <a:t>Free</a:t>
                      </a:r>
                    </a:p>
                    <a:p>
                      <a:pPr algn="ctr"/>
                      <a:r>
                        <a:rPr lang="en-MY" sz="1100" b="0" i="1" dirty="0">
                          <a:latin typeface="Arial" panose="020B0604020202020204" pitchFamily="34" charset="0"/>
                          <a:cs typeface="Arial" panose="020B0604020202020204" pitchFamily="34" charset="0"/>
                        </a:rPr>
                        <a:t>for all users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$83 per user</a:t>
                      </a:r>
                    </a:p>
                    <a:p>
                      <a:pPr algn="ctr"/>
                      <a:r>
                        <a:rPr lang="en-MY" sz="1100" b="0" i="1" dirty="0">
                          <a:latin typeface="Arial" panose="020B0604020202020204" pitchFamily="34" charset="0"/>
                          <a:cs typeface="Arial" panose="020B0604020202020204" pitchFamily="34" charset="0"/>
                        </a:rPr>
                        <a:t>(perpetual)</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$38 per device</a:t>
                      </a:r>
                    </a:p>
                    <a:p>
                      <a:pPr algn="ctr"/>
                      <a:r>
                        <a:rPr lang="en-MY" sz="1100" b="0" i="1" dirty="0">
                          <a:latin typeface="Arial" panose="020B0604020202020204" pitchFamily="34" charset="0"/>
                          <a:cs typeface="Arial" panose="020B0604020202020204" pitchFamily="34" charset="0"/>
                        </a:rPr>
                        <a:t>(6 Years)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$69 Per faculty</a:t>
                      </a:r>
                    </a:p>
                    <a:p>
                      <a:pPr algn="ctr"/>
                      <a:r>
                        <a:rPr lang="en-MY" sz="1100" b="1" i="1" dirty="0">
                          <a:latin typeface="Arial" panose="020B0604020202020204" pitchFamily="34" charset="0"/>
                          <a:cs typeface="Arial" panose="020B0604020202020204" pitchFamily="34" charset="0"/>
                        </a:rPr>
                        <a:t> </a:t>
                      </a: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$129 Per faculty </a:t>
                      </a:r>
                    </a:p>
                    <a:p>
                      <a:pPr algn="ct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37318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GA date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November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a:latin typeface="Arial" panose="020B0604020202020204" pitchFamily="34" charset="0"/>
                          <a:cs typeface="Arial" panose="020B0604020202020204" pitchFamily="34" charset="0"/>
                        </a:rPr>
                        <a:t>Current</a:t>
                      </a:r>
                      <a:endParaRPr lang="en-MY" sz="1100" b="0"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773321"/>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Tied to the 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4774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Core apps, management and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Collab &amp; Classroom tools </a:t>
                      </a:r>
                    </a:p>
                    <a:p>
                      <a:pPr algn="ctr"/>
                      <a:r>
                        <a:rPr lang="en-MY" sz="1100" b="0" i="1" dirty="0">
                          <a:latin typeface="Arial" panose="020B0604020202020204" pitchFamily="34" charset="0"/>
                          <a:cs typeface="Arial" panose="020B0604020202020204" pitchFamily="34" charset="0"/>
                        </a:rPr>
                        <a:t>(Teams, Office web apps)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en-MY" sz="1100" b="1" i="1" dirty="0">
                          <a:latin typeface="Arial" panose="020B0604020202020204" pitchFamily="34" charset="0"/>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83312"/>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Desktop Office Apps </a:t>
                      </a:r>
                    </a:p>
                    <a:p>
                      <a:pPr algn="ctr"/>
                      <a:r>
                        <a:rPr lang="en-MY" sz="1100" b="0" i="1" dirty="0">
                          <a:latin typeface="Arial" panose="020B0604020202020204" pitchFamily="34" charset="0"/>
                          <a:cs typeface="Arial" panose="020B0604020202020204" pitchFamily="34" charset="0"/>
                        </a:rPr>
                        <a:t>(Microsoft 365 Apps for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37830"/>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Device Management (Intune)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7941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Minecraft: Education Edition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7415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Core Identity/Security (EMS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86516"/>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Operating System</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Window Pro Education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059898"/>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Window Pro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255571"/>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Advanced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70271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Advanced compliance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370478"/>
                  </a:ext>
                </a:extLst>
              </a:tr>
            </a:tbl>
          </a:graphicData>
        </a:graphic>
      </p:graphicFrame>
      <p:sp>
        <p:nvSpPr>
          <p:cNvPr id="5" name="TextBox 4">
            <a:extLst>
              <a:ext uri="{FF2B5EF4-FFF2-40B4-BE49-F238E27FC236}">
                <a16:creationId xmlns:a16="http://schemas.microsoft.com/office/drawing/2014/main" id="{998126CE-FAEC-4F82-B05D-576F0008BA15}"/>
              </a:ext>
            </a:extLst>
          </p:cNvPr>
          <p:cNvSpPr txBox="1"/>
          <p:nvPr/>
        </p:nvSpPr>
        <p:spPr>
          <a:xfrm>
            <a:off x="736569" y="5169411"/>
            <a:ext cx="10722666" cy="1200329"/>
          </a:xfrm>
          <a:prstGeom prst="rect">
            <a:avLst/>
          </a:prstGeom>
          <a:noFill/>
        </p:spPr>
        <p:txBody>
          <a:bodyPr wrap="square" rtlCol="0" anchor="ctr">
            <a:spAutoFit/>
          </a:bodyPr>
          <a:lstStyle/>
          <a:p>
            <a:r>
              <a:rPr lang="ms-MY" sz="1200" b="1" u="sng" dirty="0">
                <a:latin typeface="Arial" panose="020B0604020202020204" pitchFamily="34" charset="0"/>
                <a:cs typeface="Arial" panose="020B0604020202020204" pitchFamily="34" charset="0"/>
              </a:rPr>
              <a:t>KRITERIA PEMILIHAN </a:t>
            </a:r>
          </a:p>
          <a:p>
            <a:endParaRPr lang="ms-MY" sz="1200" b="1" u="sng" dirty="0">
              <a:latin typeface="Arial" panose="020B0604020202020204" pitchFamily="34" charset="0"/>
              <a:cs typeface="Arial" panose="020B0604020202020204" pitchFamily="34" charset="0"/>
            </a:endParaRPr>
          </a:p>
          <a:p>
            <a:pPr marL="342900" indent="-342900" algn="just">
              <a:buAutoNum type="arabicPeriod"/>
            </a:pPr>
            <a:r>
              <a:rPr lang="ms-MY" sz="1200" dirty="0">
                <a:latin typeface="Arial" panose="020B0604020202020204" pitchFamily="34" charset="0"/>
                <a:cs typeface="Arial" panose="020B0604020202020204" pitchFamily="34" charset="0"/>
              </a:rPr>
              <a:t>XXX memerlukan </a:t>
            </a:r>
            <a:r>
              <a:rPr lang="ms-MY" sz="1200" b="1" dirty="0">
                <a:latin typeface="Arial" panose="020B0604020202020204" pitchFamily="34" charset="0"/>
                <a:cs typeface="Arial" panose="020B0604020202020204" pitchFamily="34" charset="0"/>
              </a:rPr>
              <a:t>Sistem pengoperasian Windows </a:t>
            </a:r>
            <a:r>
              <a:rPr lang="ms-MY" sz="1200" dirty="0">
                <a:latin typeface="Arial" panose="020B0604020202020204" pitchFamily="34" charset="0"/>
                <a:cs typeface="Arial" panose="020B0604020202020204" pitchFamily="34" charset="0"/>
              </a:rPr>
              <a:t>dan </a:t>
            </a:r>
            <a:r>
              <a:rPr lang="ms-MY" sz="1200" b="1" dirty="0">
                <a:latin typeface="Arial" panose="020B0604020202020204" pitchFamily="34" charset="0"/>
                <a:cs typeface="Arial" panose="020B0604020202020204" pitchFamily="34" charset="0"/>
              </a:rPr>
              <a:t>Microsoft Office </a:t>
            </a:r>
            <a:r>
              <a:rPr lang="ms-MY" sz="1200" dirty="0">
                <a:latin typeface="Arial" panose="020B0604020202020204" pitchFamily="34" charset="0"/>
                <a:cs typeface="Arial" panose="020B0604020202020204" pitchFamily="34" charset="0"/>
              </a:rPr>
              <a:t>yang boleh digunakan secara </a:t>
            </a:r>
            <a:r>
              <a:rPr lang="ms-MY" sz="1200" i="1" dirty="0">
                <a:latin typeface="Arial" panose="020B0604020202020204" pitchFamily="34" charset="0"/>
                <a:cs typeface="Arial" panose="020B0604020202020204" pitchFamily="34" charset="0"/>
              </a:rPr>
              <a:t>online</a:t>
            </a:r>
            <a:r>
              <a:rPr lang="ms-MY" sz="1200" dirty="0">
                <a:latin typeface="Arial" panose="020B0604020202020204" pitchFamily="34" charset="0"/>
                <a:cs typeface="Arial" panose="020B0604020202020204" pitchFamily="34" charset="0"/>
              </a:rPr>
              <a:t> dan </a:t>
            </a:r>
            <a:r>
              <a:rPr lang="ms-MY" sz="1200" i="1" dirty="0">
                <a:latin typeface="Arial" panose="020B0604020202020204" pitchFamily="34" charset="0"/>
                <a:cs typeface="Arial" panose="020B0604020202020204" pitchFamily="34" charset="0"/>
              </a:rPr>
              <a:t>offline</a:t>
            </a:r>
            <a:r>
              <a:rPr lang="ms-MY" sz="1200" dirty="0">
                <a:latin typeface="Arial" panose="020B0604020202020204" pitchFamily="34" charset="0"/>
                <a:cs typeface="Arial" panose="020B0604020202020204" pitchFamily="34" charset="0"/>
              </a:rPr>
              <a:t>. Berdasarkan jadual di atas, </a:t>
            </a:r>
            <a:r>
              <a:rPr lang="ms-MY" sz="1200" b="1" dirty="0">
                <a:latin typeface="Arial" panose="020B0604020202020204" pitchFamily="34" charset="0"/>
                <a:cs typeface="Arial" panose="020B0604020202020204" pitchFamily="34" charset="0"/>
              </a:rPr>
              <a:t>pakej yang bersesuaian adalah XXX.</a:t>
            </a:r>
          </a:p>
          <a:p>
            <a:pPr marL="342900" indent="-342900" algn="just">
              <a:buAutoNum type="arabicPeriod"/>
            </a:pPr>
            <a:r>
              <a:rPr lang="ms-MY" sz="1200" dirty="0">
                <a:latin typeface="Arial" panose="020B0604020202020204" pitchFamily="34" charset="0"/>
                <a:cs typeface="Arial" panose="020B0604020202020204" pitchFamily="34" charset="0"/>
              </a:rPr>
              <a:t>Pakej O365 A1 tidak sesuai kerana XXXXX.</a:t>
            </a:r>
          </a:p>
          <a:p>
            <a:pPr marL="342900" indent="-342900" algn="just">
              <a:buAutoNum type="arabicPeriod"/>
            </a:pPr>
            <a:r>
              <a:rPr lang="ms-MY" sz="1200" dirty="0">
                <a:latin typeface="Arial" panose="020B0604020202020204" pitchFamily="34" charset="0"/>
                <a:cs typeface="Arial" panose="020B0604020202020204" pitchFamily="34" charset="0"/>
              </a:rPr>
              <a:t>XXXXXXXXX</a:t>
            </a:r>
          </a:p>
        </p:txBody>
      </p:sp>
      <p:sp>
        <p:nvSpPr>
          <p:cNvPr id="7" name="TextBox 6">
            <a:extLst>
              <a:ext uri="{FF2B5EF4-FFF2-40B4-BE49-F238E27FC236}">
                <a16:creationId xmlns:a16="http://schemas.microsoft.com/office/drawing/2014/main" id="{8BA14E12-84FD-42C3-A096-88822D4C5141}"/>
              </a:ext>
            </a:extLst>
          </p:cNvPr>
          <p:cNvSpPr txBox="1"/>
          <p:nvPr/>
        </p:nvSpPr>
        <p:spPr>
          <a:xfrm>
            <a:off x="716250" y="758234"/>
            <a:ext cx="1071886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PAKEJ </a:t>
            </a:r>
            <a:r>
              <a:rPr lang="en-US" sz="2000" b="1" i="1" dirty="0">
                <a:latin typeface="Arial" panose="020B0604020202020204" pitchFamily="34" charset="0"/>
                <a:cs typeface="Arial" panose="020B0604020202020204" pitchFamily="34" charset="0"/>
              </a:rPr>
              <a:t>MICROSOFT 365 EDUCATION</a:t>
            </a:r>
            <a:endParaRPr lang="en-MY" sz="2000" b="1"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73632D-9429-46C1-BE4E-F4FD2EEFC056}"/>
              </a:ext>
            </a:extLst>
          </p:cNvPr>
          <p:cNvSpPr/>
          <p:nvPr/>
        </p:nvSpPr>
        <p:spPr>
          <a:xfrm>
            <a:off x="8463083" y="1230639"/>
            <a:ext cx="1419147" cy="370184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 Placeholder 10">
            <a:extLst>
              <a:ext uri="{FF2B5EF4-FFF2-40B4-BE49-F238E27FC236}">
                <a16:creationId xmlns:a16="http://schemas.microsoft.com/office/drawing/2014/main" id="{9FDA74FC-03CD-4CBC-A8E2-EBEC62E1DA3E}"/>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6B1527AF-8D99-4E47-9DEF-59521A2F6BF5}"/>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
        <p:nvSpPr>
          <p:cNvPr id="10" name="Slide Number Placeholder 2">
            <a:extLst>
              <a:ext uri="{FF2B5EF4-FFF2-40B4-BE49-F238E27FC236}">
                <a16:creationId xmlns:a16="http://schemas.microsoft.com/office/drawing/2014/main" id="{7B310F50-C5BC-4FB6-BC39-45E408E00AC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75</a:t>
            </a:fld>
            <a:endParaRPr lang="ms-MY">
              <a:solidFill>
                <a:prstClr val="black">
                  <a:tint val="75000"/>
                </a:prstClr>
              </a:solidFill>
            </a:endParaRPr>
          </a:p>
        </p:txBody>
      </p:sp>
      <p:sp>
        <p:nvSpPr>
          <p:cNvPr id="13" name="TextBox 12">
            <a:extLst>
              <a:ext uri="{FF2B5EF4-FFF2-40B4-BE49-F238E27FC236}">
                <a16:creationId xmlns:a16="http://schemas.microsoft.com/office/drawing/2014/main" id="{C44C559B-B82C-476C-9CF7-DBDE8D7996DE}"/>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073861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651513"/>
            <a:ext cx="12204700" cy="431800"/>
          </a:xfrm>
          <a:ln>
            <a:noFill/>
          </a:ln>
        </p:spPr>
        <p:txBody>
          <a:bodyPr>
            <a:normAutofit/>
          </a:bodyPr>
          <a:lstStyle/>
          <a:p>
            <a:pPr marL="176530"/>
            <a:r>
              <a:rPr lang="en-US" sz="2400" b="1" dirty="0">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9661628"/>
              </p:ext>
            </p:extLst>
          </p:nvPr>
        </p:nvGraphicFramePr>
        <p:xfrm>
          <a:off x="280995" y="110339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ms-MY" sz="1400" b="1" noProof="0">
                          <a:solidFill>
                            <a:schemeClr val="tx1"/>
                          </a:solidFill>
                          <a:latin typeface="Arial" panose="020B0604020202020204" pitchFamily="34" charset="0"/>
                          <a:cs typeface="Arial" panose="020B0604020202020204" pitchFamily="34" charset="0"/>
                        </a:rPr>
                        <a:t>Elemen Perbandingan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E</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F</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sym typeface="+mn-ea"/>
                        </a:rPr>
                        <a:t>1. Harga (julat peruntukan)</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aseline="0" noProof="0">
                          <a:latin typeface="Arial" panose="020B0604020202020204" pitchFamily="34" charset="0"/>
                          <a:cs typeface="Arial" panose="020B0604020202020204" pitchFamily="34" charset="0"/>
                        </a:rPr>
                        <a:t>Luar julat</a:t>
                      </a:r>
                      <a:endParaRPr lang="ms-MY" sz="14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sym typeface="+mn-ea"/>
                        </a:rPr>
                        <a:t>2</a:t>
                      </a:r>
                      <a:r>
                        <a:rPr lang="ms-MY" sz="1400" i="1" noProof="0">
                          <a:solidFill>
                            <a:schemeClr val="tx1"/>
                          </a:solidFill>
                          <a:latin typeface="Arial" panose="020B0604020202020204" pitchFamily="34" charset="0"/>
                          <a:cs typeface="Arial" panose="020B0604020202020204" pitchFamily="34" charset="0"/>
                          <a:sym typeface="+mn-ea"/>
                        </a:rPr>
                        <a:t>. Source Code</a:t>
                      </a:r>
                      <a:r>
                        <a:rPr lang="ms-MY" sz="1400" noProof="0">
                          <a:solidFill>
                            <a:schemeClr val="tx1"/>
                          </a:solidFill>
                          <a:latin typeface="Arial" panose="020B0604020202020204" pitchFamily="34" charset="0"/>
                          <a:cs typeface="Arial" panose="020B0604020202020204" pitchFamily="34" charset="0"/>
                          <a:sym typeface="+mn-ea"/>
                        </a:rPr>
                        <a:t> sistem diberikan dan boleh ditambahbaik pada masa akan datang.</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rPr>
                        <a:t>3</a:t>
                      </a:r>
                      <a:r>
                        <a:rPr lang="ms-MY" sz="1400" i="1" noProof="0">
                          <a:solidFill>
                            <a:schemeClr val="tx1"/>
                          </a:solidFill>
                          <a:latin typeface="Arial" panose="020B0604020202020204" pitchFamily="34" charset="0"/>
                          <a:cs typeface="Arial" panose="020B0604020202020204" pitchFamily="34" charset="0"/>
                        </a:rPr>
                        <a:t>. Graphic User Interface (GUI) - User friendly</a:t>
                      </a:r>
                      <a:r>
                        <a:rPr lang="ms-MY" sz="1400" i="0" noProof="0">
                          <a:solidFill>
                            <a:schemeClr val="tx1"/>
                          </a:solidFill>
                          <a:latin typeface="Arial" panose="020B0604020202020204" pitchFamily="34" charset="0"/>
                          <a:cs typeface="Arial" panose="020B0604020202020204" pitchFamily="34" charset="0"/>
                        </a:rPr>
                        <a:t>.</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4. Sistem XXXX ini merangkumi</a:t>
                      </a:r>
                      <a:r>
                        <a:rPr lang="ms-MY" sz="1400" baseline="0" noProof="0">
                          <a:solidFill>
                            <a:schemeClr val="tx1"/>
                          </a:solidFill>
                          <a:latin typeface="Arial" panose="020B0604020202020204" pitchFamily="34" charset="0"/>
                          <a:cs typeface="Arial" panose="020B0604020202020204" pitchFamily="34" charset="0"/>
                        </a:rPr>
                        <a:t> sistem klinikal dan bukan klinikal</a:t>
                      </a:r>
                      <a:r>
                        <a:rPr lang="ms-MY" sz="1400" noProof="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5. Sistem ini dibangunkan oleh pasukan pembangun tempatan dan mempunyai reputasi yang baik.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6. Sistem ini berkeupayaan untuk diintegrasikan dengan sistem maklumat Agensi yang sedia 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471347"/>
                  </a:ext>
                </a:extLst>
              </a:tr>
            </a:tbl>
          </a:graphicData>
        </a:graphic>
      </p:graphicFrame>
      <p:sp>
        <p:nvSpPr>
          <p:cNvPr id="2" name="TextBox 1"/>
          <p:cNvSpPr txBox="1"/>
          <p:nvPr/>
        </p:nvSpPr>
        <p:spPr>
          <a:xfrm>
            <a:off x="312516" y="6346298"/>
            <a:ext cx="10995950" cy="523220"/>
          </a:xfrm>
          <a:prstGeom prst="rect">
            <a:avLst/>
          </a:prstGeom>
          <a:noFill/>
        </p:spPr>
        <p:txBody>
          <a:bodyPr wrap="square" rtlCol="0">
            <a:spAutoFit/>
          </a:bodyPr>
          <a:lstStyle/>
          <a:p>
            <a:r>
              <a:rPr lang="mk-MK" sz="1400" b="1" dirty="0"/>
              <a:t>RUMUSAN PEMILIHAN:</a:t>
            </a:r>
          </a:p>
          <a:p>
            <a:r>
              <a:rPr lang="mk-MK" sz="1400" b="1" dirty="0"/>
              <a:t>xxxxxxxx </a:t>
            </a:r>
          </a:p>
        </p:txBody>
      </p:sp>
      <p:sp>
        <p:nvSpPr>
          <p:cNvPr id="3" name="Rectangle 2"/>
          <p:cNvSpPr/>
          <p:nvPr/>
        </p:nvSpPr>
        <p:spPr>
          <a:xfrm>
            <a:off x="3520966" y="1079646"/>
            <a:ext cx="1334813" cy="51892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27C7B293-AC96-4222-BD39-E2632BAC41CE}"/>
              </a:ext>
            </a:extLst>
          </p:cNvPr>
          <p:cNvSpPr txBox="1"/>
          <p:nvPr/>
        </p:nvSpPr>
        <p:spPr>
          <a:xfrm>
            <a:off x="7752080" y="1196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10" name="Text Placeholder 10">
            <a:extLst>
              <a:ext uri="{FF2B5EF4-FFF2-40B4-BE49-F238E27FC236}">
                <a16:creationId xmlns:a16="http://schemas.microsoft.com/office/drawing/2014/main" id="{B72E463B-7E4B-4316-B5AE-94247A630436}"/>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1" name="Slide Number Placeholder 2">
            <a:extLst>
              <a:ext uri="{FF2B5EF4-FFF2-40B4-BE49-F238E27FC236}">
                <a16:creationId xmlns:a16="http://schemas.microsoft.com/office/drawing/2014/main" id="{FCD2B18A-8CB5-4686-B774-269B4D7DAE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76</a:t>
            </a:fld>
            <a:endParaRPr lang="ms-MY">
              <a:solidFill>
                <a:prstClr val="black">
                  <a:tint val="75000"/>
                </a:prstClr>
              </a:solidFill>
            </a:endParaRPr>
          </a:p>
        </p:txBody>
      </p:sp>
    </p:spTree>
    <p:extLst>
      <p:ext uri="{BB962C8B-B14F-4D97-AF65-F5344CB8AC3E}">
        <p14:creationId xmlns:p14="http://schemas.microsoft.com/office/powerpoint/2010/main" val="319571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9357105"/>
              </p:ext>
            </p:extLst>
          </p:nvPr>
        </p:nvGraphicFramePr>
        <p:xfrm>
          <a:off x="174580" y="1604919"/>
          <a:ext cx="11844671" cy="3324780"/>
        </p:xfrm>
        <a:graphic>
          <a:graphicData uri="http://schemas.openxmlformats.org/drawingml/2006/table">
            <a:tbl>
              <a:tblPr firstRow="1" firstCol="1" bandRow="1"/>
              <a:tblGrid>
                <a:gridCol w="1091232">
                  <a:extLst>
                    <a:ext uri="{9D8B030D-6E8A-4147-A177-3AD203B41FA5}">
                      <a16:colId xmlns:a16="http://schemas.microsoft.com/office/drawing/2014/main" val="20000"/>
                    </a:ext>
                  </a:extLst>
                </a:gridCol>
                <a:gridCol w="5851122">
                  <a:extLst>
                    <a:ext uri="{9D8B030D-6E8A-4147-A177-3AD203B41FA5}">
                      <a16:colId xmlns:a16="http://schemas.microsoft.com/office/drawing/2014/main" val="20001"/>
                    </a:ext>
                  </a:extLst>
                </a:gridCol>
                <a:gridCol w="1736623">
                  <a:extLst>
                    <a:ext uri="{9D8B030D-6E8A-4147-A177-3AD203B41FA5}">
                      <a16:colId xmlns:a16="http://schemas.microsoft.com/office/drawing/2014/main" val="20002"/>
                    </a:ext>
                  </a:extLst>
                </a:gridCol>
                <a:gridCol w="1582847">
                  <a:extLst>
                    <a:ext uri="{9D8B030D-6E8A-4147-A177-3AD203B41FA5}">
                      <a16:colId xmlns:a16="http://schemas.microsoft.com/office/drawing/2014/main" val="20003"/>
                    </a:ext>
                  </a:extLst>
                </a:gridCol>
                <a:gridCol w="1582847">
                  <a:extLst>
                    <a:ext uri="{9D8B030D-6E8A-4147-A177-3AD203B41FA5}">
                      <a16:colId xmlns:a16="http://schemas.microsoft.com/office/drawing/2014/main" val="20004"/>
                    </a:ext>
                  </a:extLst>
                </a:gridCol>
              </a:tblGrid>
              <a:tr h="248529">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Group A</a:t>
                      </a:r>
                    </a:p>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GB" sz="1400" b="1" i="1" dirty="0">
                        <a:solidFill>
                          <a:srgbClr val="000000"/>
                        </a:solidFill>
                        <a:effectLst/>
                        <a:latin typeface="Arial" panose="020B0604020202020204" pitchFamily="34" charset="0"/>
                        <a:ea typeface="Times New Roman" panose="02020603050405020304" charset="0"/>
                      </a:endParaRPr>
                    </a:p>
                    <a:p>
                      <a:pPr>
                        <a:spcAft>
                          <a:spcPts val="0"/>
                        </a:spcAft>
                      </a:pPr>
                      <a:r>
                        <a:rPr lang="en-GB" sz="1400" b="1" i="1" dirty="0">
                          <a:solidFill>
                            <a:srgbClr val="000000"/>
                          </a:solidFill>
                          <a:effectLst/>
                          <a:latin typeface="Arial" panose="020B0604020202020204" pitchFamily="34" charset="0"/>
                          <a:ea typeface="Times New Roman" panose="02020603050405020304" charset="0"/>
                        </a:rPr>
                        <a:t>Clinical &amp; Clinical Support Systems</a:t>
                      </a:r>
                      <a:endParaRPr lang="en-GB" sz="1400" i="1"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endParaRPr lang="en-GB" sz="1400" b="1" dirty="0">
                        <a:effectLst/>
                        <a:latin typeface="Arial" panose="020B0604020202020204" pitchFamily="34" charset="0"/>
                        <a:ea typeface="Times New Roman" panose="02020603050405020304" charset="0"/>
                        <a:sym typeface="+mn-ea"/>
                      </a:endParaRPr>
                    </a:p>
                    <a:p>
                      <a:pPr algn="ctr">
                        <a:spcAft>
                          <a:spcPts val="0"/>
                        </a:spcAft>
                      </a:pPr>
                      <a:r>
                        <a:rPr lang="en-GB" sz="1400" b="1" dirty="0">
                          <a:effectLst/>
                          <a:latin typeface="Arial" panose="020B0604020202020204" pitchFamily="34" charset="0"/>
                          <a:ea typeface="Times New Roman" panose="02020603050405020304" charset="0"/>
                          <a:sym typeface="+mn-ea"/>
                        </a:rPr>
                        <a:t>A</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B</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sym typeface="+mn-ea"/>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sym typeface="+mn-ea"/>
                        </a:rPr>
                        <a:t>C</a:t>
                      </a:r>
                      <a:endParaRPr lang="en-GB" sz="1400" dirty="0">
                        <a:effectLst/>
                        <a:latin typeface="Times New Roman" panose="02020603050405020304" charset="0"/>
                        <a:ea typeface="Times New Roman" panose="02020603050405020304" charset="0"/>
                      </a:endParaRPr>
                    </a:p>
                    <a:p>
                      <a:pPr algn="ctr">
                        <a:spcAft>
                          <a:spcPts val="0"/>
                        </a:spcAft>
                      </a:pPr>
                      <a:endParaRPr lang="en-GB" sz="1400" b="1" kern="1200" dirty="0">
                        <a:solidFill>
                          <a:schemeClr val="tx1"/>
                        </a:solidFill>
                        <a:effectLst/>
                        <a:latin typeface="Arial" panose="020B0604020202020204" pitchFamily="34" charset="0"/>
                        <a:ea typeface="Times New Roman" panose="02020603050405020304" charset="0"/>
                        <a:cs typeface="+mn-cs"/>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1</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Registration</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2</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Outpatient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3</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Inpatient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4</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Patient Billing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5</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Trauma &amp; Emergency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6</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Electronic Medical Records (EMR)</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7</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Pharmacy Information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8</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Dietary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9</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Lab Order &amp; Result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10</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Medical Records Tracking</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6" name="Title 2"/>
          <p:cNvSpPr txBox="1"/>
          <p:nvPr/>
        </p:nvSpPr>
        <p:spPr>
          <a:xfrm>
            <a:off x="-41785" y="1078122"/>
            <a:ext cx="12192000" cy="43199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dirty="0">
                <a:latin typeface="Arial" panose="020B0604020202020204" pitchFamily="34" charset="0"/>
                <a:cs typeface="Arial" panose="020B0604020202020204" pitchFamily="34" charset="0"/>
              </a:rPr>
              <a:t>PERBANDINGAN MODUL HIS ANTARA AGENSI</a:t>
            </a:r>
          </a:p>
        </p:txBody>
      </p:sp>
      <p:sp>
        <p:nvSpPr>
          <p:cNvPr id="4" name="Slide Number Placeholder 3"/>
          <p:cNvSpPr>
            <a:spLocks noGrp="1"/>
          </p:cNvSpPr>
          <p:nvPr>
            <p:ph type="sldNum" idx="4294967295"/>
          </p:nvPr>
        </p:nvSpPr>
        <p:spPr>
          <a:xfrm>
            <a:off x="9448800" y="6356350"/>
            <a:ext cx="2743200" cy="365125"/>
          </a:xfrm>
        </p:spPr>
        <p:txBody>
          <a:bodyPr/>
          <a:lstStyle/>
          <a:p>
            <a:fld id="{BA0703F6-9220-493B-BC25-87A499A6DF38}" type="slidenum">
              <a:rPr lang="ms-MY" smtClean="0"/>
              <a:t>77</a:t>
            </a:fld>
            <a:endParaRPr lang="ms-MY"/>
          </a:p>
        </p:txBody>
      </p:sp>
      <p:sp>
        <p:nvSpPr>
          <p:cNvPr id="7" name="TextBox 6">
            <a:extLst>
              <a:ext uri="{FF2B5EF4-FFF2-40B4-BE49-F238E27FC236}">
                <a16:creationId xmlns:a16="http://schemas.microsoft.com/office/drawing/2014/main" id="{A0BDFDB9-3A4E-4DC7-8C49-CC88F7AF2EE5}"/>
              </a:ext>
            </a:extLst>
          </p:cNvPr>
          <p:cNvSpPr txBox="1"/>
          <p:nvPr/>
        </p:nvSpPr>
        <p:spPr>
          <a:xfrm>
            <a:off x="7752080" y="1195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9" name="Rectangle 8">
            <a:extLst>
              <a:ext uri="{FF2B5EF4-FFF2-40B4-BE49-F238E27FC236}">
                <a16:creationId xmlns:a16="http://schemas.microsoft.com/office/drawing/2014/main" id="{7669E420-DB7E-457F-B5B3-A040575B3DDD}"/>
              </a:ext>
            </a:extLst>
          </p:cNvPr>
          <p:cNvSpPr/>
          <p:nvPr/>
        </p:nvSpPr>
        <p:spPr>
          <a:xfrm>
            <a:off x="10438601" y="1604919"/>
            <a:ext cx="1578819" cy="33247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3D7E0C99-15BB-40FD-BA84-B7CBE2BF576A}"/>
              </a:ext>
            </a:extLst>
          </p:cNvPr>
          <p:cNvSpPr/>
          <p:nvPr/>
        </p:nvSpPr>
        <p:spPr>
          <a:xfrm>
            <a:off x="291547" y="5319859"/>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58DD13F2-1D9C-4B1A-A4DB-FDD5626DEF24}"/>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39271975-D94B-40B9-8B83-988EEAB1DEA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87579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80251907"/>
              </p:ext>
            </p:extLst>
          </p:nvPr>
        </p:nvGraphicFramePr>
        <p:xfrm>
          <a:off x="1468120" y="1610906"/>
          <a:ext cx="8355446" cy="3695219"/>
        </p:xfrm>
        <a:graphic>
          <a:graphicData uri="http://schemas.openxmlformats.org/drawingml/2006/table">
            <a:tbl>
              <a:tblPr firstRow="1" firstCol="1" bandRow="1">
                <a:tableStyleId>{5940675A-B579-460E-94D1-54222C63F5DA}</a:tableStyleId>
              </a:tblPr>
              <a:tblGrid>
                <a:gridCol w="283401">
                  <a:extLst>
                    <a:ext uri="{9D8B030D-6E8A-4147-A177-3AD203B41FA5}">
                      <a16:colId xmlns:a16="http://schemas.microsoft.com/office/drawing/2014/main" val="20000"/>
                    </a:ext>
                  </a:extLst>
                </a:gridCol>
                <a:gridCol w="1231329">
                  <a:extLst>
                    <a:ext uri="{9D8B030D-6E8A-4147-A177-3AD203B41FA5}">
                      <a16:colId xmlns:a16="http://schemas.microsoft.com/office/drawing/2014/main" val="20001"/>
                    </a:ext>
                  </a:extLst>
                </a:gridCol>
                <a:gridCol w="684072">
                  <a:extLst>
                    <a:ext uri="{9D8B030D-6E8A-4147-A177-3AD203B41FA5}">
                      <a16:colId xmlns:a16="http://schemas.microsoft.com/office/drawing/2014/main" val="20003"/>
                    </a:ext>
                  </a:extLst>
                </a:gridCol>
                <a:gridCol w="762251">
                  <a:extLst>
                    <a:ext uri="{9D8B030D-6E8A-4147-A177-3AD203B41FA5}">
                      <a16:colId xmlns:a16="http://schemas.microsoft.com/office/drawing/2014/main" val="20004"/>
                    </a:ext>
                  </a:extLst>
                </a:gridCol>
                <a:gridCol w="566803">
                  <a:extLst>
                    <a:ext uri="{9D8B030D-6E8A-4147-A177-3AD203B41FA5}">
                      <a16:colId xmlns:a16="http://schemas.microsoft.com/office/drawing/2014/main" val="20005"/>
                    </a:ext>
                  </a:extLst>
                </a:gridCol>
                <a:gridCol w="469077">
                  <a:extLst>
                    <a:ext uri="{9D8B030D-6E8A-4147-A177-3AD203B41FA5}">
                      <a16:colId xmlns:a16="http://schemas.microsoft.com/office/drawing/2014/main" val="20006"/>
                    </a:ext>
                  </a:extLst>
                </a:gridCol>
                <a:gridCol w="498394">
                  <a:extLst>
                    <a:ext uri="{9D8B030D-6E8A-4147-A177-3AD203B41FA5}">
                      <a16:colId xmlns:a16="http://schemas.microsoft.com/office/drawing/2014/main" val="20007"/>
                    </a:ext>
                  </a:extLst>
                </a:gridCol>
                <a:gridCol w="459305">
                  <a:extLst>
                    <a:ext uri="{9D8B030D-6E8A-4147-A177-3AD203B41FA5}">
                      <a16:colId xmlns:a16="http://schemas.microsoft.com/office/drawing/2014/main" val="20008"/>
                    </a:ext>
                  </a:extLst>
                </a:gridCol>
                <a:gridCol w="557030">
                  <a:extLst>
                    <a:ext uri="{9D8B030D-6E8A-4147-A177-3AD203B41FA5}">
                      <a16:colId xmlns:a16="http://schemas.microsoft.com/office/drawing/2014/main" val="20009"/>
                    </a:ext>
                  </a:extLst>
                </a:gridCol>
                <a:gridCol w="830658">
                  <a:extLst>
                    <a:ext uri="{9D8B030D-6E8A-4147-A177-3AD203B41FA5}">
                      <a16:colId xmlns:a16="http://schemas.microsoft.com/office/drawing/2014/main" val="20010"/>
                    </a:ext>
                  </a:extLst>
                </a:gridCol>
                <a:gridCol w="1006563">
                  <a:extLst>
                    <a:ext uri="{9D8B030D-6E8A-4147-A177-3AD203B41FA5}">
                      <a16:colId xmlns:a16="http://schemas.microsoft.com/office/drawing/2014/main" val="20011"/>
                    </a:ext>
                  </a:extLst>
                </a:gridCol>
                <a:gridCol w="1006563">
                  <a:extLst>
                    <a:ext uri="{9D8B030D-6E8A-4147-A177-3AD203B41FA5}">
                      <a16:colId xmlns:a16="http://schemas.microsoft.com/office/drawing/2014/main" val="20012"/>
                    </a:ext>
                  </a:extLst>
                </a:gridCol>
              </a:tblGrid>
              <a:tr h="376257">
                <a:tc rowSpan="3">
                  <a:txBody>
                    <a:bodyPr/>
                    <a:lstStyle/>
                    <a:p>
                      <a:pPr algn="ctr">
                        <a:spcAft>
                          <a:spcPts val="0"/>
                        </a:spcAft>
                      </a:pPr>
                      <a:r>
                        <a:rPr lang="ms-MY" sz="1200" i="1" noProof="0" dirty="0">
                          <a:effectLst/>
                        </a:rPr>
                        <a:t> </a:t>
                      </a:r>
                    </a:p>
                    <a:p>
                      <a:pPr algn="ctr" fontAlgn="ctr">
                        <a:spcAft>
                          <a:spcPts val="0"/>
                        </a:spcAft>
                      </a:pPr>
                      <a:r>
                        <a:rPr lang="ms-MY" sz="1200" i="1" noProof="0" dirty="0">
                          <a:effectLst/>
                        </a:rPr>
                        <a:t>No</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3">
                  <a:txBody>
                    <a:bodyPr/>
                    <a:lstStyle/>
                    <a:p>
                      <a:pPr algn="l">
                        <a:spcAft>
                          <a:spcPts val="0"/>
                        </a:spcAft>
                      </a:pPr>
                      <a:r>
                        <a:rPr lang="ms-MY" sz="1200" i="1" noProof="0" dirty="0">
                          <a:effectLst/>
                        </a:rPr>
                        <a:t> </a:t>
                      </a:r>
                    </a:p>
                    <a:p>
                      <a:pPr algn="ctr" fontAlgn="ctr">
                        <a:spcAft>
                          <a:spcPts val="0"/>
                        </a:spcAft>
                      </a:pPr>
                      <a:r>
                        <a:rPr lang="ms-MY" sz="1200" i="1"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7">
                  <a:txBody>
                    <a:bodyPr/>
                    <a:lstStyle/>
                    <a:p>
                      <a:pPr algn="ctr" fontAlgn="ctr">
                        <a:spcAft>
                          <a:spcPts val="0"/>
                        </a:spcAft>
                      </a:pPr>
                      <a:r>
                        <a:rPr lang="ms-MY" sz="1200" noProof="0" dirty="0">
                          <a:effectLst/>
                        </a:rPr>
                        <a:t>Server Resources For Data Center Comparison Only</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hMerge="1">
                  <a:txBody>
                    <a:bodyPr/>
                    <a:lstStyle/>
                    <a:p>
                      <a:endParaRPr lang="en-US"/>
                    </a:p>
                  </a:txBody>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0"/>
                  </a:ext>
                </a:extLst>
              </a:tr>
              <a:tr h="564384">
                <a:tc vMerge="1">
                  <a:txBody>
                    <a:bodyPr/>
                    <a:lstStyle/>
                    <a:p>
                      <a:pPr algn="ctr" fontAlgn="ctr">
                        <a:spcAft>
                          <a:spcPts val="0"/>
                        </a:spcAft>
                      </a:pPr>
                      <a:r>
                        <a:rPr lang="ms-MY" sz="1200" noProof="0" dirty="0">
                          <a:effectLst/>
                        </a:rPr>
                        <a:t>No</a:t>
                      </a:r>
                      <a:endParaRPr lang="ms-MY" sz="120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pPr algn="ctr" fontAlgn="ctr">
                        <a:spcAft>
                          <a:spcPts val="0"/>
                        </a:spcAft>
                      </a:pPr>
                      <a:r>
                        <a:rPr lang="ms-MY" sz="1200"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No of Servers</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Physical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Virtual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RAM (GB)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SSD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SAS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SATA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2"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vMerge="1">
                  <a:txBody>
                    <a:bodyPr/>
                    <a:lstStyle/>
                    <a:p>
                      <a:endParaRPr lang="en-US"/>
                    </a:p>
                  </a:txBody>
                  <a:tcPr marL="7620" marR="7620" marT="7620" marB="0" anchor="ctr"/>
                </a:tc>
                <a:tc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1"/>
                  </a:ext>
                </a:extLst>
              </a:tr>
              <a:tr h="5643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a:effectLst/>
                        </a:rPr>
                        <a:t>SSD SAS (GB)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HDD SATA (TB)</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02"/>
                  </a:ext>
                </a:extLst>
              </a:tr>
              <a:tr h="752511">
                <a:tc>
                  <a:txBody>
                    <a:bodyPr/>
                    <a:lstStyle/>
                    <a:p>
                      <a:pPr algn="ctr" fontAlgn="ctr">
                        <a:spcAft>
                          <a:spcPts val="0"/>
                        </a:spcAft>
                      </a:pPr>
                      <a:r>
                        <a:rPr lang="ms-MY" sz="1200" noProof="0">
                          <a:effectLst/>
                        </a:rPr>
                        <a:t>1</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3968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685169">
                <a:tc>
                  <a:txBody>
                    <a:bodyPr/>
                    <a:lstStyle/>
                    <a:p>
                      <a:pPr algn="ctr" fontAlgn="ctr">
                        <a:spcAft>
                          <a:spcPts val="0"/>
                        </a:spcAft>
                      </a:pPr>
                      <a:r>
                        <a:rPr lang="ms-MY" sz="1200" noProof="0">
                          <a:effectLst/>
                        </a:rPr>
                        <a:t>2</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B</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i="0" noProof="0" dirty="0">
                          <a:effectLst/>
                          <a:latin typeface="Arial" panose="020B0604020202020204" pitchFamily="34" charset="0"/>
                          <a:ea typeface="SimSun" panose="02010600030101010101" pitchFamily="2" charset="-122"/>
                          <a:cs typeface="Arial" panose="020B0604020202020204" pitchFamily="34" charset="0"/>
                        </a:rPr>
                        <a:t>XX</a:t>
                      </a: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76257">
                <a:tc>
                  <a:txBody>
                    <a:bodyPr/>
                    <a:lstStyle/>
                    <a:p>
                      <a:pPr algn="ctr" fontAlgn="ctr">
                        <a:spcAft>
                          <a:spcPts val="0"/>
                        </a:spcAft>
                      </a:pPr>
                      <a:r>
                        <a:rPr lang="ms-MY" sz="1200" noProof="0">
                          <a:effectLst/>
                        </a:rPr>
                        <a:t>3</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C</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6257">
                <a:tc>
                  <a:txBody>
                    <a:bodyPr/>
                    <a:lstStyle/>
                    <a:p>
                      <a:pPr algn="ctr" fontAlgn="ctr">
                        <a:spcAft>
                          <a:spcPts val="0"/>
                        </a:spcAft>
                      </a:pPr>
                      <a:r>
                        <a:rPr lang="ms-MY" sz="1200" noProof="0">
                          <a:effectLst/>
                        </a:rPr>
                        <a:t>4</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D</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b="1" i="0" noProof="0" dirty="0">
                          <a:effectLst/>
                          <a:latin typeface="Arial" panose="020B0604020202020204" pitchFamily="34" charset="0"/>
                          <a:ea typeface="SimSun" panose="02010600030101010101" pitchFamily="2" charset="-122"/>
                          <a:cs typeface="Arial" panose="020B0604020202020204" pitchFamily="34" charset="0"/>
                        </a:rPr>
                        <a:t>XXX</a:t>
                      </a: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p>
                      <a:pPr algn="ctr" fontAlgn="ctr">
                        <a:spcAft>
                          <a:spcPts val="0"/>
                        </a:spcAft>
                      </a:pP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8" name="Title 49"/>
          <p:cNvSpPr txBox="1"/>
          <p:nvPr/>
        </p:nvSpPr>
        <p:spPr>
          <a:xfrm>
            <a:off x="523367" y="762758"/>
            <a:ext cx="12192001" cy="43501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i="1" dirty="0">
                <a:latin typeface="Arial" panose="020B0604020202020204" pitchFamily="34" charset="0"/>
                <a:cs typeface="Arial" panose="020B0604020202020204" pitchFamily="34" charset="0"/>
              </a:rPr>
              <a:t>SERVER RESOURCES FOR DATA CENTER COMPARISON </a:t>
            </a:r>
            <a:r>
              <a:rPr lang="en-US" altLang="ms-MY" sz="2400" b="1" i="1" dirty="0">
                <a:latin typeface="Arial" panose="020B0604020202020204" pitchFamily="34" charset="0"/>
                <a:cs typeface="Arial" panose="020B0604020202020204" pitchFamily="34" charset="0"/>
              </a:rPr>
              <a:t>AND PRICING</a:t>
            </a:r>
          </a:p>
        </p:txBody>
      </p:sp>
      <p:sp>
        <p:nvSpPr>
          <p:cNvPr id="6" name="Rectangle 5"/>
          <p:cNvSpPr/>
          <p:nvPr/>
        </p:nvSpPr>
        <p:spPr>
          <a:xfrm>
            <a:off x="1468120" y="4919360"/>
            <a:ext cx="8355446" cy="38676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Slide Number Placeholder 1"/>
          <p:cNvSpPr>
            <a:spLocks noGrp="1"/>
          </p:cNvSpPr>
          <p:nvPr>
            <p:ph type="sldNum" idx="4294967295"/>
          </p:nvPr>
        </p:nvSpPr>
        <p:spPr>
          <a:xfrm>
            <a:off x="9448800" y="6356350"/>
            <a:ext cx="2743200" cy="365125"/>
          </a:xfrm>
        </p:spPr>
        <p:txBody>
          <a:bodyPr/>
          <a:lstStyle/>
          <a:p>
            <a:fld id="{BA0703F6-9220-493B-BC25-87A499A6DF38}" type="slidenum">
              <a:rPr lang="ms-MY" smtClean="0"/>
              <a:t>78</a:t>
            </a:fld>
            <a:endParaRPr lang="ms-MY"/>
          </a:p>
        </p:txBody>
      </p:sp>
      <p:sp>
        <p:nvSpPr>
          <p:cNvPr id="10" name="Rectangle 9">
            <a:extLst>
              <a:ext uri="{FF2B5EF4-FFF2-40B4-BE49-F238E27FC236}">
                <a16:creationId xmlns:a16="http://schemas.microsoft.com/office/drawing/2014/main" id="{09B1FEDC-154A-41BA-9124-FD8909A8B835}"/>
              </a:ext>
            </a:extLst>
          </p:cNvPr>
          <p:cNvSpPr/>
          <p:nvPr/>
        </p:nvSpPr>
        <p:spPr>
          <a:xfrm>
            <a:off x="795129" y="5481052"/>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7F73B65C-1BEC-47B9-BD34-5256F41186C1}"/>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31743E59-7318-422B-8614-1888D66C5D5F}"/>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Tree>
    <p:extLst>
      <p:ext uri="{BB962C8B-B14F-4D97-AF65-F5344CB8AC3E}">
        <p14:creationId xmlns:p14="http://schemas.microsoft.com/office/powerpoint/2010/main" val="1634231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9448800" y="6356350"/>
            <a:ext cx="2743200" cy="365125"/>
          </a:xfrm>
        </p:spPr>
        <p:txBody>
          <a:bodyPr/>
          <a:lstStyle/>
          <a:p>
            <a:fld id="{BA0703F6-9220-493B-BC25-87A499A6DF38}" type="slidenum">
              <a:rPr lang="ms-MY" smtClean="0"/>
              <a:t>79</a:t>
            </a:fld>
            <a:endParaRPr lang="ms-MY"/>
          </a:p>
        </p:txBody>
      </p:sp>
      <p:sp>
        <p:nvSpPr>
          <p:cNvPr id="2" name="Title 1"/>
          <p:cNvSpPr>
            <a:spLocks noGrp="1"/>
          </p:cNvSpPr>
          <p:nvPr>
            <p:ph type="title" idx="4294967295"/>
          </p:nvPr>
        </p:nvSpPr>
        <p:spPr>
          <a:xfrm>
            <a:off x="883830" y="1103184"/>
            <a:ext cx="11198433" cy="714375"/>
          </a:xfrm>
        </p:spPr>
        <p:txBody>
          <a:bodyPr>
            <a:noAutofit/>
          </a:bodyPr>
          <a:lstStyle/>
          <a:p>
            <a:r>
              <a:rPr lang="en-US" sz="2400" b="1" dirty="0">
                <a:latin typeface="Arial" panose="020B0604020202020204" pitchFamily="34" charset="0"/>
                <a:cs typeface="Arial" panose="020B0604020202020204" pitchFamily="34" charset="0"/>
              </a:rPr>
              <a:t>PERBANDINGAN KOS PEMBANGUNAN SISTEM SECARA HYBRID DAN PEMBANGUNAN SISTEM </a:t>
            </a:r>
            <a:r>
              <a:rPr lang="en-US" sz="2400" b="1" i="1" dirty="0">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(FPA)</a:t>
            </a:r>
            <a:endParaRPr lang="en-MY" sz="2400" b="1"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32400327-DFBD-4C7E-8E39-1A816621FD22}"/>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C35C7241-EFEA-4575-9E27-28FB3DCADF82}"/>
              </a:ext>
            </a:extLst>
          </p:cNvPr>
          <p:cNvSpPr/>
          <p:nvPr/>
        </p:nvSpPr>
        <p:spPr>
          <a:xfrm>
            <a:off x="652864" y="6202327"/>
            <a:ext cx="6096000" cy="523220"/>
          </a:xfrm>
          <a:prstGeom prst="rect">
            <a:avLst/>
          </a:prstGeom>
        </p:spPr>
        <p:txBody>
          <a:bodyPr>
            <a:spAutoFit/>
          </a:bodyPr>
          <a:lstStyle/>
          <a:p>
            <a:r>
              <a:rPr lang="ms-MY" sz="1400" b="1" dirty="0"/>
              <a:t>RUMUSAN PEMILIHAN:</a:t>
            </a:r>
          </a:p>
          <a:p>
            <a:r>
              <a:rPr lang="ms-MY" sz="1400" b="1" dirty="0"/>
              <a:t>xxxxxxxx </a:t>
            </a:r>
          </a:p>
        </p:txBody>
      </p:sp>
      <p:grpSp>
        <p:nvGrpSpPr>
          <p:cNvPr id="5" name="Group 4">
            <a:extLst>
              <a:ext uri="{FF2B5EF4-FFF2-40B4-BE49-F238E27FC236}">
                <a16:creationId xmlns:a16="http://schemas.microsoft.com/office/drawing/2014/main" id="{663F8EDE-54E7-46D6-A5AC-FC4541974BDE}"/>
              </a:ext>
            </a:extLst>
          </p:cNvPr>
          <p:cNvGrpSpPr/>
          <p:nvPr/>
        </p:nvGrpSpPr>
        <p:grpSpPr>
          <a:xfrm>
            <a:off x="496783" y="2008743"/>
            <a:ext cx="11198433" cy="3510313"/>
            <a:chOff x="496783" y="2008743"/>
            <a:chExt cx="11198433" cy="3510313"/>
          </a:xfrm>
        </p:grpSpPr>
        <p:pic>
          <p:nvPicPr>
            <p:cNvPr id="9" name="Picture 8">
              <a:extLst>
                <a:ext uri="{FF2B5EF4-FFF2-40B4-BE49-F238E27FC236}">
                  <a16:creationId xmlns:a16="http://schemas.microsoft.com/office/drawing/2014/main" id="{37CED1B1-EF83-42EF-AB5D-D142D0D6EC1E}"/>
                </a:ext>
              </a:extLst>
            </p:cNvPr>
            <p:cNvPicPr>
              <a:picLocks noChangeAspect="1"/>
            </p:cNvPicPr>
            <p:nvPr/>
          </p:nvPicPr>
          <p:blipFill>
            <a:blip r:embed="rId2"/>
            <a:stretch>
              <a:fillRect/>
            </a:stretch>
          </p:blipFill>
          <p:spPr>
            <a:xfrm>
              <a:off x="496783" y="2008743"/>
              <a:ext cx="11198433" cy="3510313"/>
            </a:xfrm>
            <a:prstGeom prst="rect">
              <a:avLst/>
            </a:prstGeom>
          </p:spPr>
        </p:pic>
        <p:sp>
          <p:nvSpPr>
            <p:cNvPr id="4" name="TextBox 3">
              <a:extLst>
                <a:ext uri="{FF2B5EF4-FFF2-40B4-BE49-F238E27FC236}">
                  <a16:creationId xmlns:a16="http://schemas.microsoft.com/office/drawing/2014/main" id="{300177C1-51C7-426B-BB39-87FE64711633}"/>
                </a:ext>
              </a:extLst>
            </p:cNvPr>
            <p:cNvSpPr txBox="1"/>
            <p:nvPr/>
          </p:nvSpPr>
          <p:spPr>
            <a:xfrm>
              <a:off x="9311268" y="2397512"/>
              <a:ext cx="635620" cy="215444"/>
            </a:xfrm>
            <a:prstGeom prst="rect">
              <a:avLst/>
            </a:prstGeom>
            <a:solidFill>
              <a:schemeClr val="accent1">
                <a:lumMod val="20000"/>
                <a:lumOff val="80000"/>
              </a:schemeClr>
            </a:solidFill>
          </p:spPr>
          <p:txBody>
            <a:bodyPr wrap="square" rtlCol="0">
              <a:spAutoFit/>
            </a:bodyPr>
            <a:lstStyle/>
            <a:p>
              <a:endParaRPr lang="en-US" sz="800" dirty="0"/>
            </a:p>
          </p:txBody>
        </p:sp>
      </p:grpSp>
      <p:sp>
        <p:nvSpPr>
          <p:cNvPr id="10" name="TextBox 9">
            <a:extLst>
              <a:ext uri="{FF2B5EF4-FFF2-40B4-BE49-F238E27FC236}">
                <a16:creationId xmlns:a16="http://schemas.microsoft.com/office/drawing/2014/main" id="{B1814693-E3C6-4ECB-B79C-98B3445910ED}"/>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11" name="TextBox 10">
            <a:extLst>
              <a:ext uri="{FF2B5EF4-FFF2-40B4-BE49-F238E27FC236}">
                <a16:creationId xmlns:a16="http://schemas.microsoft.com/office/drawing/2014/main" id="{C3A2545E-722F-42A8-8E5E-4696B89E324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344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45" y="613300"/>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84445" y="1987074"/>
            <a:ext cx="9955731" cy="1213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MY" sz="3600" b="1" noProof="1">
                <a:latin typeface="Arial" panose="020B0604020202020204" pitchFamily="34" charset="0"/>
                <a:cs typeface="Arial" panose="020B0604020202020204" pitchFamily="34" charset="0"/>
              </a:rPr>
              <a:t>PERMOHONAN *JTISA/ JPICT </a:t>
            </a:r>
          </a:p>
          <a:p>
            <a:pPr algn="l"/>
            <a:r>
              <a:rPr lang="en-MY" sz="3600" b="1" noProof="1">
                <a:latin typeface="Arial" panose="020B0604020202020204" pitchFamily="34" charset="0"/>
                <a:cs typeface="Arial" panose="020B0604020202020204" pitchFamily="34" charset="0"/>
              </a:rPr>
              <a:t>BIL. XX/20XX </a:t>
            </a:r>
            <a:r>
              <a:rPr lang="en-MY" sz="1400" noProof="1">
                <a:solidFill>
                  <a:srgbClr val="0070C0"/>
                </a:solidFill>
                <a:latin typeface="Arial" panose="020B0604020202020204" pitchFamily="34" charset="0"/>
                <a:cs typeface="Arial" panose="020B0604020202020204" pitchFamily="34" charset="0"/>
              </a:rPr>
              <a:t>(Dilengkapkan oleh Urus Setia JTISA)</a:t>
            </a:r>
          </a:p>
        </p:txBody>
      </p:sp>
      <p:sp>
        <p:nvSpPr>
          <p:cNvPr id="6" name="Subtitle 2"/>
          <p:cNvSpPr txBox="1">
            <a:spLocks/>
          </p:cNvSpPr>
          <p:nvPr/>
        </p:nvSpPr>
        <p:spPr>
          <a:xfrm>
            <a:off x="1084447" y="3428999"/>
            <a:ext cx="9955729" cy="24039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MY" sz="2400" b="1" noProof="1">
                <a:latin typeface="Arial" panose="020B0604020202020204" pitchFamily="34" charset="0"/>
                <a:cs typeface="Arial" panose="020B0604020202020204" pitchFamily="34" charset="0"/>
              </a:rPr>
              <a:t>[KOD PROJEK MyProjek] </a:t>
            </a:r>
            <a:r>
              <a:rPr lang="en-MY" sz="1400" noProof="1">
                <a:solidFill>
                  <a:srgbClr val="0070C0"/>
                </a:solidFill>
                <a:latin typeface="Arial" panose="020B0604020202020204" pitchFamily="34" charset="0"/>
                <a:cs typeface="Arial" panose="020B0604020202020204" pitchFamily="34" charset="0"/>
              </a:rPr>
              <a:t>(Bagi Projek yang Menggunakan Peruntukan Pembangunan)</a:t>
            </a:r>
            <a:endParaRPr lang="en-MY" sz="2400" b="1" noProof="1">
              <a:latin typeface="Arial" panose="020B0604020202020204" pitchFamily="34" charset="0"/>
              <a:cs typeface="Arial" panose="020B0604020202020204" pitchFamily="34" charset="0"/>
            </a:endParaRPr>
          </a:p>
          <a:p>
            <a:pPr marL="0" indent="0">
              <a:buNone/>
            </a:pPr>
            <a:r>
              <a:rPr lang="en-MY" sz="2400" b="1" noProof="1">
                <a:latin typeface="Arial" panose="020B0604020202020204" pitchFamily="34" charset="0"/>
                <a:cs typeface="Arial" panose="020B0604020202020204" pitchFamily="34" charset="0"/>
              </a:rPr>
              <a:t>[TAJUK PERMOHONAN]</a:t>
            </a:r>
          </a:p>
          <a:p>
            <a:pPr>
              <a:buNone/>
            </a:pPr>
            <a:endParaRPr lang="en-MY" sz="2400" b="1" noProof="1">
              <a:latin typeface="Arial" panose="020B0604020202020204" pitchFamily="34" charset="0"/>
              <a:cs typeface="Arial" panose="020B0604020202020204" pitchFamily="34" charset="0"/>
            </a:endParaRPr>
          </a:p>
          <a:p>
            <a:pPr>
              <a:buNone/>
            </a:pPr>
            <a:r>
              <a:rPr lang="en-MY" sz="2400" noProof="1">
                <a:latin typeface="Arial" panose="020B0604020202020204" pitchFamily="34" charset="0"/>
                <a:cs typeface="Arial" panose="020B0604020202020204" pitchFamily="34" charset="0"/>
              </a:rPr>
              <a:t>[AGENSI]</a:t>
            </a:r>
          </a:p>
          <a:p>
            <a:pPr>
              <a:buNone/>
            </a:pPr>
            <a:r>
              <a:rPr lang="en-MY" sz="2400" noProof="1">
                <a:latin typeface="Arial" panose="020B0604020202020204" pitchFamily="34" charset="0"/>
                <a:cs typeface="Arial" panose="020B0604020202020204" pitchFamily="34" charset="0"/>
              </a:rPr>
              <a:t>[KEMENTERIAN]</a:t>
            </a:r>
          </a:p>
          <a:p>
            <a:pPr>
              <a:buNone/>
            </a:pPr>
            <a:endParaRPr lang="en-MY" sz="2400" noProof="1">
              <a:latin typeface="Arial" panose="020B0604020202020204" pitchFamily="34" charset="0"/>
              <a:cs typeface="Arial" panose="020B0604020202020204" pitchFamily="34" charset="0"/>
            </a:endParaRPr>
          </a:p>
        </p:txBody>
      </p:sp>
      <p:sp>
        <p:nvSpPr>
          <p:cNvPr id="8" name="TextBox 7"/>
          <p:cNvSpPr txBox="1"/>
          <p:nvPr/>
        </p:nvSpPr>
        <p:spPr>
          <a:xfrm>
            <a:off x="1084445" y="6096000"/>
            <a:ext cx="9955731" cy="646331"/>
          </a:xfrm>
          <a:prstGeom prst="rect">
            <a:avLst/>
          </a:prstGeom>
          <a:noFill/>
        </p:spPr>
        <p:txBody>
          <a:bodyPr wrap="square" rtlCol="0">
            <a:spAutoFit/>
          </a:bodyPr>
          <a:lstStyle/>
          <a:p>
            <a:r>
              <a:rPr lang="en-MY" altLang="en-US" noProof="1">
                <a:latin typeface="Arial" panose="020B0604020202020204" pitchFamily="34" charset="0"/>
                <a:cs typeface="Arial" panose="020B0604020202020204" pitchFamily="34" charset="0"/>
              </a:rPr>
              <a:t>JTISA BIL. X/20XX  |  TARIKH JTISA </a:t>
            </a:r>
            <a:r>
              <a:rPr lang="en-MY" sz="1400" noProof="1">
                <a:solidFill>
                  <a:srgbClr val="0070C0"/>
                </a:solidFill>
                <a:latin typeface="Arial" panose="020B0604020202020204" pitchFamily="34" charset="0"/>
                <a:cs typeface="Arial" panose="020B0604020202020204" pitchFamily="34" charset="0"/>
              </a:rPr>
              <a:t>(Dilengkapkan oleh Urus Setia JTISA)</a:t>
            </a:r>
          </a:p>
          <a:p>
            <a:endParaRPr lang="en-MY" noProof="1">
              <a:latin typeface="Arial" panose="020B0604020202020204" pitchFamily="34" charset="0"/>
              <a:cs typeface="Arial" panose="020B0604020202020204" pitchFamily="34" charset="0"/>
            </a:endParaRPr>
          </a:p>
        </p:txBody>
      </p:sp>
      <p:sp>
        <p:nvSpPr>
          <p:cNvPr id="3" name="TextBox 2"/>
          <p:cNvSpPr txBox="1"/>
          <p:nvPr/>
        </p:nvSpPr>
        <p:spPr>
          <a:xfrm>
            <a:off x="10685124" y="50141"/>
            <a:ext cx="1365706" cy="276999"/>
          </a:xfrm>
          <a:prstGeom prst="rect">
            <a:avLst/>
          </a:prstGeom>
          <a:noFill/>
        </p:spPr>
        <p:txBody>
          <a:bodyPr wrap="square" rtlCol="0">
            <a:spAutoFit/>
          </a:bodyPr>
          <a:lstStyle/>
          <a:p>
            <a:pPr algn="r"/>
            <a:r>
              <a:rPr lang="en-MY" sz="1200" i="1" noProof="1">
                <a:solidFill>
                  <a:schemeClr val="tx2"/>
                </a:solidFill>
              </a:rPr>
              <a:t>Ver3.0 /21082024</a:t>
            </a:r>
          </a:p>
        </p:txBody>
      </p:sp>
      <p:sp>
        <p:nvSpPr>
          <p:cNvPr id="7" name="Slide Number Placeholder 2">
            <a:extLst>
              <a:ext uri="{FF2B5EF4-FFF2-40B4-BE49-F238E27FC236}">
                <a16:creationId xmlns:a16="http://schemas.microsoft.com/office/drawing/2014/main" id="{2FEDEACE-DDAA-4280-9B39-10721BEF013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a:t>
            </a:fld>
            <a:endParaRPr lang="ms-MY">
              <a:solidFill>
                <a:prstClr val="black">
                  <a:tint val="75000"/>
                </a:prstClr>
              </a:solidFill>
              <a:latin typeface="Calibri" panose="020F0502020204030204"/>
              <a:ea typeface="Calibri"/>
              <a:cs typeface="Calibri"/>
              <a:sym typeface="Calibri"/>
            </a:endParaRPr>
          </a:p>
        </p:txBody>
      </p:sp>
      <p:sp>
        <p:nvSpPr>
          <p:cNvPr id="11" name="TextBox 10">
            <a:extLst>
              <a:ext uri="{FF2B5EF4-FFF2-40B4-BE49-F238E27FC236}">
                <a16:creationId xmlns:a16="http://schemas.microsoft.com/office/drawing/2014/main" id="{09052BCD-50B2-46F8-8396-749A0F6923CB}"/>
              </a:ext>
            </a:extLst>
          </p:cNvPr>
          <p:cNvSpPr txBox="1"/>
          <p:nvPr/>
        </p:nvSpPr>
        <p:spPr>
          <a:xfrm>
            <a:off x="187184" y="6588442"/>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950113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3;p59">
            <a:extLst>
              <a:ext uri="{FF2B5EF4-FFF2-40B4-BE49-F238E27FC236}">
                <a16:creationId xmlns:a16="http://schemas.microsoft.com/office/drawing/2014/main" id="{AD398826-1CAD-EFDE-DA47-88D0C25B0453}"/>
              </a:ext>
            </a:extLst>
          </p:cNvPr>
          <p:cNvSpPr txBox="1">
            <a:spLocks/>
          </p:cNvSpPr>
          <p:nvPr/>
        </p:nvSpPr>
        <p:spPr>
          <a:xfrm>
            <a:off x="1208214" y="-128419"/>
            <a:ext cx="9486774" cy="568119"/>
          </a:xfrm>
          <a:prstGeom prst="rect">
            <a:avLst/>
          </a:prstGeom>
          <a:noFill/>
          <a:ln>
            <a:noFill/>
          </a:ln>
        </p:spPr>
        <p:txBody>
          <a:bodyPr spcFirstLastPara="1" wrap="square" lIns="162491" tIns="162491" rIns="162491" bIns="16249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2F4A8A"/>
              </a:buClr>
            </a:pPr>
            <a:r>
              <a:rPr lang="en-US" sz="2400" kern="0" dirty="0">
                <a:solidFill>
                  <a:srgbClr val="FFFFFF"/>
                </a:solidFill>
              </a:rPr>
              <a:t>TINDAKAN KAWALAN </a:t>
            </a:r>
            <a:endParaRPr lang="en-MY" sz="2400" kern="0" dirty="0">
              <a:solidFill>
                <a:srgbClr val="FFFFFF"/>
              </a:solidFill>
            </a:endParaRPr>
          </a:p>
        </p:txBody>
      </p:sp>
      <p:graphicFrame>
        <p:nvGraphicFramePr>
          <p:cNvPr id="6" name="Table 6">
            <a:extLst>
              <a:ext uri="{FF2B5EF4-FFF2-40B4-BE49-F238E27FC236}">
                <a16:creationId xmlns:a16="http://schemas.microsoft.com/office/drawing/2014/main" id="{29AF8A7F-2187-04F6-ED02-F523D2A2FCA4}"/>
              </a:ext>
            </a:extLst>
          </p:cNvPr>
          <p:cNvGraphicFramePr>
            <a:graphicFrameLocks noGrp="1"/>
          </p:cNvGraphicFramePr>
          <p:nvPr>
            <p:extLst>
              <p:ext uri="{D42A27DB-BD31-4B8C-83A1-F6EECF244321}">
                <p14:modId xmlns:p14="http://schemas.microsoft.com/office/powerpoint/2010/main" val="203625613"/>
              </p:ext>
            </p:extLst>
          </p:nvPr>
        </p:nvGraphicFramePr>
        <p:xfrm>
          <a:off x="514532" y="1760220"/>
          <a:ext cx="11444604" cy="3337560"/>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1530191631"/>
                    </a:ext>
                  </a:extLst>
                </a:gridCol>
                <a:gridCol w="3390900">
                  <a:extLst>
                    <a:ext uri="{9D8B030D-6E8A-4147-A177-3AD203B41FA5}">
                      <a16:colId xmlns:a16="http://schemas.microsoft.com/office/drawing/2014/main" val="3602420215"/>
                    </a:ext>
                  </a:extLst>
                </a:gridCol>
                <a:gridCol w="7543799">
                  <a:extLst>
                    <a:ext uri="{9D8B030D-6E8A-4147-A177-3AD203B41FA5}">
                      <a16:colId xmlns:a16="http://schemas.microsoft.com/office/drawing/2014/main" val="2779403833"/>
                    </a:ext>
                  </a:extLst>
                </a:gridCol>
              </a:tblGrid>
              <a:tr h="370840">
                <a:tc>
                  <a:txBody>
                    <a:bodyPr/>
                    <a:lstStyle/>
                    <a:p>
                      <a:pPr algn="ctr"/>
                      <a:r>
                        <a:rPr lang="ms-MY" sz="1600" b="1" noProof="0">
                          <a:solidFill>
                            <a:schemeClr val="tx1"/>
                          </a:solidFill>
                          <a:latin typeface="+mn-lt"/>
                          <a:ea typeface="Roboto" panose="02000000000000000000" pitchFamily="2" charset="0"/>
                          <a:cs typeface="Roboto" panose="02000000000000000000" pitchFamily="2" charset="0"/>
                        </a:rPr>
                        <a:t>Bil</a:t>
                      </a:r>
                    </a:p>
                  </a:txBody>
                  <a:tcPr>
                    <a:solidFill>
                      <a:schemeClr val="accent1">
                        <a:lumMod val="40000"/>
                        <a:lumOff val="60000"/>
                      </a:schemeClr>
                    </a:solidFill>
                  </a:tcPr>
                </a:tc>
                <a:tc>
                  <a:txBody>
                    <a:bodyPr/>
                    <a:lstStyle/>
                    <a:p>
                      <a:pPr algn="ctr"/>
                      <a:r>
                        <a:rPr lang="ms-MY" sz="1600" b="1" i="1" u="none" strike="noStrike" cap="none" noProof="0">
                          <a:sym typeface="Arial"/>
                        </a:rPr>
                        <a:t>Lesson Learnt</a:t>
                      </a:r>
                      <a:endParaRPr lang="ms-MY" sz="1600" b="1" i="1" u="none" strike="noStrike" cap="none" noProof="0">
                        <a:solidFill>
                          <a:schemeClr val="bg1"/>
                        </a:solidFill>
                        <a:latin typeface="+mn-lt"/>
                        <a:ea typeface="Roboto" panose="02000000000000000000" pitchFamily="2" charset="0"/>
                        <a:cs typeface="Roboto" panose="02000000000000000000" pitchFamily="2" charset="0"/>
                        <a:sym typeface="Arial"/>
                      </a:endParaRPr>
                    </a:p>
                  </a:txBody>
                  <a:tcPr>
                    <a:solidFill>
                      <a:schemeClr val="accent1">
                        <a:lumMod val="40000"/>
                        <a:lumOff val="60000"/>
                      </a:schemeClr>
                    </a:solidFill>
                  </a:tcPr>
                </a:tc>
                <a:tc>
                  <a:txBody>
                    <a:bodyPr/>
                    <a:lstStyle/>
                    <a:p>
                      <a:pPr algn="ctr"/>
                      <a:r>
                        <a:rPr lang="en-US" sz="1600" b="1" dirty="0"/>
                        <a:t>Tindakan </a:t>
                      </a:r>
                      <a:r>
                        <a:rPr lang="en-US" sz="1600" b="1" dirty="0" err="1"/>
                        <a:t>Kawalan</a:t>
                      </a:r>
                      <a:endParaRPr lang="en-MY" sz="1600" b="1" dirty="0">
                        <a:solidFill>
                          <a:schemeClr val="bg1"/>
                        </a:solidFill>
                        <a:latin typeface="+mn-lt"/>
                        <a:ea typeface="Roboto" panose="02000000000000000000" pitchFamily="2" charset="0"/>
                        <a:cs typeface="Roboto" panose="02000000000000000000" pitchFamily="2" charset="0"/>
                      </a:endParaRPr>
                    </a:p>
                  </a:txBody>
                  <a:tcPr>
                    <a:solidFill>
                      <a:schemeClr val="accent1">
                        <a:lumMod val="40000"/>
                        <a:lumOff val="60000"/>
                      </a:schemeClr>
                    </a:solidFill>
                  </a:tcPr>
                </a:tc>
                <a:extLst>
                  <a:ext uri="{0D108BD9-81ED-4DB2-BD59-A6C34878D82A}">
                    <a16:rowId xmlns:a16="http://schemas.microsoft.com/office/drawing/2014/main" val="492292940"/>
                  </a:ext>
                </a:extLst>
              </a:tr>
              <a:tr h="370840">
                <a:tc>
                  <a:txBody>
                    <a:bodyPr/>
                    <a:lstStyle/>
                    <a:p>
                      <a:pPr algn="ctr"/>
                      <a:r>
                        <a:rPr lang="ms-MY" sz="1600" noProof="0" dirty="0"/>
                        <a:t>1.</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ms-MY" sz="1600" noProof="0">
                          <a:sym typeface="Fira Sans Extra Condensed"/>
                        </a:rPr>
                        <a:t>Pengalaman</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en-MY" sz="1600" dirty="0"/>
                        <a:t>XXXXX</a:t>
                      </a:r>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81856839"/>
                  </a:ext>
                </a:extLst>
              </a:tr>
              <a:tr h="370840">
                <a:tc>
                  <a:txBody>
                    <a:bodyPr/>
                    <a:lstStyle/>
                    <a:p>
                      <a:pPr algn="ctr"/>
                      <a:r>
                        <a:rPr lang="ms-MY" sz="1600" noProof="0" dirty="0"/>
                        <a:t>2.</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Spesifikasi Perkakasan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898293723"/>
                  </a:ext>
                </a:extLst>
              </a:tr>
              <a:tr h="370840">
                <a:tc>
                  <a:txBody>
                    <a:bodyPr/>
                    <a:lstStyle/>
                    <a:p>
                      <a:pPr algn="ctr"/>
                      <a:r>
                        <a:rPr lang="ms-MY" sz="1600" noProof="0" dirty="0"/>
                        <a:t>3.</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Jadual Latihan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1124394413"/>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XXXXX</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522551577"/>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ym typeface="Fira Sans Extra Condensed"/>
                        </a:rPr>
                        <a:t>XXXXX</a:t>
                      </a:r>
                      <a:endParaRPr lang="ms-MY" sz="1600" b="1" noProof="0"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t>XXXXX</a:t>
                      </a:r>
                      <a:endParaRPr lang="en-MY" sz="1400" dirty="0">
                        <a:solidFill>
                          <a:srgbClr val="080808"/>
                        </a:solidFill>
                        <a:latin typeface="+mn-lt"/>
                      </a:endParaRPr>
                    </a:p>
                  </a:txBody>
                  <a:tcPr/>
                </a:tc>
                <a:extLst>
                  <a:ext uri="{0D108BD9-81ED-4DB2-BD59-A6C34878D82A}">
                    <a16:rowId xmlns:a16="http://schemas.microsoft.com/office/drawing/2014/main" val="1475840058"/>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ndParaRPr>
                    </a:p>
                  </a:txBody>
                  <a:tcPr/>
                </a:tc>
                <a:extLst>
                  <a:ext uri="{0D108BD9-81ED-4DB2-BD59-A6C34878D82A}">
                    <a16:rowId xmlns:a16="http://schemas.microsoft.com/office/drawing/2014/main" val="581713513"/>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342900" indent="-342900">
                        <a:buAutoNum type="arabicParenR"/>
                      </a:pPr>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95267724"/>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85158691"/>
                  </a:ext>
                </a:extLst>
              </a:tr>
            </a:tbl>
          </a:graphicData>
        </a:graphic>
      </p:graphicFrame>
      <p:sp>
        <p:nvSpPr>
          <p:cNvPr id="2" name="Rectangle 1">
            <a:extLst>
              <a:ext uri="{FF2B5EF4-FFF2-40B4-BE49-F238E27FC236}">
                <a16:creationId xmlns:a16="http://schemas.microsoft.com/office/drawing/2014/main" id="{CC03769C-B978-4782-8586-306E52C59E47}"/>
              </a:ext>
            </a:extLst>
          </p:cNvPr>
          <p:cNvSpPr/>
          <p:nvPr/>
        </p:nvSpPr>
        <p:spPr>
          <a:xfrm>
            <a:off x="437512" y="1018838"/>
            <a:ext cx="5758308" cy="461665"/>
          </a:xfrm>
          <a:prstGeom prst="rect">
            <a:avLst/>
          </a:prstGeom>
        </p:spPr>
        <p:txBody>
          <a:bodyPr wrap="none">
            <a:spAutoFit/>
          </a:bodyPr>
          <a:lstStyle/>
          <a:p>
            <a:pPr>
              <a:buClr>
                <a:srgbClr val="2F4A8A"/>
              </a:buClr>
            </a:pPr>
            <a:r>
              <a:rPr lang="en-US" sz="2400" b="1" i="1" kern="0" dirty="0"/>
              <a:t>LESSON LEARNT </a:t>
            </a:r>
            <a:r>
              <a:rPr lang="en-US" sz="2400" b="1" kern="0" dirty="0"/>
              <a:t>PROJEK FASA XXX</a:t>
            </a:r>
            <a:endParaRPr lang="en-MY" sz="2400" b="1" kern="0" dirty="0"/>
          </a:p>
        </p:txBody>
      </p:sp>
      <p:sp>
        <p:nvSpPr>
          <p:cNvPr id="7" name="Text Placeholder 10">
            <a:extLst>
              <a:ext uri="{FF2B5EF4-FFF2-40B4-BE49-F238E27FC236}">
                <a16:creationId xmlns:a16="http://schemas.microsoft.com/office/drawing/2014/main" id="{946D5995-1AD2-49C6-980D-C830A0A84E6C}"/>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47E6BD91-CAC7-4E2F-B227-EB054B83F49C}"/>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9" name="Slide Number Placeholder 2">
            <a:extLst>
              <a:ext uri="{FF2B5EF4-FFF2-40B4-BE49-F238E27FC236}">
                <a16:creationId xmlns:a16="http://schemas.microsoft.com/office/drawing/2014/main" id="{B5CA7F25-0DF7-4EF2-BCAA-2978726770F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80</a:t>
            </a:fld>
            <a:endParaRPr lang="ms-MY">
              <a:solidFill>
                <a:prstClr val="black">
                  <a:tint val="75000"/>
                </a:prstClr>
              </a:solidFill>
            </a:endParaRPr>
          </a:p>
        </p:txBody>
      </p:sp>
      <p:sp>
        <p:nvSpPr>
          <p:cNvPr id="10" name="TextBox 9">
            <a:extLst>
              <a:ext uri="{FF2B5EF4-FFF2-40B4-BE49-F238E27FC236}">
                <a16:creationId xmlns:a16="http://schemas.microsoft.com/office/drawing/2014/main" id="{14AB5DFE-536D-4606-8797-2CD91AB0D97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32891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522059" y="2828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21047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Komponen dan Ciri-ciri Keselamatan ICT </a:t>
            </a:r>
            <a:r>
              <a:rPr lang="ms-MY" sz="1800" dirty="0">
                <a:solidFill>
                  <a:schemeClr val="tx1"/>
                </a:solidFill>
                <a:latin typeface="Arial" panose="020B0604020202020204" pitchFamily="34" charset="0"/>
                <a:cs typeface="Arial" panose="020B0604020202020204" pitchFamily="34" charset="0"/>
              </a:rPr>
              <a:t>dalam projek yang dicadangkan.</a:t>
            </a: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Gambar rajah dan keterangan boleh disertakan untuk menerangkan ciri-ciri keselamatan.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8A1BB654-62BD-48BB-83EB-2EBD7329EC6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4944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131109-E898-42B1-B6F9-A59C20D742B4}"/>
              </a:ext>
            </a:extLst>
          </p:cNvPr>
          <p:cNvGraphicFramePr>
            <a:graphicFrameLocks noGrp="1"/>
          </p:cNvGraphicFramePr>
          <p:nvPr>
            <p:extLst>
              <p:ext uri="{D42A27DB-BD31-4B8C-83A1-F6EECF244321}">
                <p14:modId xmlns:p14="http://schemas.microsoft.com/office/powerpoint/2010/main" val="2157324619"/>
              </p:ext>
            </p:extLst>
          </p:nvPr>
        </p:nvGraphicFramePr>
        <p:xfrm>
          <a:off x="264844" y="613014"/>
          <a:ext cx="11714480" cy="5930368"/>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799067553"/>
                    </a:ext>
                  </a:extLst>
                </a:gridCol>
                <a:gridCol w="1466569">
                  <a:extLst>
                    <a:ext uri="{9D8B030D-6E8A-4147-A177-3AD203B41FA5}">
                      <a16:colId xmlns:a16="http://schemas.microsoft.com/office/drawing/2014/main" val="16625972"/>
                    </a:ext>
                  </a:extLst>
                </a:gridCol>
                <a:gridCol w="2684568">
                  <a:extLst>
                    <a:ext uri="{9D8B030D-6E8A-4147-A177-3AD203B41FA5}">
                      <a16:colId xmlns:a16="http://schemas.microsoft.com/office/drawing/2014/main" val="4099851312"/>
                    </a:ext>
                  </a:extLst>
                </a:gridCol>
                <a:gridCol w="7035023">
                  <a:extLst>
                    <a:ext uri="{9D8B030D-6E8A-4147-A177-3AD203B41FA5}">
                      <a16:colId xmlns:a16="http://schemas.microsoft.com/office/drawing/2014/main" val="2314134346"/>
                    </a:ext>
                  </a:extLst>
                </a:gridCol>
              </a:tblGrid>
              <a:tr h="477344">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KATEGORI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LANGKAH KAWALAN </a:t>
                      </a:r>
                      <a:r>
                        <a:rPr lang="ms-MY" sz="1200" baseline="0" noProof="0" dirty="0">
                          <a:solidFill>
                            <a:sysClr val="windowText" lastClr="000000"/>
                          </a:solidFill>
                          <a:latin typeface="Arial" panose="020B0604020202020204" pitchFamily="34" charset="0"/>
                          <a:cs typeface="Arial" panose="020B0604020202020204" pitchFamily="34" charset="0"/>
                        </a:rPr>
                        <a:t>KESELAMATAN</a:t>
                      </a:r>
                      <a:endParaRPr lang="ms-MY" sz="1200" noProof="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KETERANGAN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47328283"/>
                  </a:ext>
                </a:extLst>
              </a:tr>
              <a:tr h="717600">
                <a:tc>
                  <a:txBody>
                    <a:bodyPr/>
                    <a:lstStyle/>
                    <a:p>
                      <a:pPr algn="ctr">
                        <a:defRPr sz="1800"/>
                      </a:pPr>
                      <a:r>
                        <a:rPr lang="ms-MY" sz="1200" noProof="0" dirty="0">
                          <a:latin typeface="Arial" panose="020B0604020202020204" pitchFamily="34" charset="0"/>
                          <a:cs typeface="Arial" panose="020B0604020202020204" pitchFamily="34" charset="0"/>
                          <a:sym typeface="Arial"/>
                        </a:rPr>
                        <a:t>1.</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Application</a:t>
                      </a:r>
                      <a:r>
                        <a:rPr lang="ms-MY" sz="1200" i="1" baseline="0" noProof="0" dirty="0">
                          <a:latin typeface="Arial" panose="020B0604020202020204" pitchFamily="34" charset="0"/>
                          <a:cs typeface="Arial" panose="020B0604020202020204" pitchFamily="34" charset="0"/>
                        </a:rPr>
                        <a:t> &amp; </a:t>
                      </a:r>
                      <a:r>
                        <a:rPr lang="ms-MY" sz="1200" i="1" noProof="0" dirty="0">
                          <a:latin typeface="Arial" panose="020B0604020202020204" pitchFamily="34" charset="0"/>
                          <a:cs typeface="Arial" panose="020B0604020202020204" pitchFamily="34" charset="0"/>
                        </a:rPr>
                        <a:t>Login Security</a:t>
                      </a:r>
                    </a:p>
                    <a:p>
                      <a:pPr marL="285750" indent="-285750" algn="l">
                        <a:buFont typeface="Arial" panose="020B0604020202020204" pitchFamily="34" charset="0"/>
                        <a:buChar char="•"/>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Captcha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Akses kepada aplikasi dikawal melalui </a:t>
                      </a:r>
                      <a:r>
                        <a:rPr lang="en-MY" sz="1200" i="1" noProof="0" dirty="0">
                          <a:latin typeface="Arial" panose="020B0604020202020204" pitchFamily="34" charset="0"/>
                          <a:cs typeface="Arial" panose="020B0604020202020204" pitchFamily="34" charset="0"/>
                        </a:rPr>
                        <a:t>Central Authentication Service</a:t>
                      </a:r>
                      <a:r>
                        <a:rPr lang="en-MY" sz="1200" noProof="0" dirty="0">
                          <a:latin typeface="Arial" panose="020B0604020202020204" pitchFamily="34" charset="0"/>
                          <a:cs typeface="Arial" panose="020B0604020202020204" pitchFamily="34" charset="0"/>
                        </a:rPr>
                        <a:t> </a:t>
                      </a:r>
                      <a:r>
                        <a:rPr lang="ms-MY" sz="1200" noProof="0" dirty="0">
                          <a:latin typeface="Arial" panose="020B0604020202020204" pitchFamily="34" charset="0"/>
                          <a:cs typeface="Arial" panose="020B0604020202020204" pitchFamily="34" charset="0"/>
                        </a:rPr>
                        <a:t>(CAS). Hanya pengguna yang didaftarkan sahaja boleh mengakses aplikasi-aplikasi yang telah ditentukan.</a:t>
                      </a:r>
                      <a:endParaRPr lang="ms-MY" sz="120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36194"/>
                  </a:ext>
                </a:extLst>
              </a:tr>
              <a:tr h="783008">
                <a:tc>
                  <a:txBody>
                    <a:bodyPr/>
                    <a:lstStyle/>
                    <a:p>
                      <a:pPr algn="ctr">
                        <a:defRPr sz="1800"/>
                      </a:pPr>
                      <a:r>
                        <a:rPr lang="ms-MY" sz="1200" noProof="0" dirty="0">
                          <a:latin typeface="Arial" panose="020B0604020202020204" pitchFamily="34" charset="0"/>
                          <a:cs typeface="Arial" panose="020B0604020202020204" pitchFamily="34" charset="0"/>
                          <a:sym typeface="Arial"/>
                        </a:rPr>
                        <a:t>2.</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Transaction</a:t>
                      </a:r>
                      <a:r>
                        <a:rPr lang="ms-MY" sz="1200" i="1" baseline="0" noProof="0" dirty="0">
                          <a:latin typeface="Arial" panose="020B0604020202020204" pitchFamily="34" charset="0"/>
                          <a:cs typeface="Arial" panose="020B0604020202020204" pitchFamily="34" charset="0"/>
                          <a:sym typeface="Arial"/>
                        </a:rPr>
                        <a:t> Based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ms-MY" sz="1200" i="1" kern="1200" dirty="0">
                          <a:solidFill>
                            <a:schemeClr val="tx1"/>
                          </a:solidFill>
                          <a:latin typeface="Arial" panose="020B0604020202020204" pitchFamily="34" charset="0"/>
                          <a:cs typeface="Arial" panose="020B0604020202020204" pitchFamily="34" charset="0"/>
                        </a:rPr>
                        <a:t>Government Public Key Infrastructure (GPKI)</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Multifactor Authentication</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User Antivirus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fungsi isolasi mengikut fungsi pengguna. Dengan menggunakan fungsi ini, ianya dapat mengukuhkan tahap keselamatan, ancaman dan kebocoran maklumat.</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3024">
                <a:tc>
                  <a:txBody>
                    <a:bodyPr/>
                    <a:lstStyle/>
                    <a:p>
                      <a:pPr algn="ctr">
                        <a:defRPr sz="1800"/>
                      </a:pPr>
                      <a:r>
                        <a:rPr lang="ms-MY" sz="1200" noProof="0" dirty="0">
                          <a:latin typeface="Arial" panose="020B0604020202020204" pitchFamily="34" charset="0"/>
                          <a:cs typeface="Arial" panose="020B0604020202020204" pitchFamily="34" charset="0"/>
                          <a:sym typeface="Arial"/>
                        </a:rPr>
                        <a:t>3.</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Role Based</a:t>
                      </a:r>
                      <a:r>
                        <a:rPr lang="ms-MY" sz="1200" i="1" baseline="0" noProof="0" dirty="0">
                          <a:latin typeface="Arial" panose="020B0604020202020204" pitchFamily="34" charset="0"/>
                          <a:cs typeface="Arial" panose="020B0604020202020204" pitchFamily="34" charset="0"/>
                        </a:rPr>
                        <a:t> Security</a:t>
                      </a:r>
                      <a:endParaRPr lang="ms-MY" sz="1200" i="1" baseline="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Kawalan akses kepada maklumat berdasarkan </a:t>
                      </a:r>
                      <a:r>
                        <a:rPr lang="ms-MY" sz="1200" i="1" noProof="0" dirty="0">
                          <a:latin typeface="Arial" panose="020B0604020202020204" pitchFamily="34" charset="0"/>
                          <a:cs typeface="Arial" panose="020B0604020202020204" pitchFamily="34" charset="0"/>
                        </a:rPr>
                        <a:t>User Access Control Policy </a:t>
                      </a:r>
                      <a:r>
                        <a:rPr lang="ms-MY" sz="1200" noProof="0" dirty="0">
                          <a:latin typeface="Arial" panose="020B0604020202020204" pitchFamily="34" charset="0"/>
                          <a:cs typeface="Arial" panose="020B0604020202020204" pitchFamily="34" charset="0"/>
                        </a:rPr>
                        <a:t>yang telah ditetapkan di dalam sistem di mana setiap jenis maklumat hanya boleh diakses oleh pengguna yang telah ditetapkan sahaja.</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392294"/>
                  </a:ext>
                </a:extLst>
              </a:tr>
              <a:tr h="396240">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In Motion</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dirty="0">
                          <a:effectLst/>
                          <a:latin typeface="Arial" panose="020B0604020202020204" pitchFamily="34" charset="0"/>
                          <a:cs typeface="Arial" panose="020B0604020202020204" pitchFamily="34" charset="0"/>
                        </a:rPr>
                        <a:t>SSL (Secure Sockets Layer)</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Penggunaan protokol SSL untuk membolehkan </a:t>
                      </a:r>
                      <a:r>
                        <a:rPr lang="ms-MY" sz="1200" i="1" noProof="0" dirty="0">
                          <a:latin typeface="Arial" panose="020B0604020202020204" pitchFamily="34" charset="0"/>
                          <a:cs typeface="Arial" panose="020B0604020202020204" pitchFamily="34" charset="0"/>
                        </a:rPr>
                        <a:t>end-to-end encryption</a:t>
                      </a:r>
                      <a:r>
                        <a:rPr lang="ms-MY" sz="1200" noProof="0" dirty="0">
                          <a:latin typeface="Arial" panose="020B0604020202020204" pitchFamily="34" charset="0"/>
                          <a:cs typeface="Arial" panose="020B0604020202020204" pitchFamily="34" charset="0"/>
                        </a:rPr>
                        <a:t> serta </a:t>
                      </a:r>
                      <a:r>
                        <a:rPr lang="ms-MY" sz="1200" i="1" noProof="0" dirty="0">
                          <a:latin typeface="Arial" panose="020B0604020202020204" pitchFamily="34" charset="0"/>
                          <a:cs typeface="Arial" panose="020B0604020202020204" pitchFamily="34" charset="0"/>
                        </a:rPr>
                        <a:t>certificate</a:t>
                      </a:r>
                      <a:r>
                        <a:rPr lang="ms-MY" sz="1200" noProof="0" dirty="0">
                          <a:latin typeface="Arial" panose="020B0604020202020204" pitchFamily="34" charset="0"/>
                          <a:cs typeface="Arial" panose="020B0604020202020204" pitchFamily="34" charset="0"/>
                        </a:rPr>
                        <a:t>.</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087493"/>
                  </a:ext>
                </a:extLst>
              </a:tr>
              <a:tr h="416560">
                <a:tc>
                  <a:txBody>
                    <a:bodyPr/>
                    <a:lstStyle/>
                    <a:p>
                      <a:pPr algn="ctr">
                        <a:defRPr sz="1800"/>
                      </a:pPr>
                      <a:r>
                        <a:rPr lang="ms-MY" sz="1200" noProof="0" dirty="0">
                          <a:latin typeface="Arial" panose="020B0604020202020204" pitchFamily="34" charset="0"/>
                          <a:cs typeface="Arial" panose="020B0604020202020204" pitchFamily="34" charset="0"/>
                          <a:sym typeface="Arial"/>
                        </a:rPr>
                        <a:t>5.</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Access Security</a:t>
                      </a:r>
                    </a:p>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rPr>
                        <a:t>Encryption</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audit penggunaan rangkaian dari segi akses, penggunaan dan lain-lain.</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629001"/>
                  </a:ext>
                </a:extLst>
              </a:tr>
              <a:tr h="630708">
                <a:tc>
                  <a:txBody>
                    <a:bodyPr/>
                    <a:lstStyle/>
                    <a:p>
                      <a:pPr algn="ctr">
                        <a:defRPr sz="1800"/>
                      </a:pPr>
                      <a:r>
                        <a:rPr lang="ms-MY" sz="1200" noProof="0" dirty="0">
                          <a:latin typeface="Arial" panose="020B0604020202020204" pitchFamily="34" charset="0"/>
                          <a:cs typeface="Arial" panose="020B0604020202020204" pitchFamily="34" charset="0"/>
                          <a:sym typeface="Arial"/>
                        </a:rPr>
                        <a:t>6.</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Manage Access Point</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Firewall</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Server Antivirus</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Dapat</a:t>
                      </a:r>
                      <a:r>
                        <a:rPr lang="ms-MY" sz="1200" baseline="0" noProof="0" dirty="0">
                          <a:latin typeface="Arial" panose="020B0604020202020204" pitchFamily="34" charset="0"/>
                          <a:cs typeface="Arial" panose="020B0604020202020204" pitchFamily="34" charset="0"/>
                        </a:rPr>
                        <a:t> menguruskan dan membenarkan penyambungan kepada rangkaian hospital dan sesuaikan dengan keperluan dan permintaan rangkaian. Ia juga mengawal dan menjaga keselamatan dari segala segi ancaman, penggodaman dan ketirisan data.</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a:t>
                      </a:r>
                      <a:r>
                        <a:rPr lang="ms-MY" sz="1200" i="1" baseline="0" noProof="0" dirty="0">
                          <a:solidFill>
                            <a:schemeClr val="tx1"/>
                          </a:solidFill>
                          <a:latin typeface="Arial" panose="020B0604020202020204" pitchFamily="34" charset="0"/>
                          <a:cs typeface="Arial" panose="020B0604020202020204" pitchFamily="34" charset="0"/>
                        </a:rPr>
                        <a:t> Testing</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solidFill>
                            <a:schemeClr val="tx1"/>
                          </a:solidFill>
                          <a:latin typeface="Arial" panose="020B0604020202020204" pitchFamily="34" charset="0"/>
                          <a:ea typeface="Arial"/>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Pengujian</a:t>
                      </a:r>
                      <a:r>
                        <a:rPr lang="ms-MY" sz="1200" i="0" baseline="0" noProof="0" dirty="0">
                          <a:solidFill>
                            <a:schemeClr val="tx1"/>
                          </a:solidFill>
                          <a:latin typeface="Arial" panose="020B0604020202020204" pitchFamily="34" charset="0"/>
                          <a:cs typeface="Arial" panose="020B0604020202020204" pitchFamily="34" charset="0"/>
                        </a:rPr>
                        <a:t> keselamatan </a:t>
                      </a:r>
                      <a:r>
                        <a:rPr lang="ms-MY" sz="1200" baseline="0" noProof="0" dirty="0">
                          <a:solidFill>
                            <a:schemeClr val="tx1"/>
                          </a:solidFill>
                          <a:latin typeface="Arial" panose="020B0604020202020204" pitchFamily="34" charset="0"/>
                          <a:ea typeface="Arial"/>
                          <a:cs typeface="Arial" panose="020B0604020202020204" pitchFamily="34" charset="0"/>
                          <a:sym typeface="Arial"/>
                        </a:rPr>
                        <a:t>(</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System Testing, Host dan Network Penetration</a:t>
                      </a:r>
                      <a:r>
                        <a:rPr lang="ms-MY" sz="1200" baseline="0" noProof="0" dirty="0">
                          <a:solidFill>
                            <a:schemeClr val="tx1"/>
                          </a:solidFill>
                          <a:latin typeface="Arial" panose="020B0604020202020204" pitchFamily="34" charset="0"/>
                          <a:ea typeface="Arial"/>
                          <a:cs typeface="Arial" panose="020B0604020202020204" pitchFamily="34" charset="0"/>
                          <a:sym typeface="Arial"/>
                        </a:rPr>
                        <a:t>) </a:t>
                      </a:r>
                      <a:r>
                        <a:rPr lang="ms-MY" sz="1200" i="0" baseline="0" noProof="0" dirty="0">
                          <a:solidFill>
                            <a:schemeClr val="tx1"/>
                          </a:solidFill>
                          <a:latin typeface="Arial" panose="020B0604020202020204" pitchFamily="34" charset="0"/>
                          <a:cs typeface="Arial" panose="020B0604020202020204" pitchFamily="34" charset="0"/>
                        </a:rPr>
                        <a:t> dibuat semasa fasa </a:t>
                      </a:r>
                      <a:r>
                        <a:rPr lang="ms-MY" sz="1200" i="1" baseline="0" noProof="0" dirty="0">
                          <a:solidFill>
                            <a:schemeClr val="tx1"/>
                          </a:solidFill>
                          <a:latin typeface="Arial" panose="020B0604020202020204" pitchFamily="34" charset="0"/>
                          <a:cs typeface="Arial" panose="020B0604020202020204" pitchFamily="34" charset="0"/>
                        </a:rPr>
                        <a:t>Provisional Acceptence Test </a:t>
                      </a:r>
                      <a:r>
                        <a:rPr lang="ms-MY" sz="1200" i="0" baseline="0" noProof="0" dirty="0">
                          <a:solidFill>
                            <a:schemeClr val="tx1"/>
                          </a:solidFill>
                          <a:latin typeface="Arial" panose="020B0604020202020204" pitchFamily="34" charset="0"/>
                          <a:cs typeface="Arial" panose="020B0604020202020204" pitchFamily="34" charset="0"/>
                        </a:rPr>
                        <a:t>(PAT) dibawah </a:t>
                      </a:r>
                      <a:r>
                        <a:rPr lang="ms-MY" sz="1200" i="1" baseline="0" noProof="0" dirty="0">
                          <a:solidFill>
                            <a:schemeClr val="tx1"/>
                          </a:solidFill>
                          <a:latin typeface="Arial" panose="020B0604020202020204" pitchFamily="34" charset="0"/>
                          <a:cs typeface="Arial" panose="020B0604020202020204" pitchFamily="34" charset="0"/>
                        </a:rPr>
                        <a:t>non functional testing </a:t>
                      </a:r>
                      <a:r>
                        <a:rPr lang="ms-MY" sz="1200" i="0" baseline="0" noProof="0" dirty="0">
                          <a:solidFill>
                            <a:schemeClr val="tx1"/>
                          </a:solidFill>
                          <a:latin typeface="Arial" panose="020B0604020202020204" pitchFamily="34" charset="0"/>
                          <a:cs typeface="Arial" panose="020B0604020202020204" pitchFamily="34" charset="0"/>
                        </a:rPr>
                        <a:t>untuk memastikan semua komponen projek dijamin dari segi keselamatan </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31261"/>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 Posture Assessment (SPA)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solidFill>
                            <a:schemeClr val="tx1"/>
                          </a:solidFill>
                          <a:latin typeface="Arial" panose="020B0604020202020204" pitchFamily="34" charset="0"/>
                          <a:ea typeface="+mn-ea"/>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mn-ea"/>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mn-ea"/>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Aktiviti dan kos SPA dilaksanakan dalam </a:t>
                      </a:r>
                      <a:r>
                        <a:rPr lang="ms-MY" sz="1200" i="1" noProof="0" dirty="0">
                          <a:solidFill>
                            <a:schemeClr val="tx1"/>
                          </a:solidFill>
                          <a:latin typeface="Arial" panose="020B0604020202020204" pitchFamily="34" charset="0"/>
                          <a:cs typeface="Arial" panose="020B0604020202020204" pitchFamily="34" charset="0"/>
                        </a:rPr>
                        <a:t>Provisional Acceptance Test</a:t>
                      </a:r>
                      <a:r>
                        <a:rPr lang="ms-MY" sz="1200" i="0" noProof="0" dirty="0">
                          <a:solidFill>
                            <a:schemeClr val="tx1"/>
                          </a:solidFill>
                          <a:latin typeface="Arial" panose="020B0604020202020204" pitchFamily="34" charset="0"/>
                          <a:cs typeface="Arial" panose="020B0604020202020204" pitchFamily="34" charset="0"/>
                        </a:rPr>
                        <a:t>  (PAT), di bawah non functional testing- security testing iaitu melaksanakan </a:t>
                      </a:r>
                      <a:r>
                        <a:rPr lang="ms-MY" sz="1200" i="1" noProof="0" dirty="0">
                          <a:solidFill>
                            <a:schemeClr val="tx1"/>
                          </a:solidFill>
                          <a:latin typeface="Arial" panose="020B0604020202020204" pitchFamily="34" charset="0"/>
                          <a:cs typeface="Arial" panose="020B0604020202020204" pitchFamily="34" charset="0"/>
                        </a:rPr>
                        <a:t>application testing, host and network penetration testing </a:t>
                      </a:r>
                      <a:r>
                        <a:rPr lang="ms-MY" sz="1200" i="0" noProof="0" dirty="0">
                          <a:solidFill>
                            <a:schemeClr val="tx1"/>
                          </a:solidFill>
                          <a:latin typeface="Arial" panose="020B0604020202020204" pitchFamily="34" charset="0"/>
                          <a:cs typeface="Arial" panose="020B0604020202020204" pitchFamily="34" charset="0"/>
                        </a:rPr>
                        <a:t>atas kekangan peruntukan.</a:t>
                      </a:r>
                    </a:p>
                    <a:p>
                      <a:pPr algn="l">
                        <a:defRPr sz="1400">
                          <a:latin typeface="Arial"/>
                          <a:ea typeface="Arial"/>
                          <a:cs typeface="Arial"/>
                          <a:sym typeface="Arial"/>
                        </a:defRPr>
                      </a:pP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552471"/>
                  </a:ext>
                </a:extLst>
              </a:tr>
            </a:tbl>
          </a:graphicData>
        </a:graphic>
      </p:graphicFrame>
      <p:sp>
        <p:nvSpPr>
          <p:cNvPr id="4" name="Text Placeholder 10">
            <a:extLst>
              <a:ext uri="{FF2B5EF4-FFF2-40B4-BE49-F238E27FC236}">
                <a16:creationId xmlns:a16="http://schemas.microsoft.com/office/drawing/2014/main" id="{48410D3A-036F-4B76-9DC8-5945F78169A6}"/>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6D6E1FAB-AC1E-463B-BE51-FF5151DDCF5E}"/>
              </a:ext>
            </a:extLst>
          </p:cNvPr>
          <p:cNvSpPr txBox="1"/>
          <p:nvPr/>
        </p:nvSpPr>
        <p:spPr>
          <a:xfrm>
            <a:off x="10099040" y="42448"/>
            <a:ext cx="209296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
        <p:nvSpPr>
          <p:cNvPr id="6" name="Slide Number Placeholder 2">
            <a:extLst>
              <a:ext uri="{FF2B5EF4-FFF2-40B4-BE49-F238E27FC236}">
                <a16:creationId xmlns:a16="http://schemas.microsoft.com/office/drawing/2014/main" id="{9D9ED8A8-4B75-4E13-B3B9-D05C1CD7A66B}"/>
              </a:ext>
            </a:extLst>
          </p:cNvPr>
          <p:cNvSpPr txBox="1">
            <a:spLocks/>
          </p:cNvSpPr>
          <p:nvPr/>
        </p:nvSpPr>
        <p:spPr>
          <a:xfrm>
            <a:off x="9448800" y="659265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82</a:t>
            </a:fld>
            <a:endParaRPr lang="ms-MY">
              <a:solidFill>
                <a:prstClr val="black">
                  <a:tint val="75000"/>
                </a:prstClr>
              </a:solidFill>
            </a:endParaRPr>
          </a:p>
        </p:txBody>
      </p:sp>
    </p:spTree>
    <p:extLst>
      <p:ext uri="{BB962C8B-B14F-4D97-AF65-F5344CB8AC3E}">
        <p14:creationId xmlns:p14="http://schemas.microsoft.com/office/powerpoint/2010/main" val="2574441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sldNum" idx="4294967295"/>
          </p:nvPr>
        </p:nvSpPr>
        <p:spPr>
          <a:xfrm>
            <a:off x="9347200" y="6453188"/>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83</a:t>
            </a:fld>
            <a:endParaRPr sz="1200" b="0" i="0" u="none" strike="noStrike" cap="none">
              <a:solidFill>
                <a:srgbClr val="888888"/>
              </a:solidFill>
              <a:latin typeface="Calibri"/>
              <a:ea typeface="Calibri"/>
              <a:cs typeface="Calibri"/>
              <a:sym typeface="Calibri"/>
            </a:endParaRPr>
          </a:p>
        </p:txBody>
      </p:sp>
      <p:graphicFrame>
        <p:nvGraphicFramePr>
          <p:cNvPr id="711" name="Google Shape;711;p41"/>
          <p:cNvGraphicFramePr/>
          <p:nvPr>
            <p:extLst>
              <p:ext uri="{D42A27DB-BD31-4B8C-83A1-F6EECF244321}">
                <p14:modId xmlns:p14="http://schemas.microsoft.com/office/powerpoint/2010/main" val="4172482320"/>
              </p:ext>
            </p:extLst>
          </p:nvPr>
        </p:nvGraphicFramePr>
        <p:xfrm>
          <a:off x="551384" y="894051"/>
          <a:ext cx="10820500" cy="5138080"/>
        </p:xfrm>
        <a:graphic>
          <a:graphicData uri="http://schemas.openxmlformats.org/drawingml/2006/table">
            <a:tbl>
              <a:tblPr firstRow="1" bandRow="1">
                <a:noFill/>
              </a:tblPr>
              <a:tblGrid>
                <a:gridCol w="5410250">
                  <a:extLst>
                    <a:ext uri="{9D8B030D-6E8A-4147-A177-3AD203B41FA5}">
                      <a16:colId xmlns:a16="http://schemas.microsoft.com/office/drawing/2014/main" val="20000"/>
                    </a:ext>
                  </a:extLst>
                </a:gridCol>
                <a:gridCol w="5410250">
                  <a:extLst>
                    <a:ext uri="{9D8B030D-6E8A-4147-A177-3AD203B41FA5}">
                      <a16:colId xmlns:a16="http://schemas.microsoft.com/office/drawing/2014/main" val="20001"/>
                    </a:ext>
                  </a:extLst>
                </a:gridCol>
              </a:tblGrid>
              <a:tr h="346900">
                <a:tc>
                  <a:txBody>
                    <a:bodyPr/>
                    <a:lstStyle/>
                    <a:p>
                      <a:pPr marL="0" marR="0" lvl="0" indent="0" algn="l" rtl="0">
                        <a:lnSpc>
                          <a:spcPct val="100000"/>
                        </a:lnSpc>
                        <a:spcBef>
                          <a:spcPts val="0"/>
                        </a:spcBef>
                        <a:spcAft>
                          <a:spcPts val="0"/>
                        </a:spcAft>
                        <a:buNone/>
                      </a:pPr>
                      <a:r>
                        <a:rPr lang="ms-MY" sz="1200" b="1" u="none" strike="noStrike" cap="none" noProof="0" dirty="0"/>
                        <a:t>BIDANG KESELAMATAN</a:t>
                      </a:r>
                      <a:endParaRPr lang="ms-MY" sz="1200" b="1" noProof="0"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ms-MY" sz="1200" b="1" u="none" strike="noStrike" cap="none" noProof="0" dirty="0"/>
                        <a:t>TANGGUNGJAWAB</a:t>
                      </a:r>
                      <a:endParaRPr lang="ms-MY" sz="1200" b="1" noProof="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1810593">
                <a:tc>
                  <a:txBody>
                    <a:bodyPr/>
                    <a:lstStyle/>
                    <a:p>
                      <a:pPr marL="0" marR="0" lvl="0" indent="0" algn="l" rtl="0">
                        <a:lnSpc>
                          <a:spcPct val="100000"/>
                        </a:lnSpc>
                        <a:spcBef>
                          <a:spcPts val="0"/>
                        </a:spcBef>
                        <a:spcAft>
                          <a:spcPts val="0"/>
                        </a:spcAft>
                        <a:buNone/>
                      </a:pPr>
                      <a:r>
                        <a:rPr lang="ms-MY" sz="1200" u="none" strike="noStrike" cap="none" noProof="0"/>
                        <a:t>KESELAMATAN FIZIKAL DAN PERSEKITARAN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menerima perkakasan ICT wajib mengisi Borang Penerimaan Perkakasan bagi memastikan perkakasan diterima dalam keadaan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keluar bertukar wajib mengisi semula Borang Penerimaan Perkakasan  yang sama semasa masuk bagi memastikan perkakasan yang dipulang diterima dalam keadaan yang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hendaklah memastikan perkakasan yang diterima dijaga</a:t>
                      </a:r>
                      <a:r>
                        <a:rPr lang="ms-MY" sz="1200" noProof="0"/>
                        <a:t> dan</a:t>
                      </a:r>
                      <a:r>
                        <a:rPr lang="ms-MY" sz="1200" u="none" strike="noStrike" cap="none" noProof="0"/>
                        <a:t> disimpan bagi mengelakkan kecurian maklumat kerajaan.</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noProof="0"/>
                        <a:t>S</a:t>
                      </a:r>
                      <a:r>
                        <a:rPr lang="ms-MY" sz="1200" u="none" strike="noStrike" cap="none" noProof="0"/>
                        <a:t>alinan laporan polis perlu diberikan kepada unit IT untuk dilaporkan kepada pihak </a:t>
                      </a:r>
                      <a:r>
                        <a:rPr lang="ms-MY" sz="1200" noProof="0"/>
                        <a:t>pembekal sekiranya perkakasan yang </a:t>
                      </a:r>
                      <a:r>
                        <a:rPr lang="ms-MY" sz="1200" noProof="0">
                          <a:solidFill>
                            <a:schemeClr val="dk1"/>
                          </a:solidFill>
                        </a:rPr>
                        <a:t>dipinjam hilang.</a:t>
                      </a:r>
                      <a:endParaRPr lang="ms-MY" sz="1200" noProof="0"/>
                    </a:p>
                  </a:txBody>
                  <a:tcPr marL="91450" marR="91450" marT="45725" marB="45725"/>
                </a:tc>
                <a:extLst>
                  <a:ext uri="{0D108BD9-81ED-4DB2-BD59-A6C34878D82A}">
                    <a16:rowId xmlns:a16="http://schemas.microsoft.com/office/drawing/2014/main" val="10001"/>
                  </a:ext>
                </a:extLst>
              </a:tr>
              <a:tr h="956930">
                <a:tc>
                  <a:txBody>
                    <a:bodyPr/>
                    <a:lstStyle/>
                    <a:p>
                      <a:pPr marL="0" marR="0" lvl="0" indent="0" algn="l" rtl="0">
                        <a:lnSpc>
                          <a:spcPct val="100000"/>
                        </a:lnSpc>
                        <a:spcBef>
                          <a:spcPts val="0"/>
                        </a:spcBef>
                        <a:spcAft>
                          <a:spcPts val="0"/>
                        </a:spcAft>
                        <a:buNone/>
                      </a:pPr>
                      <a:r>
                        <a:rPr lang="ms-MY" sz="1200" u="none" strike="noStrike" cap="none" noProof="0"/>
                        <a:t>KESELAMATAN OPERASI</a:t>
                      </a:r>
                      <a:endParaRPr lang="ms-MY" sz="1200" noProof="0"/>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perkakasan ICT yang diterima akan menggunakan anti virus </a:t>
                      </a:r>
                      <a:r>
                        <a:rPr lang="ms-MY" sz="1200" i="1" u="none" strike="noStrike" cap="none" noProof="0"/>
                        <a:t>Trend Micro </a:t>
                      </a:r>
                      <a:r>
                        <a:rPr lang="ms-MY" sz="1200" u="none" strike="noStrike" cap="none" noProof="0"/>
                        <a:t>yang dibekalkan oleh pihak Kementerian Sumber Manusia.</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Pengemaskinian pattern virus yang terkini dilakukan secara </a:t>
                      </a:r>
                      <a:r>
                        <a:rPr lang="ms-MY" sz="1200" i="1" u="none" strike="noStrike" cap="none" noProof="0"/>
                        <a:t>auto update</a:t>
                      </a:r>
                      <a:r>
                        <a:rPr lang="ms-MY" sz="1200" u="none" strike="noStrike" cap="none" noProof="0"/>
                        <a:t>.</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pegawai bertanggungjawab untuk mengimbas semua perisian atau sistem dengan antivirus sebelum menggunakannya.</a:t>
                      </a:r>
                      <a:endParaRPr lang="ms-MY" sz="1200" b="0" i="0" u="none" strike="noStrike" cap="none" noProof="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682200">
                <a:tc>
                  <a:txBody>
                    <a:bodyPr/>
                    <a:lstStyle/>
                    <a:p>
                      <a:pPr marL="0" marR="0" lvl="0" indent="0" algn="l" rtl="0">
                        <a:lnSpc>
                          <a:spcPct val="100000"/>
                        </a:lnSpc>
                        <a:spcBef>
                          <a:spcPts val="0"/>
                        </a:spcBef>
                        <a:spcAft>
                          <a:spcPts val="0"/>
                        </a:spcAft>
                        <a:buNone/>
                      </a:pPr>
                      <a:r>
                        <a:rPr lang="ms-MY" sz="1200" noProof="0"/>
                        <a:t>KESELAMATAN DATA DAN DOKUMEN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mematuhi tatacara pengurusan elektronik</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memastikan perkakasan dilengkapi dengan kata laluan.</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fail aplikasi ditutup dan logoff pc/notebook sekiranya perlu meninggalkan stesen kerja</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dokumen terperingkat dihapuskan sekiranya pc/notebook terlibat dengan penggantian sebelum menyerahkannya kepada pihak ketiga.</a:t>
                      </a:r>
                      <a:endParaRPr lang="ms-MY" sz="1200" b="0" i="0" u="none" strike="noStrike" cap="none" noProof="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836312105"/>
                  </a:ext>
                </a:extLst>
              </a:tr>
            </a:tbl>
          </a:graphicData>
        </a:graphic>
      </p:graphicFrame>
      <p:sp>
        <p:nvSpPr>
          <p:cNvPr id="5" name="TextBox 4">
            <a:extLst>
              <a:ext uri="{FF2B5EF4-FFF2-40B4-BE49-F238E27FC236}">
                <a16:creationId xmlns:a16="http://schemas.microsoft.com/office/drawing/2014/main" id="{D7C5069E-2E03-415A-8418-CE3754C7C0D3}"/>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 name="Text Placeholder 10">
            <a:extLst>
              <a:ext uri="{FF2B5EF4-FFF2-40B4-BE49-F238E27FC236}">
                <a16:creationId xmlns:a16="http://schemas.microsoft.com/office/drawing/2014/main" id="{90C062C9-8FA8-4DFF-9BB4-5D14F19941F9}"/>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754911" y="1010699"/>
            <a:ext cx="10598889" cy="391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cadangan carta tadbir urus projek ICT yang akan dilaksanakan berdasarkan </a:t>
            </a:r>
            <a:r>
              <a:rPr lang="ms-MY" sz="1800" b="1" dirty="0">
                <a:solidFill>
                  <a:schemeClr val="tx1"/>
                </a:solidFill>
                <a:latin typeface="Arial" panose="020B0604020202020204" pitchFamily="34" charset="0"/>
                <a:cs typeface="Arial" panose="020B0604020202020204" pitchFamily="34" charset="0"/>
              </a:rPr>
              <a:t>Pekeliling Transformasi Pentadbiran Awam Bilangan 3 Tahun 2018: Panduan Pengurusan Projek ICT Sektor Awam (PPrISA)  </a:t>
            </a:r>
          </a:p>
          <a:p>
            <a:pPr marL="342900" indent="-342900" algn="l">
              <a:buClr>
                <a:schemeClr val="tx1"/>
              </a:buClr>
              <a:buSzPct val="100000"/>
              <a:buFont typeface="+mj-lt"/>
              <a:buAutoNum type="arabicPeriod"/>
            </a:pPr>
            <a:endParaRPr lang="ms-MY" sz="1800" b="1"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Selaras dengan keperluan </a:t>
            </a:r>
            <a:r>
              <a:rPr lang="ms-MY" sz="1800" b="1" dirty="0">
                <a:solidFill>
                  <a:schemeClr val="tx1"/>
                </a:solidFill>
                <a:latin typeface="Arial" panose="020B0604020202020204" pitchFamily="34" charset="0"/>
                <a:cs typeface="Arial" panose="020B0604020202020204" pitchFamily="34" charset="0"/>
              </a:rPr>
              <a:t>skop projek, jadual pelaksanaan </a:t>
            </a:r>
            <a:r>
              <a:rPr lang="ms-MY" sz="1800" dirty="0">
                <a:solidFill>
                  <a:schemeClr val="tx1"/>
                </a:solidFill>
                <a:latin typeface="Arial" panose="020B0604020202020204" pitchFamily="34" charset="0"/>
                <a:cs typeface="Arial" panose="020B0604020202020204" pitchFamily="34" charset="0"/>
              </a:rPr>
              <a:t>dan</a:t>
            </a:r>
            <a:r>
              <a:rPr lang="ms-MY" sz="1800" b="1" dirty="0">
                <a:solidFill>
                  <a:schemeClr val="tx1"/>
                </a:solidFill>
                <a:latin typeface="Arial" panose="020B0604020202020204" pitchFamily="34" charset="0"/>
                <a:cs typeface="Arial" panose="020B0604020202020204" pitchFamily="34" charset="0"/>
              </a:rPr>
              <a:t> maklumat peruntukan </a:t>
            </a:r>
          </a:p>
          <a:p>
            <a:pPr algn="l">
              <a:buClr>
                <a:schemeClr val="tx1"/>
              </a:buClr>
              <a:buSzPct val="100000"/>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1D1A73D-5BCC-4890-A8E2-F5A96B60D1A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09581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Google Shape;327;p12"/>
          <p:cNvCxnSpPr/>
          <p:nvPr/>
        </p:nvCxnSpPr>
        <p:spPr>
          <a:xfrm>
            <a:off x="6565330" y="1267565"/>
            <a:ext cx="0" cy="2548523"/>
          </a:xfrm>
          <a:prstGeom prst="straightConnector1">
            <a:avLst/>
          </a:prstGeom>
          <a:noFill/>
          <a:ln w="28575" cap="flat" cmpd="sng">
            <a:solidFill>
              <a:schemeClr val="dk1"/>
            </a:solidFill>
            <a:prstDash val="solid"/>
            <a:miter lim="800000"/>
            <a:headEnd type="none" w="sm" len="sm"/>
            <a:tailEnd type="none" w="sm" len="sm"/>
          </a:ln>
        </p:spPr>
      </p:cxnSp>
      <p:sp>
        <p:nvSpPr>
          <p:cNvPr id="329" name="Google Shape;329;p12"/>
          <p:cNvSpPr/>
          <p:nvPr/>
        </p:nvSpPr>
        <p:spPr>
          <a:xfrm>
            <a:off x="4019324" y="847404"/>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ms-MY" sz="1100" b="1" i="0" u="none" strike="noStrike" kern="0" cap="none" spc="0" normalizeH="0" baseline="0" dirty="0">
                <a:ln>
                  <a:noFill/>
                </a:ln>
                <a:solidFill>
                  <a:srgbClr val="1E4E79"/>
                </a:solidFill>
                <a:effectLst/>
                <a:uLnTx/>
                <a:uFillTx/>
                <a:latin typeface="Arial"/>
                <a:ea typeface="Arial"/>
                <a:cs typeface="Arial"/>
                <a:sym typeface="Arial"/>
              </a:rPr>
              <a:t>JAWATANKUASA PEMANDU</a:t>
            </a:r>
            <a:endParaRPr kumimoji="0" lang="ms-MY" sz="14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ms-MY" sz="1000" b="0" i="0" u="none" strike="noStrike" kern="0" cap="none" spc="0" normalizeH="0" baseline="0" dirty="0">
                <a:ln>
                  <a:noFill/>
                </a:ln>
                <a:solidFill>
                  <a:srgbClr val="1E4E79"/>
                </a:solidFill>
                <a:effectLst/>
                <a:uLnTx/>
                <a:uFillTx/>
                <a:latin typeface="Arial"/>
                <a:ea typeface="Arial"/>
                <a:cs typeface="Arial"/>
                <a:sym typeface="Arial"/>
              </a:rPr>
              <a:t>Pengerusi : Ketua XXXX(JUSA B)</a:t>
            </a:r>
            <a:endParaRPr kumimoji="0" lang="ms-MY" sz="1000" b="0" i="0" u="none" strike="noStrike" kern="0" cap="none" spc="0" normalizeH="0" baseline="0" dirty="0">
              <a:ln>
                <a:noFill/>
              </a:ln>
              <a:solidFill>
                <a:srgbClr val="1E4E79"/>
              </a:solidFill>
              <a:effectLst/>
              <a:uLnTx/>
              <a:uFillTx/>
              <a:latin typeface="Calibri"/>
              <a:ea typeface="Calibri"/>
              <a:cs typeface="Calibri"/>
              <a:sym typeface="Calibri"/>
            </a:endParaRPr>
          </a:p>
        </p:txBody>
      </p:sp>
      <p:sp>
        <p:nvSpPr>
          <p:cNvPr id="330" name="Google Shape;330;p12"/>
          <p:cNvSpPr/>
          <p:nvPr/>
        </p:nvSpPr>
        <p:spPr>
          <a:xfrm>
            <a:off x="4019324" y="1578266"/>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JAWATANKUASA TEKNIKAL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Pengerusi :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Ketua</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XXXX(JUSA C)</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2"/>
          <p:cNvSpPr/>
          <p:nvPr/>
        </p:nvSpPr>
        <p:spPr>
          <a:xfrm>
            <a:off x="4019323" y="2906116"/>
            <a:ext cx="5499847" cy="364824"/>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PENGARAH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Bahagian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Pengurusan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ICT XXX(M54)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2" name="Google Shape;332;p12"/>
          <p:cNvSpPr/>
          <p:nvPr/>
        </p:nvSpPr>
        <p:spPr>
          <a:xfrm>
            <a:off x="185875" y="2788911"/>
            <a:ext cx="11984353" cy="3200961"/>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33" name="Google Shape;333;p12"/>
          <p:cNvCxnSpPr/>
          <p:nvPr/>
        </p:nvCxnSpPr>
        <p:spPr>
          <a:xfrm>
            <a:off x="3347111" y="3827401"/>
            <a:ext cx="5314058" cy="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12"/>
          <p:cNvSpPr txBox="1"/>
          <p:nvPr/>
        </p:nvSpPr>
        <p:spPr>
          <a:xfrm>
            <a:off x="183829" y="2767422"/>
            <a:ext cx="19466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ea typeface="Arial"/>
                <a:cs typeface="Arial"/>
                <a:sym typeface="Arial"/>
              </a:rPr>
              <a:t>PASUKAN PROJEK</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12"/>
          <p:cNvSpPr/>
          <p:nvPr/>
        </p:nvSpPr>
        <p:spPr>
          <a:xfrm>
            <a:off x="2546548" y="3435581"/>
            <a:ext cx="1959073" cy="58250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1E4E79"/>
                </a:solidFill>
                <a:effectLst/>
                <a:uLnTx/>
                <a:uFillTx/>
                <a:latin typeface="Arial"/>
                <a:ea typeface="Arial"/>
                <a:cs typeface="Arial"/>
                <a:sym typeface="Arial"/>
              </a:rPr>
              <a:t>PENGURUS PROJEK KERAJAAN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BPICT (F52)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6" name="Google Shape;336;p12"/>
          <p:cNvSpPr/>
          <p:nvPr/>
        </p:nvSpPr>
        <p:spPr>
          <a:xfrm>
            <a:off x="1331657" y="4337614"/>
            <a:ext cx="1110914" cy="394902"/>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2"/>
          <p:cNvSpPr/>
          <p:nvPr/>
        </p:nvSpPr>
        <p:spPr>
          <a:xfrm>
            <a:off x="185875" y="5400472"/>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12"/>
          <p:cNvSpPr/>
          <p:nvPr/>
        </p:nvSpPr>
        <p:spPr>
          <a:xfrm>
            <a:off x="1934070" y="5401046"/>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2"/>
          <p:cNvSpPr/>
          <p:nvPr/>
        </p:nvSpPr>
        <p:spPr>
          <a:xfrm>
            <a:off x="3237421" y="5405501"/>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12"/>
          <p:cNvSpPr/>
          <p:nvPr/>
        </p:nvSpPr>
        <p:spPr>
          <a:xfrm>
            <a:off x="4746298" y="5422542"/>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12"/>
          <p:cNvSpPr/>
          <p:nvPr/>
        </p:nvSpPr>
        <p:spPr>
          <a:xfrm>
            <a:off x="5536567" y="5422543"/>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43" name="Google Shape;343;p12"/>
          <p:cNvCxnSpPr/>
          <p:nvPr/>
        </p:nvCxnSpPr>
        <p:spPr>
          <a:xfrm>
            <a:off x="581651" y="5052838"/>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44" name="Google Shape;344;p12"/>
          <p:cNvCxnSpPr/>
          <p:nvPr/>
        </p:nvCxnSpPr>
        <p:spPr>
          <a:xfrm flipH="1">
            <a:off x="3506661" y="4018087"/>
            <a:ext cx="7008" cy="1029176"/>
          </a:xfrm>
          <a:prstGeom prst="straightConnector1">
            <a:avLst/>
          </a:prstGeom>
          <a:noFill/>
          <a:ln w="28575" cap="flat" cmpd="sng">
            <a:solidFill>
              <a:schemeClr val="dk1"/>
            </a:solidFill>
            <a:prstDash val="solid"/>
            <a:miter lim="800000"/>
            <a:headEnd type="none" w="sm" len="sm"/>
            <a:tailEnd type="none" w="sm" len="sm"/>
          </a:ln>
        </p:spPr>
      </p:cxnSp>
      <p:cxnSp>
        <p:nvCxnSpPr>
          <p:cNvPr id="345" name="Google Shape;345;p12"/>
          <p:cNvCxnSpPr>
            <a:cxnSpLocks/>
          </p:cNvCxnSpPr>
          <p:nvPr/>
        </p:nvCxnSpPr>
        <p:spPr>
          <a:xfrm>
            <a:off x="2436251" y="4561585"/>
            <a:ext cx="1070410" cy="0"/>
          </a:xfrm>
          <a:prstGeom prst="straightConnector1">
            <a:avLst/>
          </a:prstGeom>
          <a:noFill/>
          <a:ln w="28575" cap="flat" cmpd="sng">
            <a:solidFill>
              <a:schemeClr val="dk1"/>
            </a:solidFill>
            <a:prstDash val="solid"/>
            <a:miter lim="800000"/>
            <a:headEnd type="none" w="sm" len="sm"/>
            <a:tailEnd type="none" w="sm" len="sm"/>
          </a:ln>
        </p:spPr>
      </p:cxnSp>
      <p:cxnSp>
        <p:nvCxnSpPr>
          <p:cNvPr id="346" name="Google Shape;346;p12"/>
          <p:cNvCxnSpPr/>
          <p:nvPr/>
        </p:nvCxnSpPr>
        <p:spPr>
          <a:xfrm>
            <a:off x="28612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7" name="Google Shape;347;p12"/>
          <p:cNvCxnSpPr/>
          <p:nvPr/>
        </p:nvCxnSpPr>
        <p:spPr>
          <a:xfrm>
            <a:off x="22401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8" name="Google Shape;348;p12"/>
          <p:cNvCxnSpPr/>
          <p:nvPr/>
        </p:nvCxnSpPr>
        <p:spPr>
          <a:xfrm flipH="1">
            <a:off x="596699" y="5054601"/>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49" name="Google Shape;349;p12"/>
          <p:cNvSpPr/>
          <p:nvPr/>
        </p:nvSpPr>
        <p:spPr>
          <a:xfrm>
            <a:off x="1004237" y="5401076"/>
            <a:ext cx="877883" cy="3871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12"/>
          <p:cNvSpPr/>
          <p:nvPr/>
        </p:nvSpPr>
        <p:spPr>
          <a:xfrm>
            <a:off x="3863554" y="5414888"/>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12"/>
          <p:cNvSpPr/>
          <p:nvPr/>
        </p:nvSpPr>
        <p:spPr>
          <a:xfrm>
            <a:off x="2555883" y="5401076"/>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52" name="Google Shape;352;p12"/>
          <p:cNvCxnSpPr/>
          <p:nvPr/>
        </p:nvCxnSpPr>
        <p:spPr>
          <a:xfrm>
            <a:off x="3513669" y="5060356"/>
            <a:ext cx="0" cy="341594"/>
          </a:xfrm>
          <a:prstGeom prst="straightConnector1">
            <a:avLst/>
          </a:prstGeom>
          <a:noFill/>
          <a:ln w="28575" cap="flat" cmpd="sng">
            <a:solidFill>
              <a:schemeClr val="dk1"/>
            </a:solidFill>
            <a:prstDash val="solid"/>
            <a:miter lim="800000"/>
            <a:headEnd type="none" w="sm" len="sm"/>
            <a:tailEnd type="none" w="sm" len="sm"/>
          </a:ln>
        </p:spPr>
      </p:cxnSp>
      <p:sp>
        <p:nvSpPr>
          <p:cNvPr id="353" name="Google Shape;353;p12"/>
          <p:cNvSpPr/>
          <p:nvPr/>
        </p:nvSpPr>
        <p:spPr>
          <a:xfrm>
            <a:off x="8667029" y="3440528"/>
            <a:ext cx="1959073" cy="5835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(KONTRAKTOR)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1F3864"/>
                </a:solidFill>
                <a:effectLst/>
                <a:uLnTx/>
                <a:uFillTx/>
                <a:latin typeface="Calibri"/>
                <a:ea typeface="Calibri"/>
                <a:cs typeface="Calibri"/>
                <a:sym typeface="Calibri"/>
              </a:rPr>
              <a:t>(mesti mempunyai sijil profesional PM)</a:t>
            </a:r>
            <a:endParaRPr kumimoji="0" sz="900" b="0"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54" name="Google Shape;354;p12"/>
          <p:cNvCxnSpPr/>
          <p:nvPr/>
        </p:nvCxnSpPr>
        <p:spPr>
          <a:xfrm>
            <a:off x="4292207" y="506035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5" name="Google Shape;355;p12"/>
          <p:cNvCxnSpPr/>
          <p:nvPr/>
        </p:nvCxnSpPr>
        <p:spPr>
          <a:xfrm flipH="1">
            <a:off x="9613477" y="4018087"/>
            <a:ext cx="1011" cy="1053066"/>
          </a:xfrm>
          <a:prstGeom prst="straightConnector1">
            <a:avLst/>
          </a:prstGeom>
          <a:noFill/>
          <a:ln w="28575" cap="flat" cmpd="sng">
            <a:solidFill>
              <a:schemeClr val="dk1"/>
            </a:solidFill>
            <a:prstDash val="solid"/>
            <a:miter lim="800000"/>
            <a:headEnd type="none" w="sm" len="sm"/>
            <a:tailEnd type="none" w="sm" len="sm"/>
          </a:ln>
        </p:spPr>
      </p:cxnSp>
      <p:cxnSp>
        <p:nvCxnSpPr>
          <p:cNvPr id="356" name="Google Shape;356;p12"/>
          <p:cNvCxnSpPr/>
          <p:nvPr/>
        </p:nvCxnSpPr>
        <p:spPr>
          <a:xfrm>
            <a:off x="142942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57" name="Google Shape;357;p12"/>
          <p:cNvCxnSpPr/>
          <p:nvPr/>
        </p:nvCxnSpPr>
        <p:spPr>
          <a:xfrm>
            <a:off x="5848617" y="5067897"/>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8" name="Google Shape;358;p12"/>
          <p:cNvCxnSpPr/>
          <p:nvPr/>
        </p:nvCxnSpPr>
        <p:spPr>
          <a:xfrm>
            <a:off x="5140148" y="5060356"/>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59" name="Google Shape;359;p12"/>
          <p:cNvSpPr/>
          <p:nvPr/>
        </p:nvSpPr>
        <p:spPr>
          <a:xfrm>
            <a:off x="6286694" y="5414891"/>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12"/>
          <p:cNvSpPr/>
          <p:nvPr/>
        </p:nvSpPr>
        <p:spPr>
          <a:xfrm>
            <a:off x="8034889" y="5415465"/>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12"/>
          <p:cNvSpPr/>
          <p:nvPr/>
        </p:nvSpPr>
        <p:spPr>
          <a:xfrm>
            <a:off x="9338240" y="5419920"/>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12"/>
          <p:cNvSpPr/>
          <p:nvPr/>
        </p:nvSpPr>
        <p:spPr>
          <a:xfrm>
            <a:off x="10847117" y="5436961"/>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12"/>
          <p:cNvSpPr/>
          <p:nvPr/>
        </p:nvSpPr>
        <p:spPr>
          <a:xfrm>
            <a:off x="11637386" y="5436962"/>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64" name="Google Shape;364;p12"/>
          <p:cNvCxnSpPr/>
          <p:nvPr/>
        </p:nvCxnSpPr>
        <p:spPr>
          <a:xfrm>
            <a:off x="6682470" y="5067257"/>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65" name="Google Shape;365;p12"/>
          <p:cNvCxnSpPr/>
          <p:nvPr/>
        </p:nvCxnSpPr>
        <p:spPr>
          <a:xfrm>
            <a:off x="89620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6" name="Google Shape;366;p12"/>
          <p:cNvCxnSpPr/>
          <p:nvPr/>
        </p:nvCxnSpPr>
        <p:spPr>
          <a:xfrm>
            <a:off x="83409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7" name="Google Shape;367;p12"/>
          <p:cNvCxnSpPr/>
          <p:nvPr/>
        </p:nvCxnSpPr>
        <p:spPr>
          <a:xfrm flipH="1">
            <a:off x="6697518" y="5069020"/>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68" name="Google Shape;368;p12"/>
          <p:cNvSpPr/>
          <p:nvPr/>
        </p:nvSpPr>
        <p:spPr>
          <a:xfrm>
            <a:off x="7105056" y="5415495"/>
            <a:ext cx="877883"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12"/>
          <p:cNvSpPr/>
          <p:nvPr/>
        </p:nvSpPr>
        <p:spPr>
          <a:xfrm>
            <a:off x="9964373" y="5429307"/>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12"/>
          <p:cNvSpPr/>
          <p:nvPr/>
        </p:nvSpPr>
        <p:spPr>
          <a:xfrm>
            <a:off x="8656702" y="5415495"/>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71" name="Google Shape;371;p12"/>
          <p:cNvCxnSpPr/>
          <p:nvPr/>
        </p:nvCxnSpPr>
        <p:spPr>
          <a:xfrm>
            <a:off x="9614488" y="5074775"/>
            <a:ext cx="0" cy="341594"/>
          </a:xfrm>
          <a:prstGeom prst="straightConnector1">
            <a:avLst/>
          </a:prstGeom>
          <a:noFill/>
          <a:ln w="28575" cap="flat" cmpd="sng">
            <a:solidFill>
              <a:schemeClr val="dk1"/>
            </a:solidFill>
            <a:prstDash val="solid"/>
            <a:miter lim="800000"/>
            <a:headEnd type="none" w="sm" len="sm"/>
            <a:tailEnd type="none" w="sm" len="sm"/>
          </a:ln>
        </p:spPr>
      </p:cxnSp>
      <p:cxnSp>
        <p:nvCxnSpPr>
          <p:cNvPr id="372" name="Google Shape;372;p12"/>
          <p:cNvCxnSpPr/>
          <p:nvPr/>
        </p:nvCxnSpPr>
        <p:spPr>
          <a:xfrm>
            <a:off x="10393026" y="5074775"/>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3" name="Google Shape;373;p12"/>
          <p:cNvCxnSpPr/>
          <p:nvPr/>
        </p:nvCxnSpPr>
        <p:spPr>
          <a:xfrm>
            <a:off x="753024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74" name="Google Shape;374;p12"/>
          <p:cNvCxnSpPr/>
          <p:nvPr/>
        </p:nvCxnSpPr>
        <p:spPr>
          <a:xfrm>
            <a:off x="11949436" y="508231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5" name="Google Shape;375;p12"/>
          <p:cNvCxnSpPr/>
          <p:nvPr/>
        </p:nvCxnSpPr>
        <p:spPr>
          <a:xfrm>
            <a:off x="11240967" y="5074775"/>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76" name="Google Shape;376;p12"/>
          <p:cNvSpPr/>
          <p:nvPr/>
        </p:nvSpPr>
        <p:spPr>
          <a:xfrm>
            <a:off x="7453450" y="4354906"/>
            <a:ext cx="1110914" cy="35123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78" name="Google Shape;378;p12"/>
          <p:cNvCxnSpPr>
            <a:cxnSpLocks/>
          </p:cNvCxnSpPr>
          <p:nvPr/>
        </p:nvCxnSpPr>
        <p:spPr>
          <a:xfrm>
            <a:off x="8558044" y="4535211"/>
            <a:ext cx="1055433" cy="0"/>
          </a:xfrm>
          <a:prstGeom prst="straightConnector1">
            <a:avLst/>
          </a:prstGeom>
          <a:noFill/>
          <a:ln w="28575" cap="flat" cmpd="sng">
            <a:solidFill>
              <a:schemeClr val="dk1"/>
            </a:solidFill>
            <a:prstDash val="solid"/>
            <a:miter lim="800000"/>
            <a:headEnd type="none" w="sm" len="sm"/>
            <a:tailEnd type="none" w="sm" len="sm"/>
          </a:ln>
        </p:spPr>
      </p:cxnSp>
      <p:sp>
        <p:nvSpPr>
          <p:cNvPr id="379" name="Google Shape;379;p12"/>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TextBox 55">
            <a:extLst>
              <a:ext uri="{FF2B5EF4-FFF2-40B4-BE49-F238E27FC236}">
                <a16:creationId xmlns:a16="http://schemas.microsoft.com/office/drawing/2014/main" id="{90564816-8D7D-4220-8B8C-F3BF54207647}"/>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54" name="Text Placeholder 10">
            <a:extLst>
              <a:ext uri="{FF2B5EF4-FFF2-40B4-BE49-F238E27FC236}">
                <a16:creationId xmlns:a16="http://schemas.microsoft.com/office/drawing/2014/main" id="{30E140A6-DDC3-49EF-8094-440DB8835D5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3469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568" y="3102406"/>
            <a:ext cx="1952549" cy="5988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Projek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Bahagian ICT (JUSA C)</a:t>
            </a:r>
          </a:p>
        </p:txBody>
      </p:sp>
      <p:grpSp>
        <p:nvGrpSpPr>
          <p:cNvPr id="91" name="Group 90"/>
          <p:cNvGrpSpPr/>
          <p:nvPr/>
        </p:nvGrpSpPr>
        <p:grpSpPr>
          <a:xfrm>
            <a:off x="6197770" y="5972540"/>
            <a:ext cx="3678661" cy="591795"/>
            <a:chOff x="6194870" y="4300606"/>
            <a:chExt cx="3363991" cy="591795"/>
          </a:xfrm>
          <a:solidFill>
            <a:schemeClr val="accent5">
              <a:lumMod val="20000"/>
              <a:lumOff val="80000"/>
            </a:schemeClr>
          </a:solidFill>
        </p:grpSpPr>
        <p:sp>
          <p:nvSpPr>
            <p:cNvPr id="11" name="Rectangle 10"/>
            <p:cNvSpPr/>
            <p:nvPr/>
          </p:nvSpPr>
          <p:spPr>
            <a:xfrm>
              <a:off x="6194870" y="4300606"/>
              <a:ext cx="972000" cy="591795"/>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Aplikasi</a:t>
              </a:r>
            </a:p>
          </p:txBody>
        </p:sp>
        <p:sp>
          <p:nvSpPr>
            <p:cNvPr id="12" name="Rectangle 11"/>
            <p:cNvSpPr/>
            <p:nvPr/>
          </p:nvSpPr>
          <p:spPr>
            <a:xfrm>
              <a:off x="7188533" y="4300606"/>
              <a:ext cx="972000" cy="590317"/>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Teknikal</a:t>
              </a:r>
            </a:p>
          </p:txBody>
        </p:sp>
        <p:sp>
          <p:nvSpPr>
            <p:cNvPr id="13" name="Rectangle 12"/>
            <p:cNvSpPr/>
            <p:nvPr/>
          </p:nvSpPr>
          <p:spPr>
            <a:xfrm>
              <a:off x="8220622" y="4300606"/>
              <a:ext cx="795517"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4" name="Rectangle 13"/>
            <p:cNvSpPr/>
            <p:nvPr/>
          </p:nvSpPr>
          <p:spPr>
            <a:xfrm>
              <a:off x="9102947" y="4300606"/>
              <a:ext cx="455914"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a:ln>
                    <a:noFill/>
                  </a:ln>
                  <a:solidFill>
                    <a:prstClr val="black"/>
                  </a:solidFill>
                  <a:effectLst/>
                  <a:uLnTx/>
                  <a:uFillTx/>
                  <a:latin typeface="Calibri" panose="020F0502020204030204"/>
                  <a:ea typeface="+mn-ea"/>
                  <a:cs typeface="+mn-cs"/>
                </a:rPr>
                <a:t>SME</a:t>
              </a:r>
            </a:p>
          </p:txBody>
        </p:sp>
      </p:grpSp>
      <p:sp>
        <p:nvSpPr>
          <p:cNvPr id="30" name="TextBox 29"/>
          <p:cNvSpPr txBox="1"/>
          <p:nvPr/>
        </p:nvSpPr>
        <p:spPr>
          <a:xfrm>
            <a:off x="327417" y="3287679"/>
            <a:ext cx="1641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1" i="0" u="none" strike="noStrike" kern="1200" cap="none" spc="0" normalizeH="0" baseline="0" dirty="0">
                <a:ln>
                  <a:noFill/>
                </a:ln>
                <a:solidFill>
                  <a:prstClr val="black"/>
                </a:solidFill>
                <a:effectLst/>
                <a:uLnTx/>
                <a:uFillTx/>
                <a:latin typeface="Calibri" panose="020F0502020204030204"/>
                <a:ea typeface="+mn-ea"/>
                <a:cs typeface="+mn-cs"/>
              </a:rPr>
              <a:t>Pasukan Projek</a:t>
            </a:r>
          </a:p>
        </p:txBody>
      </p:sp>
      <p:cxnSp>
        <p:nvCxnSpPr>
          <p:cNvPr id="32" name="Straight Connector 31"/>
          <p:cNvCxnSpPr/>
          <p:nvPr/>
        </p:nvCxnSpPr>
        <p:spPr>
          <a:xfrm flipV="1">
            <a:off x="2407801" y="4262078"/>
            <a:ext cx="8660302" cy="29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89350" y="4254065"/>
            <a:ext cx="1737830" cy="823209"/>
            <a:chOff x="1268331" y="1825078"/>
            <a:chExt cx="1589176" cy="823209"/>
          </a:xfrm>
          <a:solidFill>
            <a:schemeClr val="bg2">
              <a:lumMod val="90000"/>
            </a:schemeClr>
          </a:solidFill>
        </p:grpSpPr>
        <p:sp>
          <p:nvSpPr>
            <p:cNvPr id="22" name="Rectangle 21"/>
            <p:cNvSpPr/>
            <p:nvPr/>
          </p:nvSpPr>
          <p:spPr>
            <a:xfrm>
              <a:off x="1268331" y="2132854"/>
              <a:ext cx="1589176" cy="5154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Pengurus Projek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Timb. Pengarah (F54) </a:t>
              </a:r>
            </a:p>
          </p:txBody>
        </p:sp>
        <p:cxnSp>
          <p:nvCxnSpPr>
            <p:cNvPr id="38" name="Straight Connector 37"/>
            <p:cNvCxnSpPr>
              <a:endCxn id="22" idx="0"/>
            </p:cNvCxnSpPr>
            <p:nvPr/>
          </p:nvCxnSpPr>
          <p:spPr>
            <a:xfrm>
              <a:off x="2025234" y="1825078"/>
              <a:ext cx="8193" cy="30777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87335" y="5077274"/>
            <a:ext cx="3450122" cy="739416"/>
            <a:chOff x="809259" y="2648287"/>
            <a:chExt cx="3154998" cy="739416"/>
          </a:xfrm>
          <a:solidFill>
            <a:schemeClr val="bg1">
              <a:lumMod val="95000"/>
            </a:schemeClr>
          </a:solidFill>
        </p:grpSpPr>
        <p:grpSp>
          <p:nvGrpSpPr>
            <p:cNvPr id="94" name="Group 93"/>
            <p:cNvGrpSpPr/>
            <p:nvPr/>
          </p:nvGrpSpPr>
          <p:grpSpPr>
            <a:xfrm>
              <a:off x="809259" y="2724160"/>
              <a:ext cx="3154998" cy="360040"/>
              <a:chOff x="809259" y="2724160"/>
              <a:chExt cx="3154998" cy="360040"/>
            </a:xfrm>
            <a:grpFill/>
          </p:grpSpPr>
          <p:sp>
            <p:nvSpPr>
              <p:cNvPr id="21" name="Rectangle 20"/>
              <p:cNvSpPr/>
              <p:nvPr/>
            </p:nvSpPr>
            <p:spPr>
              <a:xfrm>
                <a:off x="2557442" y="2729284"/>
                <a:ext cx="1406815" cy="312534"/>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sp>
            <p:nvSpPr>
              <p:cNvPr id="20" name="Rectangle 19"/>
              <p:cNvSpPr/>
              <p:nvPr/>
            </p:nvSpPr>
            <p:spPr>
              <a:xfrm>
                <a:off x="809259" y="2724160"/>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36" name="Straight Connector 35"/>
              <p:cNvCxnSpPr>
                <a:stCxn id="20" idx="3"/>
                <a:endCxn id="21" idx="1"/>
              </p:cNvCxnSpPr>
              <p:nvPr/>
            </p:nvCxnSpPr>
            <p:spPr>
              <a:xfrm flipV="1">
                <a:off x="1549332" y="2896743"/>
                <a:ext cx="1008110" cy="7437"/>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stCxn id="22" idx="2"/>
            </p:cNvCxnSpPr>
            <p:nvPr/>
          </p:nvCxnSpPr>
          <p:spPr>
            <a:xfrm>
              <a:off x="2062919" y="2648287"/>
              <a:ext cx="15330" cy="73941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50201" y="5823951"/>
            <a:ext cx="4043749" cy="168835"/>
            <a:chOff x="552536" y="4139032"/>
            <a:chExt cx="3697846" cy="168835"/>
          </a:xfrm>
        </p:grpSpPr>
        <p:cxnSp>
          <p:nvCxnSpPr>
            <p:cNvPr id="33" name="Straight Connector 32"/>
            <p:cNvCxnSpPr>
              <a:cxnSpLocks/>
            </p:cNvCxnSpPr>
            <p:nvPr/>
          </p:nvCxnSpPr>
          <p:spPr>
            <a:xfrm>
              <a:off x="552536" y="4142842"/>
              <a:ext cx="3697846" cy="147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567991" y="4139032"/>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62119" y="4157577"/>
              <a:ext cx="0" cy="145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3651" y="4148831"/>
              <a:ext cx="0" cy="1540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451980" y="4140779"/>
              <a:ext cx="2" cy="162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43233" y="4140779"/>
              <a:ext cx="7148" cy="162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1731" y="5820893"/>
            <a:ext cx="3933639" cy="168835"/>
            <a:chOff x="5569799" y="4131771"/>
            <a:chExt cx="3597154" cy="168835"/>
          </a:xfrm>
        </p:grpSpPr>
        <p:cxnSp>
          <p:nvCxnSpPr>
            <p:cNvPr id="34" name="Straight Connector 33"/>
            <p:cNvCxnSpPr/>
            <p:nvPr/>
          </p:nvCxnSpPr>
          <p:spPr>
            <a:xfrm>
              <a:off x="5569799" y="4139033"/>
              <a:ext cx="3592769" cy="4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40947" y="4131771"/>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4176" y="4149976"/>
              <a:ext cx="0" cy="1506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7063" y="4139201"/>
              <a:ext cx="1" cy="1614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62568" y="4139201"/>
              <a:ext cx="4385" cy="16140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710976" y="4262078"/>
            <a:ext cx="1653619" cy="756489"/>
            <a:chOff x="6523442" y="1828888"/>
            <a:chExt cx="1512168" cy="756489"/>
          </a:xfrm>
          <a:solidFill>
            <a:schemeClr val="accent5">
              <a:lumMod val="20000"/>
              <a:lumOff val="80000"/>
            </a:schemeClr>
          </a:solidFill>
        </p:grpSpPr>
        <p:sp>
          <p:nvSpPr>
            <p:cNvPr id="6" name="Rectangle 5"/>
            <p:cNvSpPr/>
            <p:nvPr/>
          </p:nvSpPr>
          <p:spPr>
            <a:xfrm>
              <a:off x="6523442" y="2132815"/>
              <a:ext cx="1512168" cy="452562"/>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Kontraktor</a:t>
              </a:r>
            </a:p>
          </p:txBody>
        </p:sp>
        <p:cxnSp>
          <p:nvCxnSpPr>
            <p:cNvPr id="49" name="Straight Connector 48"/>
            <p:cNvCxnSpPr>
              <a:endCxn id="6" idx="0"/>
            </p:cNvCxnSpPr>
            <p:nvPr/>
          </p:nvCxnSpPr>
          <p:spPr>
            <a:xfrm flipH="1">
              <a:off x="7279526" y="1828888"/>
              <a:ext cx="3811"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30612" y="5018567"/>
            <a:ext cx="2856419" cy="791489"/>
            <a:chOff x="6084168" y="2585377"/>
            <a:chExt cx="2612080" cy="791489"/>
          </a:xfrm>
          <a:solidFill>
            <a:schemeClr val="accent5">
              <a:lumMod val="20000"/>
              <a:lumOff val="80000"/>
            </a:schemeClr>
          </a:solidFill>
        </p:grpSpPr>
        <p:sp>
          <p:nvSpPr>
            <p:cNvPr id="9" name="Rectangle 8"/>
            <p:cNvSpPr/>
            <p:nvPr/>
          </p:nvSpPr>
          <p:spPr>
            <a:xfrm>
              <a:off x="6084168" y="2738116"/>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Calibri" panose="020F0502020204030204"/>
                  <a:ea typeface="+mn-ea"/>
                  <a:cs typeface="+mn-cs"/>
                </a:rPr>
                <a:t>PMO</a:t>
              </a:r>
            </a:p>
          </p:txBody>
        </p:sp>
        <p:sp>
          <p:nvSpPr>
            <p:cNvPr id="10" name="Rectangle 9"/>
            <p:cNvSpPr/>
            <p:nvPr/>
          </p:nvSpPr>
          <p:spPr>
            <a:xfrm>
              <a:off x="7796248" y="2667066"/>
              <a:ext cx="900000" cy="504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cxnSp>
          <p:nvCxnSpPr>
            <p:cNvPr id="35" name="Straight Connector 34"/>
            <p:cNvCxnSpPr/>
            <p:nvPr/>
          </p:nvCxnSpPr>
          <p:spPr>
            <a:xfrm>
              <a:off x="6824241" y="2935573"/>
              <a:ext cx="972007" cy="93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a:off x="7279526" y="2585377"/>
              <a:ext cx="9733" cy="791489"/>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stCxn id="2" idx="2"/>
          </p:cNvCxnSpPr>
          <p:nvPr/>
        </p:nvCxnSpPr>
        <p:spPr>
          <a:xfrm flipH="1">
            <a:off x="6001842" y="3701238"/>
            <a:ext cx="1" cy="5528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1809" y="5987783"/>
            <a:ext cx="4880349" cy="590926"/>
            <a:chOff x="23620" y="4302864"/>
            <a:chExt cx="4462883" cy="590926"/>
          </a:xfrm>
          <a:solidFill>
            <a:schemeClr val="bg2">
              <a:lumMod val="90000"/>
            </a:schemeClr>
          </a:solidFill>
        </p:grpSpPr>
        <p:sp>
          <p:nvSpPr>
            <p:cNvPr id="15" name="Rectangle 14"/>
            <p:cNvSpPr/>
            <p:nvPr/>
          </p:nvSpPr>
          <p:spPr>
            <a:xfrm>
              <a:off x="23620" y="4302864"/>
              <a:ext cx="845882"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sp>
          <p:nvSpPr>
            <p:cNvPr id="19" name="Rectangle 18"/>
            <p:cNvSpPr/>
            <p:nvPr/>
          </p:nvSpPr>
          <p:spPr>
            <a:xfrm>
              <a:off x="908908" y="4302864"/>
              <a:ext cx="972000"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Aplikasi</a:t>
              </a:r>
            </a:p>
          </p:txBody>
        </p:sp>
        <p:sp>
          <p:nvSpPr>
            <p:cNvPr id="16" name="Rectangle 15"/>
            <p:cNvSpPr/>
            <p:nvPr/>
          </p:nvSpPr>
          <p:spPr>
            <a:xfrm>
              <a:off x="1924861" y="4302864"/>
              <a:ext cx="863809"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Teknikal</a:t>
              </a:r>
            </a:p>
          </p:txBody>
        </p:sp>
        <p:sp>
          <p:nvSpPr>
            <p:cNvPr id="17" name="Rectangle 16"/>
            <p:cNvSpPr/>
            <p:nvPr/>
          </p:nvSpPr>
          <p:spPr>
            <a:xfrm>
              <a:off x="2933202" y="4302864"/>
              <a:ext cx="939179" cy="585065"/>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8" name="Rectangle 17"/>
            <p:cNvSpPr/>
            <p:nvPr/>
          </p:nvSpPr>
          <p:spPr>
            <a:xfrm>
              <a:off x="3924384" y="4302864"/>
              <a:ext cx="562119" cy="588624"/>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black"/>
                  </a:solidFill>
                  <a:effectLst/>
                  <a:uLnTx/>
                  <a:uFillTx/>
                  <a:latin typeface="Calibri" panose="020F0502020204030204"/>
                  <a:ea typeface="+mn-ea"/>
                  <a:cs typeface="+mn-cs"/>
                </a:rPr>
                <a:t>SME</a:t>
              </a:r>
            </a:p>
          </p:txBody>
        </p:sp>
      </p:grpSp>
      <p:sp>
        <p:nvSpPr>
          <p:cNvPr id="76" name="Rectangle 75"/>
          <p:cNvSpPr/>
          <p:nvPr/>
        </p:nvSpPr>
        <p:spPr>
          <a:xfrm>
            <a:off x="5253510" y="5978891"/>
            <a:ext cx="901813" cy="591795"/>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cxnSp>
        <p:nvCxnSpPr>
          <p:cNvPr id="78" name="Straight Connector 77"/>
          <p:cNvCxnSpPr/>
          <p:nvPr/>
        </p:nvCxnSpPr>
        <p:spPr>
          <a:xfrm>
            <a:off x="5738050" y="5810056"/>
            <a:ext cx="603" cy="1688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069033" y="4229494"/>
            <a:ext cx="1942838" cy="663967"/>
            <a:chOff x="6523444" y="1828888"/>
            <a:chExt cx="1512168" cy="663967"/>
          </a:xfrm>
          <a:solidFill>
            <a:srgbClr val="FFCCFF"/>
          </a:solidFill>
        </p:grpSpPr>
        <p:sp>
          <p:nvSpPr>
            <p:cNvPr id="64" name="Rectangle 63"/>
            <p:cNvSpPr/>
            <p:nvPr/>
          </p:nvSpPr>
          <p:spPr>
            <a:xfrm>
              <a:off x="6523444" y="2132815"/>
              <a:ext cx="1512168"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IV &amp; V</a:t>
              </a:r>
            </a:p>
          </p:txBody>
        </p:sp>
        <p:cxnSp>
          <p:nvCxnSpPr>
            <p:cNvPr id="65" name="Straight Connector 64"/>
            <p:cNvCxnSpPr>
              <a:endCxn id="64" idx="0"/>
            </p:cNvCxnSpPr>
            <p:nvPr/>
          </p:nvCxnSpPr>
          <p:spPr>
            <a:xfrm flipH="1">
              <a:off x="7279528" y="1828888"/>
              <a:ext cx="3810"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953075" y="4930974"/>
            <a:ext cx="1171938" cy="1047843"/>
            <a:chOff x="6222413" y="2492855"/>
            <a:chExt cx="1071690" cy="1047843"/>
          </a:xfrm>
          <a:solidFill>
            <a:srgbClr val="FFCCFF"/>
          </a:solidFill>
        </p:grpSpPr>
        <p:sp>
          <p:nvSpPr>
            <p:cNvPr id="67" name="Rectangle 66"/>
            <p:cNvSpPr/>
            <p:nvPr/>
          </p:nvSpPr>
          <p:spPr>
            <a:xfrm>
              <a:off x="6222413" y="2740945"/>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69" name="Straight Connector 68"/>
            <p:cNvCxnSpPr/>
            <p:nvPr/>
          </p:nvCxnSpPr>
          <p:spPr>
            <a:xfrm>
              <a:off x="6962486" y="2934860"/>
              <a:ext cx="317042" cy="1"/>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9528" y="2492855"/>
              <a:ext cx="14575" cy="1047843"/>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741719" y="5978890"/>
            <a:ext cx="834547" cy="591795"/>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Ahli Pasukan IV&amp;V</a:t>
            </a:r>
          </a:p>
        </p:txBody>
      </p:sp>
      <p:grpSp>
        <p:nvGrpSpPr>
          <p:cNvPr id="71" name="Group 70"/>
          <p:cNvGrpSpPr/>
          <p:nvPr/>
        </p:nvGrpSpPr>
        <p:grpSpPr>
          <a:xfrm>
            <a:off x="4205710" y="599487"/>
            <a:ext cx="3614816" cy="2239966"/>
            <a:chOff x="4229774" y="921629"/>
            <a:chExt cx="4180566" cy="2896760"/>
          </a:xfrm>
        </p:grpSpPr>
        <p:sp>
          <p:nvSpPr>
            <p:cNvPr id="73" name="Rectangle 13"/>
            <p:cNvSpPr>
              <a:spLocks noChangeArrowheads="1"/>
            </p:cNvSpPr>
            <p:nvPr/>
          </p:nvSpPr>
          <p:spPr bwMode="auto">
            <a:xfrm>
              <a:off x="4327176" y="921629"/>
              <a:ext cx="3971846" cy="1216342"/>
            </a:xfrm>
            <a:prstGeom prst="rect">
              <a:avLst/>
            </a:prstGeom>
            <a:solidFill>
              <a:schemeClr val="accent4">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PEMANDU</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Timbalan Ketua Pengarah (JUSA B)</a:t>
              </a:r>
            </a:p>
          </p:txBody>
        </p:sp>
        <p:sp>
          <p:nvSpPr>
            <p:cNvPr id="74" name="Rectangle 13"/>
            <p:cNvSpPr>
              <a:spLocks noChangeArrowheads="1"/>
            </p:cNvSpPr>
            <p:nvPr/>
          </p:nvSpPr>
          <p:spPr bwMode="auto">
            <a:xfrm>
              <a:off x="4229774" y="2528300"/>
              <a:ext cx="4180566" cy="1290089"/>
            </a:xfrm>
            <a:prstGeom prst="rect">
              <a:avLst/>
            </a:prstGeom>
            <a:solidFill>
              <a:schemeClr val="accent2">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TEKNIKAL</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Pengarah Bahagian Pembangunan (JUSA C)</a:t>
              </a:r>
            </a:p>
          </p:txBody>
        </p:sp>
        <p:cxnSp>
          <p:nvCxnSpPr>
            <p:cNvPr id="75" name="Straight Connector 74"/>
            <p:cNvCxnSpPr>
              <a:stCxn id="73" idx="2"/>
              <a:endCxn id="74" idx="0"/>
            </p:cNvCxnSpPr>
            <p:nvPr/>
          </p:nvCxnSpPr>
          <p:spPr>
            <a:xfrm>
              <a:off x="6313099" y="2137971"/>
              <a:ext cx="6958" cy="390329"/>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74" idx="2"/>
            <a:endCxn id="2" idx="0"/>
          </p:cNvCxnSpPr>
          <p:nvPr/>
        </p:nvCxnSpPr>
        <p:spPr>
          <a:xfrm flipH="1">
            <a:off x="6001843" y="2839453"/>
            <a:ext cx="11275" cy="26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735F518-D114-41A3-A06A-E1E27AF0D9A1}"/>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8" name="Google Shape;332;p12">
            <a:extLst>
              <a:ext uri="{FF2B5EF4-FFF2-40B4-BE49-F238E27FC236}">
                <a16:creationId xmlns:a16="http://schemas.microsoft.com/office/drawing/2014/main" id="{65D85E66-CEA7-4F81-B36A-CB92C6E71408}"/>
              </a:ext>
            </a:extLst>
          </p:cNvPr>
          <p:cNvSpPr/>
          <p:nvPr/>
        </p:nvSpPr>
        <p:spPr>
          <a:xfrm>
            <a:off x="180129" y="2985991"/>
            <a:ext cx="11967370" cy="3573872"/>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ext Placeholder 10">
            <a:extLst>
              <a:ext uri="{FF2B5EF4-FFF2-40B4-BE49-F238E27FC236}">
                <a16:creationId xmlns:a16="http://schemas.microsoft.com/office/drawing/2014/main" id="{D2657A04-39F9-445E-8DFA-19D54FCB04BA}"/>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77" name="Slide Number Placeholder 2">
            <a:extLst>
              <a:ext uri="{FF2B5EF4-FFF2-40B4-BE49-F238E27FC236}">
                <a16:creationId xmlns:a16="http://schemas.microsoft.com/office/drawing/2014/main" id="{2294ECD8-569E-4987-AB64-C3531D840ACB}"/>
              </a:ext>
            </a:extLst>
          </p:cNvPr>
          <p:cNvSpPr txBox="1">
            <a:spLocks/>
          </p:cNvSpPr>
          <p:nvPr/>
        </p:nvSpPr>
        <p:spPr>
          <a:xfrm>
            <a:off x="9432733" y="656256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86</a:t>
            </a:fld>
            <a:endParaRPr lang="ms-MY">
              <a:solidFill>
                <a:prstClr val="black">
                  <a:tint val="75000"/>
                </a:prstClr>
              </a:solidFill>
            </a:endParaRPr>
          </a:p>
        </p:txBody>
      </p:sp>
    </p:spTree>
    <p:extLst>
      <p:ext uri="{BB962C8B-B14F-4D97-AF65-F5344CB8AC3E}">
        <p14:creationId xmlns:p14="http://schemas.microsoft.com/office/powerpoint/2010/main" val="2659133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88309" y="3869302"/>
            <a:ext cx="50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650485" y="3848149"/>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83889" y="3859721"/>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8" name="Rectangle 6"/>
          <p:cNvSpPr>
            <a:spLocks noChangeArrowheads="1"/>
          </p:cNvSpPr>
          <p:nvPr/>
        </p:nvSpPr>
        <p:spPr bwMode="gray">
          <a:xfrm>
            <a:off x="9349953" y="562321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pPr algn="ctr"/>
            <a:r>
              <a:rPr lang="ms-MY" altLang="en-US" sz="1400" b="1" dirty="0">
                <a:solidFill>
                  <a:srgbClr val="FFFFFF"/>
                </a:solidFill>
              </a:rPr>
              <a:t>Meja </a:t>
            </a:r>
          </a:p>
          <a:p>
            <a:pPr algn="ctr"/>
            <a:r>
              <a:rPr lang="ms-MY" altLang="en-US" sz="1400" b="1" dirty="0">
                <a:solidFill>
                  <a:srgbClr val="FFFFFF"/>
                </a:solidFill>
              </a:rPr>
              <a:t>Bantuan</a:t>
            </a:r>
          </a:p>
        </p:txBody>
      </p:sp>
      <p:sp>
        <p:nvSpPr>
          <p:cNvPr id="44039" name="Rectangle 7"/>
          <p:cNvSpPr>
            <a:spLocks noChangeArrowheads="1"/>
          </p:cNvSpPr>
          <p:nvPr/>
        </p:nvSpPr>
        <p:spPr bwMode="gray">
          <a:xfrm>
            <a:off x="8105396" y="563820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grpSp>
        <p:nvGrpSpPr>
          <p:cNvPr id="44043" name="Group 11"/>
          <p:cNvGrpSpPr>
            <a:grpSpLocks/>
          </p:cNvGrpSpPr>
          <p:nvPr/>
        </p:nvGrpSpPr>
        <p:grpSpPr bwMode="auto">
          <a:xfrm>
            <a:off x="7007345" y="4373262"/>
            <a:ext cx="3428457" cy="399331"/>
            <a:chOff x="3964" y="2071"/>
            <a:chExt cx="1484" cy="330"/>
          </a:xfrm>
        </p:grpSpPr>
        <p:sp>
          <p:nvSpPr>
            <p:cNvPr id="44044"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45"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47" name="AutoShape 15"/>
          <p:cNvSpPr>
            <a:spLocks noChangeArrowheads="1"/>
          </p:cNvSpPr>
          <p:nvPr/>
        </p:nvSpPr>
        <p:spPr bwMode="gray">
          <a:xfrm>
            <a:off x="1864729" y="4382788"/>
            <a:ext cx="3538628" cy="389805"/>
          </a:xfrm>
          <a:prstGeom prst="roundRect">
            <a:avLst>
              <a:gd name="adj" fmla="val 16667"/>
            </a:avLst>
          </a:prstGeom>
          <a:solidFill>
            <a:schemeClr val="accent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grpSp>
        <p:nvGrpSpPr>
          <p:cNvPr id="44049" name="Group 17"/>
          <p:cNvGrpSpPr>
            <a:grpSpLocks/>
          </p:cNvGrpSpPr>
          <p:nvPr/>
        </p:nvGrpSpPr>
        <p:grpSpPr bwMode="auto">
          <a:xfrm>
            <a:off x="5236645" y="2797551"/>
            <a:ext cx="2000543" cy="901130"/>
            <a:chOff x="3964" y="2071"/>
            <a:chExt cx="1484" cy="330"/>
          </a:xfrm>
        </p:grpSpPr>
        <p:sp>
          <p:nvSpPr>
            <p:cNvPr id="44050"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51"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62" name="Text Box 30"/>
          <p:cNvSpPr txBox="1">
            <a:spLocks noChangeArrowheads="1"/>
          </p:cNvSpPr>
          <p:nvPr/>
        </p:nvSpPr>
        <p:spPr bwMode="white">
          <a:xfrm>
            <a:off x="7007346" y="4395908"/>
            <a:ext cx="3337126"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Kontraktor</a:t>
            </a:r>
          </a:p>
        </p:txBody>
      </p:sp>
      <p:sp>
        <p:nvSpPr>
          <p:cNvPr id="44066" name="Text Box 34"/>
          <p:cNvSpPr txBox="1">
            <a:spLocks noChangeArrowheads="1"/>
          </p:cNvSpPr>
          <p:nvPr/>
        </p:nvSpPr>
        <p:spPr bwMode="white">
          <a:xfrm>
            <a:off x="1631504" y="4419534"/>
            <a:ext cx="3870970"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XXX(Gred F44)</a:t>
            </a:r>
          </a:p>
        </p:txBody>
      </p:sp>
      <p:sp>
        <p:nvSpPr>
          <p:cNvPr id="44067" name="Rectangle 35"/>
          <p:cNvSpPr>
            <a:spLocks noChangeArrowheads="1"/>
          </p:cNvSpPr>
          <p:nvPr/>
        </p:nvSpPr>
        <p:spPr bwMode="gray">
          <a:xfrm>
            <a:off x="1868314" y="5612942"/>
            <a:ext cx="1085850" cy="812541"/>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8" name="Rectangle 36"/>
          <p:cNvSpPr>
            <a:spLocks noChangeArrowheads="1"/>
          </p:cNvSpPr>
          <p:nvPr/>
        </p:nvSpPr>
        <p:spPr bwMode="gray">
          <a:xfrm>
            <a:off x="4355632" y="5592354"/>
            <a:ext cx="1085850" cy="812542"/>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9" name="Text Box 37"/>
          <p:cNvSpPr txBox="1">
            <a:spLocks noChangeArrowheads="1"/>
          </p:cNvSpPr>
          <p:nvPr/>
        </p:nvSpPr>
        <p:spPr bwMode="gray">
          <a:xfrm>
            <a:off x="1768674" y="5761321"/>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sp>
        <p:nvSpPr>
          <p:cNvPr id="44070" name="Text Box 38"/>
          <p:cNvSpPr txBox="1">
            <a:spLocks noChangeArrowheads="1"/>
          </p:cNvSpPr>
          <p:nvPr/>
        </p:nvSpPr>
        <p:spPr bwMode="gray">
          <a:xfrm>
            <a:off x="4396647" y="5714196"/>
            <a:ext cx="100671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FFFFF"/>
                </a:solidFill>
              </a:rPr>
              <a:t>Meja Bantuan</a:t>
            </a:r>
          </a:p>
        </p:txBody>
      </p:sp>
      <p:sp>
        <p:nvSpPr>
          <p:cNvPr id="44071" name="Text Box 39"/>
          <p:cNvSpPr txBox="1">
            <a:spLocks noChangeArrowheads="1"/>
          </p:cNvSpPr>
          <p:nvPr/>
        </p:nvSpPr>
        <p:spPr bwMode="gray">
          <a:xfrm>
            <a:off x="8036614" y="5744702"/>
            <a:ext cx="13081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Pelaksana</a:t>
            </a:r>
          </a:p>
        </p:txBody>
      </p:sp>
      <p:sp>
        <p:nvSpPr>
          <p:cNvPr id="44073" name="Text Box 41"/>
          <p:cNvSpPr txBox="1">
            <a:spLocks noChangeArrowheads="1"/>
          </p:cNvSpPr>
          <p:nvPr/>
        </p:nvSpPr>
        <p:spPr bwMode="black">
          <a:xfrm>
            <a:off x="5281889" y="2926996"/>
            <a:ext cx="198630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Pengarah Projek</a:t>
            </a:r>
          </a:p>
          <a:p>
            <a:pPr algn="ctr"/>
            <a:r>
              <a:rPr lang="ms-MY" sz="1200" dirty="0">
                <a:solidFill>
                  <a:prstClr val="black"/>
                </a:solidFill>
              </a:rPr>
              <a:t>KPSU XXX</a:t>
            </a:r>
          </a:p>
          <a:p>
            <a:pPr algn="ctr"/>
            <a:r>
              <a:rPr lang="ms-MY" sz="1200" b="1" dirty="0">
                <a:solidFill>
                  <a:prstClr val="black"/>
                </a:solidFill>
              </a:rPr>
              <a:t>(Gred F48 )</a:t>
            </a:r>
          </a:p>
        </p:txBody>
      </p:sp>
      <p:cxnSp>
        <p:nvCxnSpPr>
          <p:cNvPr id="44075" name="AutoShape 43"/>
          <p:cNvCxnSpPr>
            <a:cxnSpLocks noChangeShapeType="1"/>
          </p:cNvCxnSpPr>
          <p:nvPr/>
        </p:nvCxnSpPr>
        <p:spPr bwMode="black">
          <a:xfrm rot="16200000" flipH="1">
            <a:off x="6204011" y="3798272"/>
            <a:ext cx="142059" cy="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5"/>
          <p:cNvSpPr>
            <a:spLocks noChangeArrowheads="1"/>
          </p:cNvSpPr>
          <p:nvPr/>
        </p:nvSpPr>
        <p:spPr bwMode="gray">
          <a:xfrm>
            <a:off x="3062350" y="5607194"/>
            <a:ext cx="1085850" cy="80778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7" name="Text Box 37"/>
          <p:cNvSpPr txBox="1">
            <a:spLocks noChangeArrowheads="1"/>
          </p:cNvSpPr>
          <p:nvPr/>
        </p:nvSpPr>
        <p:spPr bwMode="gray">
          <a:xfrm>
            <a:off x="2881115" y="5744702"/>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ms-MY" altLang="en-US" sz="1400" b="1" dirty="0">
                <a:solidFill>
                  <a:srgbClr val="FFFFFF"/>
                </a:solidFill>
              </a:rPr>
              <a:t>Pasukan Pelaksana</a:t>
            </a:r>
          </a:p>
        </p:txBody>
      </p:sp>
      <p:sp>
        <p:nvSpPr>
          <p:cNvPr id="48" name="Rectangle 7"/>
          <p:cNvSpPr>
            <a:spLocks noChangeArrowheads="1"/>
          </p:cNvSpPr>
          <p:nvPr/>
        </p:nvSpPr>
        <p:spPr bwMode="gray">
          <a:xfrm>
            <a:off x="6899520" y="5623216"/>
            <a:ext cx="1085850" cy="80778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sp>
        <p:nvSpPr>
          <p:cNvPr id="49" name="Text Box 39"/>
          <p:cNvSpPr txBox="1">
            <a:spLocks noChangeArrowheads="1"/>
          </p:cNvSpPr>
          <p:nvPr/>
        </p:nvSpPr>
        <p:spPr bwMode="gray">
          <a:xfrm>
            <a:off x="6803166" y="5750519"/>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grpSp>
        <p:nvGrpSpPr>
          <p:cNvPr id="51" name="Group 17"/>
          <p:cNvGrpSpPr>
            <a:grpSpLocks/>
          </p:cNvGrpSpPr>
          <p:nvPr/>
        </p:nvGrpSpPr>
        <p:grpSpPr bwMode="auto">
          <a:xfrm>
            <a:off x="5236645" y="1611222"/>
            <a:ext cx="2000543" cy="924004"/>
            <a:chOff x="3964" y="2071"/>
            <a:chExt cx="1484" cy="330"/>
          </a:xfrm>
        </p:grpSpPr>
        <p:sp>
          <p:nvSpPr>
            <p:cNvPr id="52"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3"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4" name="Text Box 41"/>
          <p:cNvSpPr txBox="1">
            <a:spLocks noChangeArrowheads="1"/>
          </p:cNvSpPr>
          <p:nvPr/>
        </p:nvSpPr>
        <p:spPr bwMode="black">
          <a:xfrm>
            <a:off x="5267651" y="1755238"/>
            <a:ext cx="1980477" cy="6771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Teknikal Projek</a:t>
            </a:r>
          </a:p>
          <a:p>
            <a:pPr algn="ctr"/>
            <a:r>
              <a:rPr lang="ms-MY" sz="1100" dirty="0">
                <a:solidFill>
                  <a:prstClr val="black"/>
                </a:solidFill>
              </a:rPr>
              <a:t>Pengerusi: TSUB XXX</a:t>
            </a:r>
          </a:p>
          <a:p>
            <a:pPr algn="ctr"/>
            <a:r>
              <a:rPr lang="ms-MY" sz="1100" b="1" dirty="0">
                <a:solidFill>
                  <a:prstClr val="black"/>
                </a:solidFill>
              </a:rPr>
              <a:t>(Gred F54 )</a:t>
            </a:r>
            <a:endParaRPr lang="ms-MY" sz="1200" b="1" dirty="0">
              <a:solidFill>
                <a:prstClr val="black"/>
              </a:solidFill>
            </a:endParaRPr>
          </a:p>
        </p:txBody>
      </p:sp>
      <p:grpSp>
        <p:nvGrpSpPr>
          <p:cNvPr id="55" name="Group 17"/>
          <p:cNvGrpSpPr>
            <a:grpSpLocks/>
          </p:cNvGrpSpPr>
          <p:nvPr/>
        </p:nvGrpSpPr>
        <p:grpSpPr bwMode="auto">
          <a:xfrm>
            <a:off x="5247586" y="603110"/>
            <a:ext cx="2000543" cy="909593"/>
            <a:chOff x="3964" y="2071"/>
            <a:chExt cx="1484" cy="330"/>
          </a:xfrm>
        </p:grpSpPr>
        <p:sp>
          <p:nvSpPr>
            <p:cNvPr id="56"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7"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8" name="Text Box 41"/>
          <p:cNvSpPr txBox="1">
            <a:spLocks noChangeArrowheads="1"/>
          </p:cNvSpPr>
          <p:nvPr/>
        </p:nvSpPr>
        <p:spPr bwMode="black">
          <a:xfrm>
            <a:off x="5275158" y="675118"/>
            <a:ext cx="1930443"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Pemandu Projek</a:t>
            </a:r>
          </a:p>
          <a:p>
            <a:pPr algn="ctr"/>
            <a:r>
              <a:rPr lang="ms-MY" sz="1100" dirty="0">
                <a:solidFill>
                  <a:prstClr val="black"/>
                </a:solidFill>
              </a:rPr>
              <a:t>Pengerusi: SUB XXX</a:t>
            </a:r>
          </a:p>
          <a:p>
            <a:pPr algn="ctr"/>
            <a:r>
              <a:rPr lang="ms-MY" sz="1100" b="1" dirty="0">
                <a:solidFill>
                  <a:prstClr val="black"/>
                </a:solidFill>
              </a:rPr>
              <a:t>(Gred JUSA C )</a:t>
            </a:r>
          </a:p>
        </p:txBody>
      </p:sp>
      <p:cxnSp>
        <p:nvCxnSpPr>
          <p:cNvPr id="65" name="AutoShape 42"/>
          <p:cNvCxnSpPr>
            <a:cxnSpLocks noChangeShapeType="1"/>
          </p:cNvCxnSpPr>
          <p:nvPr/>
        </p:nvCxnSpPr>
        <p:spPr bwMode="black">
          <a:xfrm>
            <a:off x="6236916" y="2547326"/>
            <a:ext cx="3100" cy="16368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2"/>
          <p:cNvCxnSpPr>
            <a:cxnSpLocks noChangeShapeType="1"/>
            <a:endCxn id="52" idx="0"/>
          </p:cNvCxnSpPr>
          <p:nvPr/>
        </p:nvCxnSpPr>
        <p:spPr bwMode="black">
          <a:xfrm flipH="1">
            <a:off x="6236916" y="1467206"/>
            <a:ext cx="3100" cy="1440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839416" y="2633745"/>
            <a:ext cx="10513168" cy="38740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83800" y="2629166"/>
            <a:ext cx="1406437" cy="31884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rPr>
              <a:t>Pasukan</a:t>
            </a:r>
            <a:r>
              <a:rPr lang="en-US" sz="1400" b="1" dirty="0">
                <a:solidFill>
                  <a:prstClr val="black"/>
                </a:solidFill>
              </a:rPr>
              <a:t> </a:t>
            </a:r>
            <a:r>
              <a:rPr lang="en-US" sz="1400" b="1" dirty="0" err="1">
                <a:solidFill>
                  <a:prstClr val="black"/>
                </a:solidFill>
              </a:rPr>
              <a:t>Projek</a:t>
            </a:r>
            <a:endParaRPr lang="en-US" sz="1400" b="1" dirty="0">
              <a:solidFill>
                <a:prstClr val="black"/>
              </a:solidFill>
            </a:endParaRPr>
          </a:p>
        </p:txBody>
      </p:sp>
      <p:grpSp>
        <p:nvGrpSpPr>
          <p:cNvPr id="2" name="Group 1"/>
          <p:cNvGrpSpPr/>
          <p:nvPr/>
        </p:nvGrpSpPr>
        <p:grpSpPr>
          <a:xfrm>
            <a:off x="6551551" y="4851582"/>
            <a:ext cx="2116195" cy="457844"/>
            <a:chOff x="6551551" y="4886147"/>
            <a:chExt cx="2116195" cy="457844"/>
          </a:xfrm>
        </p:grpSpPr>
        <p:grpSp>
          <p:nvGrpSpPr>
            <p:cNvPr id="66" name="Group 3"/>
            <p:cNvGrpSpPr>
              <a:grpSpLocks/>
            </p:cNvGrpSpPr>
            <p:nvPr/>
          </p:nvGrpSpPr>
          <p:grpSpPr bwMode="auto">
            <a:xfrm>
              <a:off x="6551551" y="4886147"/>
              <a:ext cx="1308100" cy="457844"/>
              <a:chOff x="3964" y="2071"/>
              <a:chExt cx="1484" cy="330"/>
            </a:xfrm>
          </p:grpSpPr>
          <p:sp>
            <p:nvSpPr>
              <p:cNvPr id="68"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sp>
            <p:nvSpPr>
              <p:cNvPr id="69"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cxnSp>
          <p:nvCxnSpPr>
            <p:cNvPr id="70" name="Straight Connector 69"/>
            <p:cNvCxnSpPr/>
            <p:nvPr/>
          </p:nvCxnSpPr>
          <p:spPr>
            <a:xfrm flipH="1" flipV="1">
              <a:off x="7866315" y="5127559"/>
              <a:ext cx="801431" cy="12729"/>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V="1">
            <a:off x="2561971"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5880" y="5398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1971"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5034348" y="5355638"/>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7392144"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392144"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9864521" y="5355638"/>
            <a:ext cx="0" cy="234378"/>
          </a:xfrm>
          <a:prstGeom prst="line">
            <a:avLst/>
          </a:prstGeom>
        </p:spPr>
        <p:style>
          <a:lnRef idx="1">
            <a:schemeClr val="dk1"/>
          </a:lnRef>
          <a:fillRef idx="0">
            <a:schemeClr val="dk1"/>
          </a:fillRef>
          <a:effectRef idx="0">
            <a:schemeClr val="dk1"/>
          </a:effectRef>
          <a:fontRef idx="minor">
            <a:schemeClr val="tx1"/>
          </a:fontRef>
        </p:style>
      </p:cxnSp>
      <p:sp>
        <p:nvSpPr>
          <p:cNvPr id="76" name="AutoShape 4"/>
          <p:cNvSpPr>
            <a:spLocks noChangeArrowheads="1"/>
          </p:cNvSpPr>
          <p:nvPr/>
        </p:nvSpPr>
        <p:spPr bwMode="gray">
          <a:xfrm>
            <a:off x="1475532" y="4851582"/>
            <a:ext cx="1308100" cy="457844"/>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cxnSp>
        <p:nvCxnSpPr>
          <p:cNvPr id="82" name="Straight Connector 81"/>
          <p:cNvCxnSpPr/>
          <p:nvPr/>
        </p:nvCxnSpPr>
        <p:spPr>
          <a:xfrm flipH="1" flipV="1">
            <a:off x="2774289" y="5085894"/>
            <a:ext cx="801431" cy="12729"/>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idx="4294967295"/>
          </p:nvPr>
        </p:nvSpPr>
        <p:spPr>
          <a:xfrm>
            <a:off x="9448800" y="6410780"/>
            <a:ext cx="2743200" cy="365125"/>
          </a:xfrm>
        </p:spPr>
        <p:txBody>
          <a:bodyPr/>
          <a:lstStyle/>
          <a:p>
            <a:fld id="{C877A08B-55DB-45A2-915C-62AC8772765A}" type="slidenum">
              <a:rPr lang="en-US" altLang="en-US" smtClean="0"/>
              <a:pPr/>
              <a:t>87</a:t>
            </a:fld>
            <a:endParaRPr lang="en-US" altLang="en-US"/>
          </a:p>
        </p:txBody>
      </p:sp>
      <p:sp>
        <p:nvSpPr>
          <p:cNvPr id="60" name="TextBox 59">
            <a:extLst>
              <a:ext uri="{FF2B5EF4-FFF2-40B4-BE49-F238E27FC236}">
                <a16:creationId xmlns:a16="http://schemas.microsoft.com/office/drawing/2014/main" id="{F8613A9A-4246-4F19-B630-02B83F0A871F}"/>
              </a:ext>
            </a:extLst>
          </p:cNvPr>
          <p:cNvSpPr txBox="1"/>
          <p:nvPr/>
        </p:nvSpPr>
        <p:spPr>
          <a:xfrm>
            <a:off x="7929472" y="2212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1" name="Text Placeholder 10">
            <a:extLst>
              <a:ext uri="{FF2B5EF4-FFF2-40B4-BE49-F238E27FC236}">
                <a16:creationId xmlns:a16="http://schemas.microsoft.com/office/drawing/2014/main" id="{8B552BD3-DF1F-49A1-A471-E68158CD62E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4142811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510757" y="1065474"/>
            <a:ext cx="11367734" cy="3204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jadual pelaksanaan berdasarkan fasa pelaksanaan projek yang meliputi skop kerja terlibat (Sekurang-kurangnya </a:t>
            </a:r>
            <a:r>
              <a:rPr lang="ms-MY" sz="1800" b="0" i="1" dirty="0">
                <a:solidFill>
                  <a:schemeClr val="tx1"/>
                </a:solidFill>
                <a:effectLst/>
                <a:latin typeface="Arial" panose="020B0604020202020204" pitchFamily="34" charset="0"/>
                <a:cs typeface="Arial" panose="020B0604020202020204" pitchFamily="34" charset="0"/>
              </a:rPr>
              <a:t>Work breakdown structure </a:t>
            </a:r>
            <a:r>
              <a:rPr lang="ms-MY" sz="1800" b="0" i="0" dirty="0">
                <a:solidFill>
                  <a:schemeClr val="tx1"/>
                </a:solidFill>
                <a:effectLst/>
                <a:latin typeface="Arial" panose="020B0604020202020204" pitchFamily="34" charset="0"/>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WBS) tahap 2)</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Hendaklah letakkan </a:t>
            </a:r>
            <a:r>
              <a:rPr lang="ms-MY" sz="1800" i="1" dirty="0">
                <a:solidFill>
                  <a:schemeClr val="tx1"/>
                </a:solidFill>
                <a:latin typeface="Arial" panose="020B0604020202020204" pitchFamily="34" charset="0"/>
                <a:cs typeface="Arial" panose="020B0604020202020204" pitchFamily="34" charset="0"/>
              </a:rPr>
              <a:t>milestone</a:t>
            </a:r>
            <a:r>
              <a:rPr lang="ms-MY" sz="1800" dirty="0">
                <a:solidFill>
                  <a:schemeClr val="tx1"/>
                </a:solidFill>
                <a:latin typeface="Arial" panose="020B0604020202020204" pitchFamily="34" charset="0"/>
                <a:cs typeface="Arial" panose="020B0604020202020204" pitchFamily="34" charset="0"/>
              </a:rPr>
              <a:t> dan jangkaan siap</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Merujuk kepada Pekeliling Transformasi Pentadbiran Awam Bilangan 3 Tahun 2018: Panduan Pengurusan Projek ICT Sektor Awam (PPrISA)  </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a:t>
            </a:r>
            <a:endParaRPr lang="ms-MY" sz="1800" dirty="0">
              <a:latin typeface="Arial" panose="020B0604020202020204" pitchFamily="34" charset="0"/>
              <a:cs typeface="Arial" panose="020B0604020202020204" pitchFamily="34" charset="0"/>
            </a:endParaRP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FCDC7EA-0459-4D09-9FE8-E919D880549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88</a:t>
            </a:fld>
            <a:endParaRPr lang="ms-MY">
              <a:solidFill>
                <a:prstClr val="black">
                  <a:tint val="75000"/>
                </a:prstClr>
              </a:solidFill>
            </a:endParaRPr>
          </a:p>
        </p:txBody>
      </p:sp>
    </p:spTree>
    <p:extLst>
      <p:ext uri="{BB962C8B-B14F-4D97-AF65-F5344CB8AC3E}">
        <p14:creationId xmlns:p14="http://schemas.microsoft.com/office/powerpoint/2010/main" val="1689327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2821B2A-0CAB-D82E-2DAC-9F7349AFBB71}"/>
              </a:ext>
            </a:extLst>
          </p:cNvPr>
          <p:cNvGrpSpPr/>
          <p:nvPr/>
        </p:nvGrpSpPr>
        <p:grpSpPr>
          <a:xfrm>
            <a:off x="360483" y="6005114"/>
            <a:ext cx="6338350" cy="407449"/>
            <a:chOff x="360483" y="6005114"/>
            <a:chExt cx="6338350" cy="407449"/>
          </a:xfrm>
        </p:grpSpPr>
        <p:sp>
          <p:nvSpPr>
            <p:cNvPr id="9" name="TextBox 8">
              <a:extLst>
                <a:ext uri="{FF2B5EF4-FFF2-40B4-BE49-F238E27FC236}">
                  <a16:creationId xmlns:a16="http://schemas.microsoft.com/office/drawing/2014/main" id="{9CC1A3CE-42C6-4212-B607-367089073D4C}"/>
                </a:ext>
              </a:extLst>
            </p:cNvPr>
            <p:cNvSpPr txBox="1"/>
            <p:nvPr/>
          </p:nvSpPr>
          <p:spPr>
            <a:xfrm>
              <a:off x="499186" y="6012453"/>
              <a:ext cx="6199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 Live </a:t>
              </a: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pada 2 Okt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Penggunaan sepenuhnya sistem baharu dan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off</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untuk sistem lama</a:t>
              </a:r>
            </a:p>
          </p:txBody>
        </p:sp>
        <p:sp>
          <p:nvSpPr>
            <p:cNvPr id="5" name="Explosion: 8 Points 4">
              <a:extLst>
                <a:ext uri="{FF2B5EF4-FFF2-40B4-BE49-F238E27FC236}">
                  <a16:creationId xmlns:a16="http://schemas.microsoft.com/office/drawing/2014/main" id="{4B4C7CE4-1990-ECFE-A2A1-D29DC61CDF8E}"/>
                </a:ext>
              </a:extLst>
            </p:cNvPr>
            <p:cNvSpPr/>
            <p:nvPr/>
          </p:nvSpPr>
          <p:spPr>
            <a:xfrm>
              <a:off x="360483" y="6005114"/>
              <a:ext cx="228600" cy="188844"/>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TextBox 7">
            <a:hlinkClick r:id="" action="ppaction://noaction"/>
            <a:extLst>
              <a:ext uri="{FF2B5EF4-FFF2-40B4-BE49-F238E27FC236}">
                <a16:creationId xmlns:a16="http://schemas.microsoft.com/office/drawing/2014/main" id="{3DAA5F3D-C3AB-81B9-9A7D-5B15B18FF3B6}"/>
              </a:ext>
            </a:extLst>
          </p:cNvPr>
          <p:cNvSpPr txBox="1"/>
          <p:nvPr/>
        </p:nvSpPr>
        <p:spPr>
          <a:xfrm>
            <a:off x="5002607" y="6013267"/>
            <a:ext cx="4885756" cy="307777"/>
          </a:xfrm>
          <a:prstGeom prst="rect">
            <a:avLst/>
          </a:prstGeom>
          <a:noFill/>
        </p:spPr>
        <p:txBody>
          <a:bodyPr wrap="square" rtlCol="0">
            <a:spAutoFit/>
          </a:bodyPr>
          <a:lstStyle/>
          <a:p>
            <a:r>
              <a:rPr lang="en-US" sz="1400" b="1" u="sng" dirty="0">
                <a:solidFill>
                  <a:schemeClr val="accent1"/>
                </a:solidFill>
                <a:latin typeface="Arial" panose="020B0604020202020204" pitchFamily="34" charset="0"/>
                <a:cs typeface="Arial" panose="020B0604020202020204" pitchFamily="34" charset="0"/>
                <a:hlinkClick r:id="" action="ppaction://noaction"/>
              </a:rPr>
              <a:t>Lampiran XX –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Perincian</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Jadual</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Pelaksanaan</a:t>
            </a:r>
            <a:endParaRPr lang="en-MY" sz="1400" b="1" u="sng"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F887F0-1AF1-715B-4187-01C8A76CC9AC}"/>
              </a:ext>
            </a:extLst>
          </p:cNvPr>
          <p:cNvSpPr txBox="1"/>
          <p:nvPr/>
        </p:nvSpPr>
        <p:spPr>
          <a:xfrm>
            <a:off x="499186" y="6356350"/>
            <a:ext cx="9493900" cy="276999"/>
          </a:xfrm>
          <a:prstGeom prst="rect">
            <a:avLst/>
          </a:prstGeom>
          <a:noFill/>
        </p:spPr>
        <p:txBody>
          <a:bodyPr wrap="square" rtlCol="0">
            <a:spAutoFit/>
          </a:bodyPr>
          <a:lstStyle/>
          <a:p>
            <a:r>
              <a:rPr lang="ms-MY" sz="1200" i="1" dirty="0">
                <a:latin typeface="Arial" panose="020B0604020202020204" pitchFamily="34" charset="0"/>
                <a:cs typeface="Arial" panose="020B0604020202020204" pitchFamily="34" charset="0"/>
              </a:rPr>
              <a:t>Note</a:t>
            </a:r>
            <a:r>
              <a:rPr lang="ms-MY" sz="1200" dirty="0">
                <a:latin typeface="Arial" panose="020B0604020202020204" pitchFamily="34" charset="0"/>
                <a:cs typeface="Arial" panose="020B0604020202020204" pitchFamily="34" charset="0"/>
              </a:rPr>
              <a:t> : BI4H (</a:t>
            </a:r>
            <a:r>
              <a:rPr lang="ms-MY" sz="1200" i="1" dirty="0">
                <a:latin typeface="Arial" panose="020B0604020202020204" pitchFamily="34" charset="0"/>
                <a:cs typeface="Arial" panose="020B0604020202020204" pitchFamily="34" charset="0"/>
              </a:rPr>
              <a:t>Business Intelligence 4 Healthcare</a:t>
            </a:r>
            <a:r>
              <a:rPr lang="ms-MY" sz="1200" dirty="0">
                <a:latin typeface="Arial" panose="020B0604020202020204" pitchFamily="34" charset="0"/>
                <a:cs typeface="Arial" panose="020B0604020202020204" pitchFamily="34" charset="0"/>
              </a:rPr>
              <a:t>) dan C4C (</a:t>
            </a:r>
            <a:r>
              <a:rPr lang="ms-MY" sz="1200" i="1" dirty="0">
                <a:latin typeface="Arial" panose="020B0604020202020204" pitchFamily="34" charset="0"/>
                <a:cs typeface="Arial" panose="020B0604020202020204" pitchFamily="34" charset="0"/>
              </a:rPr>
              <a:t>Collaboration 4 Care</a:t>
            </a:r>
            <a:r>
              <a:rPr lang="ms-MY" sz="1200" dirty="0">
                <a:latin typeface="Arial" panose="020B0604020202020204" pitchFamily="34" charset="0"/>
                <a:cs typeface="Arial" panose="020B0604020202020204" pitchFamily="34" charset="0"/>
              </a:rPr>
              <a:t>) adalah dua modul baru</a:t>
            </a:r>
          </a:p>
        </p:txBody>
      </p:sp>
      <p:pic>
        <p:nvPicPr>
          <p:cNvPr id="2" name="Picture 1">
            <a:extLst>
              <a:ext uri="{FF2B5EF4-FFF2-40B4-BE49-F238E27FC236}">
                <a16:creationId xmlns:a16="http://schemas.microsoft.com/office/drawing/2014/main" id="{5D25300A-46E1-CA8D-1120-B3F4C8CA90F7}"/>
              </a:ext>
            </a:extLst>
          </p:cNvPr>
          <p:cNvPicPr>
            <a:picLocks noChangeAspect="1"/>
          </p:cNvPicPr>
          <p:nvPr/>
        </p:nvPicPr>
        <p:blipFill>
          <a:blip r:embed="rId3"/>
          <a:stretch>
            <a:fillRect/>
          </a:stretch>
        </p:blipFill>
        <p:spPr>
          <a:xfrm>
            <a:off x="281180" y="938711"/>
            <a:ext cx="11890903" cy="4978277"/>
          </a:xfrm>
          <a:prstGeom prst="rect">
            <a:avLst/>
          </a:prstGeom>
          <a:ln>
            <a:solidFill>
              <a:schemeClr val="bg2">
                <a:lumMod val="90000"/>
              </a:schemeClr>
            </a:solidFill>
          </a:ln>
        </p:spPr>
      </p:pic>
      <p:sp>
        <p:nvSpPr>
          <p:cNvPr id="11" name="TextBox 10">
            <a:extLst>
              <a:ext uri="{FF2B5EF4-FFF2-40B4-BE49-F238E27FC236}">
                <a16:creationId xmlns:a16="http://schemas.microsoft.com/office/drawing/2014/main" id="{B9B42E74-A407-46B1-A41E-39091B9D1AD2}"/>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3" name="Text Placeholder 10">
            <a:extLst>
              <a:ext uri="{FF2B5EF4-FFF2-40B4-BE49-F238E27FC236}">
                <a16:creationId xmlns:a16="http://schemas.microsoft.com/office/drawing/2014/main" id="{4D2F0C62-D9C5-425C-8178-3C434D7F4ECD}"/>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4" name="TextBox 13">
            <a:extLst>
              <a:ext uri="{FF2B5EF4-FFF2-40B4-BE49-F238E27FC236}">
                <a16:creationId xmlns:a16="http://schemas.microsoft.com/office/drawing/2014/main" id="{7AB72D78-DA7A-4798-B886-03C9D78D65E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6133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978195" y="1413283"/>
            <a:ext cx="9818558" cy="7512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MY" sz="3600" b="1" i="0" u="none" strike="noStrike" kern="0" cap="none" spc="0" normalizeH="0" baseline="0" noProof="1">
                <a:ln>
                  <a:noFill/>
                </a:ln>
                <a:solidFill>
                  <a:srgbClr val="000000"/>
                </a:solidFill>
                <a:effectLst/>
                <a:uLnTx/>
                <a:uFillTx/>
                <a:latin typeface="Arial"/>
                <a:ea typeface="Arial"/>
                <a:cs typeface="Arial"/>
                <a:sym typeface="Arial"/>
              </a:rPr>
              <a:t> PERMOHONAN JTISA BIL. XX/202X</a:t>
            </a:r>
            <a:endParaRPr kumimoji="0" lang="en-MY" sz="1400" b="0" i="0" u="none" strike="noStrike" kern="0" cap="none" spc="0" normalizeH="0" baseline="0" noProof="1">
              <a:ln>
                <a:noFill/>
              </a:ln>
              <a:solidFill>
                <a:srgbClr val="0070C0"/>
              </a:solidFill>
              <a:effectLst/>
              <a:uLnTx/>
              <a:uFillTx/>
              <a:latin typeface="Arial"/>
              <a:ea typeface="Arial"/>
              <a:cs typeface="Arial"/>
              <a:sym typeface="Arial"/>
            </a:endParaRPr>
          </a:p>
        </p:txBody>
      </p:sp>
      <p:sp>
        <p:nvSpPr>
          <p:cNvPr id="89" name="Google Shape;89;p1"/>
          <p:cNvSpPr txBox="1"/>
          <p:nvPr/>
        </p:nvSpPr>
        <p:spPr>
          <a:xfrm>
            <a:off x="1109272" y="2374348"/>
            <a:ext cx="10168328" cy="400264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Kod MyProjek: xxxxx</a:t>
            </a: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Pembangunan Sistem Pengurusan</a:t>
            </a:r>
            <a:r>
              <a:rPr kumimoji="0" lang="en-MY" sz="2800" b="1" i="0" u="none" strike="noStrike" kern="0" cap="none" spc="0" normalizeH="0" baseline="0" noProof="1">
                <a:ln>
                  <a:noFill/>
                </a:ln>
                <a:solidFill>
                  <a:srgbClr val="000000"/>
                </a:solidFill>
                <a:effectLst/>
                <a:uLnTx/>
                <a:uFillTx/>
                <a:latin typeface="Arial"/>
                <a:cs typeface="Arial"/>
                <a:sym typeface="Arial"/>
              </a:rPr>
              <a:t> Pusaka (MyPUSAKA)</a:t>
            </a:r>
            <a:endParaRPr kumimoji="0" lang="en-MY" sz="1400" b="0" i="0" u="none" strike="noStrike" kern="0" cap="none" spc="0" normalizeH="0" baseline="0" noProof="1">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MY" sz="2800" b="1"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Jabatan XXX </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Kementerian XXX</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MY" sz="1800" b="0" i="0" u="none" strike="noStrike" kern="0" cap="none" spc="0" normalizeH="0" baseline="0" noProof="1">
              <a:ln>
                <a:noFill/>
              </a:ln>
              <a:solidFill>
                <a:srgbClr val="000000"/>
              </a:solidFill>
              <a:effectLst/>
              <a:uLnTx/>
              <a:uFillTx/>
              <a:latin typeface="Arial"/>
              <a:ea typeface="Arial"/>
              <a:cs typeface="Arial"/>
              <a:sym typeface="Arial"/>
            </a:endParaRPr>
          </a:p>
        </p:txBody>
      </p:sp>
      <p:sp>
        <p:nvSpPr>
          <p:cNvPr id="90" name="Google Shape;90;p1"/>
          <p:cNvSpPr txBox="1"/>
          <p:nvPr/>
        </p:nvSpPr>
        <p:spPr>
          <a:xfrm>
            <a:off x="1109272" y="5994635"/>
            <a:ext cx="617316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JTISA BIL. </a:t>
            </a:r>
            <a:r>
              <a:rPr lang="en-MY" kern="0" noProof="1">
                <a:solidFill>
                  <a:srgbClr val="000000"/>
                </a:solidFill>
                <a:latin typeface="Arial"/>
                <a:ea typeface="Arial"/>
                <a:cs typeface="Arial"/>
                <a:sym typeface="Arial"/>
              </a:rPr>
              <a:t>4</a:t>
            </a: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/2024  |  TARIKH JTISA : 6 APRIL 2024</a:t>
            </a:r>
          </a:p>
        </p:txBody>
      </p:sp>
      <p:sp>
        <p:nvSpPr>
          <p:cNvPr id="91" name="Google Shape;91;p1"/>
          <p:cNvSpPr txBox="1">
            <a:spLocks noGrp="1"/>
          </p:cNvSpPr>
          <p:nvPr>
            <p:ph type="sldNum" sz="quarter"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MY" sz="1200" b="0" i="0" u="none" strike="noStrike" kern="0" cap="none" spc="0" normalizeH="0" baseline="0" noProof="1" smtClean="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MY" sz="1200" b="0" i="0" u="none" strike="noStrike" kern="0" cap="none" spc="0" normalizeH="0" baseline="0" noProof="1">
              <a:ln>
                <a:noFill/>
              </a:ln>
              <a:solidFill>
                <a:srgbClr val="888888"/>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A7B2B023-80A3-4D5E-8ED5-5C8410032896}"/>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noProof="1"/>
              <a:t>CONTOH</a:t>
            </a:r>
          </a:p>
        </p:txBody>
      </p:sp>
      <p:pic>
        <p:nvPicPr>
          <p:cNvPr id="9" name="Picture 22">
            <a:extLst>
              <a:ext uri="{FF2B5EF4-FFF2-40B4-BE49-F238E27FC236}">
                <a16:creationId xmlns:a16="http://schemas.microsoft.com/office/drawing/2014/main" id="{4BBE1A0B-D02B-4428-9D45-0DE98433C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272" y="481008"/>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3574948861"/>
              </p:ext>
            </p:extLst>
          </p:nvPr>
        </p:nvGraphicFramePr>
        <p:xfrm>
          <a:off x="332508" y="1242424"/>
          <a:ext cx="11685324" cy="4886328"/>
        </p:xfrm>
        <a:graphic>
          <a:graphicData uri="http://schemas.openxmlformats.org/drawingml/2006/table">
            <a:tbl>
              <a:tblPr firstRow="1" firstCol="1" bandRow="1"/>
              <a:tblGrid>
                <a:gridCol w="605720">
                  <a:extLst>
                    <a:ext uri="{9D8B030D-6E8A-4147-A177-3AD203B41FA5}">
                      <a16:colId xmlns:a16="http://schemas.microsoft.com/office/drawing/2014/main" val="1272531875"/>
                    </a:ext>
                  </a:extLst>
                </a:gridCol>
                <a:gridCol w="5098124">
                  <a:extLst>
                    <a:ext uri="{9D8B030D-6E8A-4147-A177-3AD203B41FA5}">
                      <a16:colId xmlns:a16="http://schemas.microsoft.com/office/drawing/2014/main" val="2477246324"/>
                    </a:ext>
                  </a:extLst>
                </a:gridCol>
                <a:gridCol w="416433">
                  <a:extLst>
                    <a:ext uri="{9D8B030D-6E8A-4147-A177-3AD203B41FA5}">
                      <a16:colId xmlns:a16="http://schemas.microsoft.com/office/drawing/2014/main" val="3396681456"/>
                    </a:ext>
                  </a:extLst>
                </a:gridCol>
                <a:gridCol w="416433">
                  <a:extLst>
                    <a:ext uri="{9D8B030D-6E8A-4147-A177-3AD203B41FA5}">
                      <a16:colId xmlns:a16="http://schemas.microsoft.com/office/drawing/2014/main" val="3493200834"/>
                    </a:ext>
                  </a:extLst>
                </a:gridCol>
                <a:gridCol w="416433">
                  <a:extLst>
                    <a:ext uri="{9D8B030D-6E8A-4147-A177-3AD203B41FA5}">
                      <a16:colId xmlns:a16="http://schemas.microsoft.com/office/drawing/2014/main" val="280714294"/>
                    </a:ext>
                  </a:extLst>
                </a:gridCol>
                <a:gridCol w="504766">
                  <a:extLst>
                    <a:ext uri="{9D8B030D-6E8A-4147-A177-3AD203B41FA5}">
                      <a16:colId xmlns:a16="http://schemas.microsoft.com/office/drawing/2014/main" val="562959802"/>
                    </a:ext>
                  </a:extLst>
                </a:gridCol>
                <a:gridCol w="504766">
                  <a:extLst>
                    <a:ext uri="{9D8B030D-6E8A-4147-A177-3AD203B41FA5}">
                      <a16:colId xmlns:a16="http://schemas.microsoft.com/office/drawing/2014/main" val="3568846171"/>
                    </a:ext>
                  </a:extLst>
                </a:gridCol>
                <a:gridCol w="504766">
                  <a:extLst>
                    <a:ext uri="{9D8B030D-6E8A-4147-A177-3AD203B41FA5}">
                      <a16:colId xmlns:a16="http://schemas.microsoft.com/office/drawing/2014/main" val="3691173867"/>
                    </a:ext>
                  </a:extLst>
                </a:gridCol>
                <a:gridCol w="504766">
                  <a:extLst>
                    <a:ext uri="{9D8B030D-6E8A-4147-A177-3AD203B41FA5}">
                      <a16:colId xmlns:a16="http://schemas.microsoft.com/office/drawing/2014/main" val="3578139905"/>
                    </a:ext>
                  </a:extLst>
                </a:gridCol>
                <a:gridCol w="504766">
                  <a:extLst>
                    <a:ext uri="{9D8B030D-6E8A-4147-A177-3AD203B41FA5}">
                      <a16:colId xmlns:a16="http://schemas.microsoft.com/office/drawing/2014/main" val="1880272256"/>
                    </a:ext>
                  </a:extLst>
                </a:gridCol>
                <a:gridCol w="504766">
                  <a:extLst>
                    <a:ext uri="{9D8B030D-6E8A-4147-A177-3AD203B41FA5}">
                      <a16:colId xmlns:a16="http://schemas.microsoft.com/office/drawing/2014/main" val="2588053839"/>
                    </a:ext>
                  </a:extLst>
                </a:gridCol>
                <a:gridCol w="630958">
                  <a:extLst>
                    <a:ext uri="{9D8B030D-6E8A-4147-A177-3AD203B41FA5}">
                      <a16:colId xmlns:a16="http://schemas.microsoft.com/office/drawing/2014/main" val="822817767"/>
                    </a:ext>
                  </a:extLst>
                </a:gridCol>
                <a:gridCol w="656194">
                  <a:extLst>
                    <a:ext uri="{9D8B030D-6E8A-4147-A177-3AD203B41FA5}">
                      <a16:colId xmlns:a16="http://schemas.microsoft.com/office/drawing/2014/main" val="2412290985"/>
                    </a:ext>
                  </a:extLst>
                </a:gridCol>
                <a:gridCol w="416433">
                  <a:extLst>
                    <a:ext uri="{9D8B030D-6E8A-4147-A177-3AD203B41FA5}">
                      <a16:colId xmlns:a16="http://schemas.microsoft.com/office/drawing/2014/main" val="1257398790"/>
                    </a:ext>
                  </a:extLst>
                </a:gridCol>
              </a:tblGrid>
              <a:tr h="433989">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3</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4</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5</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7</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8</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9</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10</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52953">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rPr>
                        <a:t>A.</a:t>
                      </a: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Mesyuarat Kick Off Projek</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914217" rtl="0" eaLnBrk="1" fontAlgn="t" latinLnBrk="0" hangingPunct="1">
                        <a:lnSpc>
                          <a:spcPct val="115000"/>
                        </a:lnSpc>
                        <a:spcBef>
                          <a:spcPts val="0"/>
                        </a:spcBef>
                        <a:spcAft>
                          <a:spcPts val="0"/>
                        </a:spcAft>
                        <a:buClrTx/>
                        <a:buSzTx/>
                        <a:buFontTx/>
                        <a:buNone/>
                        <a:tabLst/>
                        <a:defRPr/>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94920"/>
                  </a:ext>
                </a:extLst>
              </a:tr>
              <a:tr h="391411">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PERINGKAT KAJIAN SPESIFIKASI KEPERLUAN SISTEM</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extLst>
                  <a:ext uri="{0D108BD9-81ED-4DB2-BD59-A6C34878D82A}">
                    <a16:rowId xmlns:a16="http://schemas.microsoft.com/office/drawing/2014/main" val="2044700700"/>
                  </a:ext>
                </a:extLst>
              </a:tr>
              <a:tr h="620031">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Draf Awal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baseline="0" dirty="0">
                          <a:solidFill>
                            <a:srgbClr val="000000"/>
                          </a:solidFill>
                          <a:effectLst/>
                          <a:latin typeface="Arial" panose="020B0604020202020204" pitchFamily="34" charset="0"/>
                        </a:rPr>
                        <a:t>Analisis dan cadangan rekabentuk</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Penemuan</a:t>
                      </a:r>
                      <a:r>
                        <a:rPr lang="ms-MY" sz="1200" b="0" i="0" u="none" strike="noStrike" baseline="0" dirty="0">
                          <a:solidFill>
                            <a:srgbClr val="000000"/>
                          </a:solidFill>
                          <a:effectLst/>
                          <a:latin typeface="Arial" panose="020B0604020202020204" pitchFamily="34" charset="0"/>
                        </a:rPr>
                        <a:t> dan cadangan awal</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981469"/>
                  </a:ext>
                </a:extLst>
              </a:tr>
              <a:tr h="1855418">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217" rtl="0" eaLnBrk="1" fontAlgn="t" latinLnBrk="0" hangingPunct="1">
                        <a:lnSpc>
                          <a:spcPct val="115000"/>
                        </a:lnSpc>
                        <a:spcBef>
                          <a:spcPts val="0"/>
                        </a:spcBef>
                        <a:spcAft>
                          <a:spcPts val="0"/>
                        </a:spcAft>
                        <a:buClrTx/>
                        <a:buSzTx/>
                        <a:buFontTx/>
                        <a:buNone/>
                        <a:tabLst/>
                        <a:defRPr/>
                      </a:pPr>
                      <a:r>
                        <a:rPr lang="ms-MY" sz="1200" b="1" i="0" u="none" strike="noStrike" dirty="0">
                          <a:solidFill>
                            <a:srgbClr val="000000"/>
                          </a:solidFill>
                          <a:effectLst/>
                          <a:latin typeface="Arial" panose="020B0604020202020204" pitchFamily="34" charset="0"/>
                          <a:ea typeface="Times New Roman" panose="02020603050405020304" pitchFamily="18" charset="0"/>
                        </a:rPr>
                        <a:t>Draf Akhir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Permodelan use case, fungsi sistem</a:t>
                      </a:r>
                      <a:r>
                        <a:rPr lang="ms-MY" sz="1200" b="0" i="0" u="none" strike="noStrike" baseline="0" dirty="0">
                          <a:solidFill>
                            <a:srgbClr val="000000"/>
                          </a:solidFill>
                          <a:effectLst/>
                          <a:latin typeface="Arial" panose="020B0604020202020204" pitchFamily="34" charset="0"/>
                        </a:rPr>
                        <a:t>, keperluan data dan proses sistem.</a:t>
                      </a:r>
                      <a:endParaRPr lang="ms-MY" sz="1200" b="0"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Penyediaan spesifikasi keperluan sistem</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Rekabentuk arkitek, pangkalan data, antaramuka pengguna </a:t>
                      </a:r>
                      <a:r>
                        <a:rPr lang="ms-MY" sz="1200" b="0" i="0" u="none" strike="noStrike" baseline="0" dirty="0">
                          <a:solidFill>
                            <a:srgbClr val="000000"/>
                          </a:solidFill>
                          <a:effectLst/>
                          <a:latin typeface="Arial" panose="020B0604020202020204" pitchFamily="34" charset="0"/>
                        </a:rPr>
                        <a:t>dan </a:t>
                      </a:r>
                      <a:r>
                        <a:rPr lang="ms-MY" sz="1200" b="0" i="0" u="none" strike="noStrike" dirty="0">
                          <a:solidFill>
                            <a:srgbClr val="000000"/>
                          </a:solidFill>
                          <a:effectLst/>
                          <a:latin typeface="Arial" panose="020B0604020202020204" pitchFamily="34" charset="0"/>
                        </a:rPr>
                        <a:t>integrasi data.</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Cadangan arkitek,</a:t>
                      </a:r>
                      <a:r>
                        <a:rPr lang="ms-MY" sz="1200" b="0" i="0" u="none" strike="noStrike" baseline="0" dirty="0">
                          <a:solidFill>
                            <a:srgbClr val="000000"/>
                          </a:solidFill>
                          <a:effectLst/>
                          <a:latin typeface="Arial" panose="020B0604020202020204" pitchFamily="34" charset="0"/>
                        </a:rPr>
                        <a:t> antaramuka pengguna, migrasi data dan interasi data.</a:t>
                      </a:r>
                    </a:p>
                    <a:p>
                      <a:pPr marL="177800" indent="0" algn="l" fontAlgn="t">
                        <a:lnSpc>
                          <a:spcPct val="115000"/>
                        </a:lnSpc>
                        <a:spcBef>
                          <a:spcPts val="0"/>
                        </a:spcBef>
                        <a:spcAft>
                          <a:spcPts val="0"/>
                        </a:spcAft>
                        <a:buFont typeface="Arial" panose="020B0604020202020204" pitchFamily="34" charset="0"/>
                        <a:buNone/>
                      </a:pP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494371"/>
                  </a:ext>
                </a:extLst>
              </a:tr>
              <a:tr h="493626">
                <a:tc>
                  <a:txBody>
                    <a:bodyPr/>
                    <a:lstStyle/>
                    <a:p>
                      <a:pPr algn="ctr"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C.</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13">
                  <a:txBody>
                    <a:bodyPr/>
                    <a:lstStyle/>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200" b="0" i="0" u="none" strike="noStrike" dirty="0">
                        <a:solidFill>
                          <a:srgbClr val="000000"/>
                        </a:solidFill>
                        <a:effectLst/>
                        <a:latin typeface="Arial" panose="020B0604020202020204" pitchFamily="34" charset="0"/>
                      </a:endParaRPr>
                    </a:p>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7348543"/>
                  </a:ext>
                </a:extLst>
              </a:tr>
              <a:tr h="300501">
                <a:tc>
                  <a:txBody>
                    <a:bodyPr/>
                    <a:lstStyle/>
                    <a:p>
                      <a:pPr algn="ctr" fontAlgn="t">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Perolehan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5187547"/>
                  </a:ext>
                </a:extLst>
              </a:tr>
              <a:tr h="385328">
                <a:tc>
                  <a:txBody>
                    <a:bodyPr/>
                    <a:lstStyle/>
                    <a:p>
                      <a:pPr algn="ctr"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Pemasangan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5062658"/>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354806" y="668451"/>
            <a:ext cx="12546013" cy="41549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PEMULAAN &amp; URS</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B83FE0-AFD6-4679-B6FF-62B5E5E5FA8A}"/>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78EAB8A-C71F-4845-910A-B59733F56317}"/>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B7C27247-3C0C-4C68-8D28-D6DD85A237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7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50604" y="390857"/>
            <a:ext cx="12546013" cy="890196"/>
            <a:chOff x="582917" y="781713"/>
            <a:chExt cx="20962938" cy="1780391"/>
          </a:xfrm>
        </p:grpSpPr>
        <p:sp>
          <p:nvSpPr>
            <p:cNvPr id="60" name="TextBox 59"/>
            <p:cNvSpPr txBox="1"/>
            <p:nvPr/>
          </p:nvSpPr>
          <p:spPr>
            <a:xfrm>
              <a:off x="582917" y="781713"/>
              <a:ext cx="20962938" cy="70787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a:t>
              </a:r>
              <a:r>
                <a:rPr lang="en-US" sz="2000" b="1" dirty="0">
                  <a:solidFill>
                    <a:srgbClr val="000000"/>
                  </a:solidFill>
                  <a:latin typeface="Arial" panose="020B0604020202020204" pitchFamily="34" charset="0"/>
                  <a:cs typeface="Arial" panose="020B0604020202020204" pitchFamily="34" charset="0"/>
                </a:rPr>
                <a:t>XX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PEMBANGUNAN SISTEM </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BBB5C"/>
                </a:solidFill>
                <a:effectLst/>
                <a:uLnTx/>
                <a:uFillTx/>
                <a:latin typeface="Open Sans Light"/>
                <a:ea typeface="+mn-ea"/>
                <a:cs typeface="+mn-cs"/>
              </a:endParaRPr>
            </a:p>
          </p:txBody>
        </p:sp>
      </p:grpSp>
      <p:graphicFrame>
        <p:nvGraphicFramePr>
          <p:cNvPr id="3" name="Table 2">
            <a:extLst>
              <a:ext uri="{FF2B5EF4-FFF2-40B4-BE49-F238E27FC236}">
                <a16:creationId xmlns:a16="http://schemas.microsoft.com/office/drawing/2014/main" id="{9ACB95C9-E204-4B3C-AA3A-4CAEB737E630}"/>
              </a:ext>
            </a:extLst>
          </p:cNvPr>
          <p:cNvGraphicFramePr/>
          <p:nvPr>
            <p:extLst>
              <p:ext uri="{D42A27DB-BD31-4B8C-83A1-F6EECF244321}">
                <p14:modId xmlns:p14="http://schemas.microsoft.com/office/powerpoint/2010/main" val="936238346"/>
              </p:ext>
            </p:extLst>
          </p:nvPr>
        </p:nvGraphicFramePr>
        <p:xfrm>
          <a:off x="499754" y="731345"/>
          <a:ext cx="11167949" cy="6016390"/>
        </p:xfrm>
        <a:graphic>
          <a:graphicData uri="http://schemas.openxmlformats.org/drawingml/2006/table">
            <a:tbl>
              <a:tblPr firstRow="1" firstCol="1" bandRow="1"/>
              <a:tblGrid>
                <a:gridCol w="578902">
                  <a:extLst>
                    <a:ext uri="{9D8B030D-6E8A-4147-A177-3AD203B41FA5}">
                      <a16:colId xmlns:a16="http://schemas.microsoft.com/office/drawing/2014/main" val="1272531875"/>
                    </a:ext>
                  </a:extLst>
                </a:gridCol>
                <a:gridCol w="4872403">
                  <a:extLst>
                    <a:ext uri="{9D8B030D-6E8A-4147-A177-3AD203B41FA5}">
                      <a16:colId xmlns:a16="http://schemas.microsoft.com/office/drawing/2014/main" val="2477246324"/>
                    </a:ext>
                  </a:extLst>
                </a:gridCol>
                <a:gridCol w="397995">
                  <a:extLst>
                    <a:ext uri="{9D8B030D-6E8A-4147-A177-3AD203B41FA5}">
                      <a16:colId xmlns:a16="http://schemas.microsoft.com/office/drawing/2014/main" val="3396681456"/>
                    </a:ext>
                  </a:extLst>
                </a:gridCol>
                <a:gridCol w="397995">
                  <a:extLst>
                    <a:ext uri="{9D8B030D-6E8A-4147-A177-3AD203B41FA5}">
                      <a16:colId xmlns:a16="http://schemas.microsoft.com/office/drawing/2014/main" val="3493200834"/>
                    </a:ext>
                  </a:extLst>
                </a:gridCol>
                <a:gridCol w="397995">
                  <a:extLst>
                    <a:ext uri="{9D8B030D-6E8A-4147-A177-3AD203B41FA5}">
                      <a16:colId xmlns:a16="http://schemas.microsoft.com/office/drawing/2014/main" val="280714294"/>
                    </a:ext>
                  </a:extLst>
                </a:gridCol>
                <a:gridCol w="482417">
                  <a:extLst>
                    <a:ext uri="{9D8B030D-6E8A-4147-A177-3AD203B41FA5}">
                      <a16:colId xmlns:a16="http://schemas.microsoft.com/office/drawing/2014/main" val="562959802"/>
                    </a:ext>
                  </a:extLst>
                </a:gridCol>
                <a:gridCol w="482417">
                  <a:extLst>
                    <a:ext uri="{9D8B030D-6E8A-4147-A177-3AD203B41FA5}">
                      <a16:colId xmlns:a16="http://schemas.microsoft.com/office/drawing/2014/main" val="3568846171"/>
                    </a:ext>
                  </a:extLst>
                </a:gridCol>
                <a:gridCol w="482417">
                  <a:extLst>
                    <a:ext uri="{9D8B030D-6E8A-4147-A177-3AD203B41FA5}">
                      <a16:colId xmlns:a16="http://schemas.microsoft.com/office/drawing/2014/main" val="3691173867"/>
                    </a:ext>
                  </a:extLst>
                </a:gridCol>
                <a:gridCol w="482417">
                  <a:extLst>
                    <a:ext uri="{9D8B030D-6E8A-4147-A177-3AD203B41FA5}">
                      <a16:colId xmlns:a16="http://schemas.microsoft.com/office/drawing/2014/main" val="3578139905"/>
                    </a:ext>
                  </a:extLst>
                </a:gridCol>
                <a:gridCol w="482417">
                  <a:extLst>
                    <a:ext uri="{9D8B030D-6E8A-4147-A177-3AD203B41FA5}">
                      <a16:colId xmlns:a16="http://schemas.microsoft.com/office/drawing/2014/main" val="1880272256"/>
                    </a:ext>
                  </a:extLst>
                </a:gridCol>
                <a:gridCol w="482417">
                  <a:extLst>
                    <a:ext uri="{9D8B030D-6E8A-4147-A177-3AD203B41FA5}">
                      <a16:colId xmlns:a16="http://schemas.microsoft.com/office/drawing/2014/main" val="2588053839"/>
                    </a:ext>
                  </a:extLst>
                </a:gridCol>
                <a:gridCol w="603021">
                  <a:extLst>
                    <a:ext uri="{9D8B030D-6E8A-4147-A177-3AD203B41FA5}">
                      <a16:colId xmlns:a16="http://schemas.microsoft.com/office/drawing/2014/main" val="822817767"/>
                    </a:ext>
                  </a:extLst>
                </a:gridCol>
                <a:gridCol w="627141">
                  <a:extLst>
                    <a:ext uri="{9D8B030D-6E8A-4147-A177-3AD203B41FA5}">
                      <a16:colId xmlns:a16="http://schemas.microsoft.com/office/drawing/2014/main" val="2412290985"/>
                    </a:ext>
                  </a:extLst>
                </a:gridCol>
                <a:gridCol w="397995">
                  <a:extLst>
                    <a:ext uri="{9D8B030D-6E8A-4147-A177-3AD203B41FA5}">
                      <a16:colId xmlns:a16="http://schemas.microsoft.com/office/drawing/2014/main" val="1257398790"/>
                    </a:ext>
                  </a:extLst>
                </a:gridCol>
              </a:tblGrid>
              <a:tr h="329400">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BIL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BULAN</a:t>
                      </a:r>
                      <a:endParaRPr lang="ms-MY" sz="1100" b="0" i="0" u="none" strike="noStrike" noProof="0">
                        <a:solidFill>
                          <a:schemeClr val="tx1"/>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AKTIVITI</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5</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6</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7</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8</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9</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10</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29400">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A.</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13">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100" b="0" i="0" u="none" strike="noStrike" noProof="0">
                        <a:solidFill>
                          <a:srgbClr val="000000"/>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accent2">
                        <a:lumMod val="20000"/>
                        <a:lumOff val="8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214050"/>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1.</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Menguji penerimaan perisian</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249531"/>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Pelaksanaan Di MyGovCloud@PDSA</a:t>
                      </a: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669902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044700700"/>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Laman Utama</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1981469"/>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94371"/>
                  </a:ext>
                </a:extLst>
              </a:tr>
              <a:tr h="329400">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(Carian kata kunci, pentadbiran, dashboard content, log masuk pengguna dan </a:t>
                      </a:r>
                      <a:r>
                        <a:rPr lang="ms-MY" sz="1100" b="0" i="1" u="none" strike="noStrike" noProof="0">
                          <a:solidFill>
                            <a:schemeClr val="tx1"/>
                          </a:solidFill>
                          <a:effectLst/>
                          <a:latin typeface="Arial" panose="020B0604020202020204" pitchFamily="34" charset="0"/>
                          <a:ea typeface="Times New Roman" panose="02020603050405020304" pitchFamily="18" charset="0"/>
                        </a:rPr>
                        <a:t>single sign on</a:t>
                      </a:r>
                      <a:r>
                        <a:rPr lang="ms-MY" sz="1100" b="0" i="0" u="none" strike="noStrike" noProof="0">
                          <a:solidFill>
                            <a:schemeClr val="tx1"/>
                          </a:solidFill>
                          <a:effectLst/>
                          <a:latin typeface="Arial" panose="020B0604020202020204" pitchFamily="34" charset="0"/>
                          <a:ea typeface="Times New Roman" panose="02020603050405020304" pitchFamily="18" charset="0"/>
                        </a:rPr>
                        <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73152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22694"/>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Maklumat XXXX</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394467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21635"/>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2579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 (UAT)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5215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XXXXX</a:t>
                      </a:r>
                      <a:r>
                        <a:rPr lang="ms-MY" sz="1100" b="1" i="0" u="none" strike="noStrike" noProof="0">
                          <a:solidFill>
                            <a:schemeClr val="tx1"/>
                          </a:solidFill>
                          <a:effectLst/>
                          <a:latin typeface="Arial" panose="020B0604020202020204" pitchFamily="34"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634698"/>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20397"/>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475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43346"/>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52300"/>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54802"/>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28216"/>
                  </a:ext>
                </a:extLst>
              </a:tr>
              <a:tr h="329400">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Penyelidikan dan Pembangunan</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49789729"/>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7390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9303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9475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48627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4024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54891"/>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C</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PERINGKAT PENGUJIAN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77896371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Provisional Acceptance Test (PAT)</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40823002"/>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D</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LATIHAN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62210568"/>
                  </a:ext>
                </a:extLst>
              </a:tr>
              <a:tr h="209596">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Latihan melibatkan Produk Perisian</a:t>
                      </a:r>
                      <a:endParaRPr lang="ms-MY" sz="1100" b="0" i="1"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189218"/>
                  </a:ext>
                </a:extLst>
              </a:tr>
            </a:tbl>
          </a:graphicData>
        </a:graphic>
      </p:graphicFrame>
      <p:sp>
        <p:nvSpPr>
          <p:cNvPr id="9" name="TextBox 8">
            <a:extLst>
              <a:ext uri="{FF2B5EF4-FFF2-40B4-BE49-F238E27FC236}">
                <a16:creationId xmlns:a16="http://schemas.microsoft.com/office/drawing/2014/main" id="{67AB6759-A67C-4AD9-B481-BF231190ABC5}"/>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11" name="Text Placeholder 10">
            <a:extLst>
              <a:ext uri="{FF2B5EF4-FFF2-40B4-BE49-F238E27FC236}">
                <a16:creationId xmlns:a16="http://schemas.microsoft.com/office/drawing/2014/main" id="{09375882-9490-4619-8460-7C019E64447B}"/>
              </a:ext>
            </a:extLst>
          </p:cNvPr>
          <p:cNvSpPr txBox="1">
            <a:spLocks/>
          </p:cNvSpPr>
          <p:nvPr/>
        </p:nvSpPr>
        <p:spPr>
          <a:xfrm>
            <a:off x="313509" y="6137"/>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F0591AFD-B2B3-4B32-847E-E58AC9594BC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91</a:t>
            </a:fld>
            <a:endParaRPr lang="ms-MY">
              <a:solidFill>
                <a:prstClr val="black">
                  <a:tint val="75000"/>
                </a:prstClr>
              </a:solidFill>
            </a:endParaRPr>
          </a:p>
        </p:txBody>
      </p:sp>
      <p:sp>
        <p:nvSpPr>
          <p:cNvPr id="12" name="TextBox 11">
            <a:extLst>
              <a:ext uri="{FF2B5EF4-FFF2-40B4-BE49-F238E27FC236}">
                <a16:creationId xmlns:a16="http://schemas.microsoft.com/office/drawing/2014/main" id="{B9D34590-39DE-4748-9B60-8425D3FBD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7847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6A5FF-49A5-49FA-BC25-7536A4BAB7BA}"/>
              </a:ext>
            </a:extLst>
          </p:cNvPr>
          <p:cNvGraphicFramePr/>
          <p:nvPr>
            <p:extLst>
              <p:ext uri="{D42A27DB-BD31-4B8C-83A1-F6EECF244321}">
                <p14:modId xmlns:p14="http://schemas.microsoft.com/office/powerpoint/2010/main" val="157698632"/>
              </p:ext>
            </p:extLst>
          </p:nvPr>
        </p:nvGraphicFramePr>
        <p:xfrm>
          <a:off x="596217" y="947054"/>
          <a:ext cx="11595783" cy="5529619"/>
        </p:xfrm>
        <a:graphic>
          <a:graphicData uri="http://schemas.openxmlformats.org/drawingml/2006/table">
            <a:tbl>
              <a:tblPr firstRow="1" firstCol="1" bandRow="1"/>
              <a:tblGrid>
                <a:gridCol w="587080">
                  <a:extLst>
                    <a:ext uri="{9D8B030D-6E8A-4147-A177-3AD203B41FA5}">
                      <a16:colId xmlns:a16="http://schemas.microsoft.com/office/drawing/2014/main" val="2004440979"/>
                    </a:ext>
                  </a:extLst>
                </a:gridCol>
                <a:gridCol w="5052109">
                  <a:extLst>
                    <a:ext uri="{9D8B030D-6E8A-4147-A177-3AD203B41FA5}">
                      <a16:colId xmlns:a16="http://schemas.microsoft.com/office/drawing/2014/main" val="4019904478"/>
                    </a:ext>
                  </a:extLst>
                </a:gridCol>
                <a:gridCol w="494411">
                  <a:extLst>
                    <a:ext uri="{9D8B030D-6E8A-4147-A177-3AD203B41FA5}">
                      <a16:colId xmlns:a16="http://schemas.microsoft.com/office/drawing/2014/main" val="3364784773"/>
                    </a:ext>
                  </a:extLst>
                </a:gridCol>
                <a:gridCol w="503567">
                  <a:extLst>
                    <a:ext uri="{9D8B030D-6E8A-4147-A177-3AD203B41FA5}">
                      <a16:colId xmlns:a16="http://schemas.microsoft.com/office/drawing/2014/main" val="614033349"/>
                    </a:ext>
                  </a:extLst>
                </a:gridCol>
                <a:gridCol w="608537">
                  <a:extLst>
                    <a:ext uri="{9D8B030D-6E8A-4147-A177-3AD203B41FA5}">
                      <a16:colId xmlns:a16="http://schemas.microsoft.com/office/drawing/2014/main" val="3426786736"/>
                    </a:ext>
                  </a:extLst>
                </a:gridCol>
                <a:gridCol w="487149">
                  <a:extLst>
                    <a:ext uri="{9D8B030D-6E8A-4147-A177-3AD203B41FA5}">
                      <a16:colId xmlns:a16="http://schemas.microsoft.com/office/drawing/2014/main" val="585251663"/>
                    </a:ext>
                  </a:extLst>
                </a:gridCol>
                <a:gridCol w="480470">
                  <a:extLst>
                    <a:ext uri="{9D8B030D-6E8A-4147-A177-3AD203B41FA5}">
                      <a16:colId xmlns:a16="http://schemas.microsoft.com/office/drawing/2014/main" val="3507880085"/>
                    </a:ext>
                  </a:extLst>
                </a:gridCol>
                <a:gridCol w="480470">
                  <a:extLst>
                    <a:ext uri="{9D8B030D-6E8A-4147-A177-3AD203B41FA5}">
                      <a16:colId xmlns:a16="http://schemas.microsoft.com/office/drawing/2014/main" val="2242521309"/>
                    </a:ext>
                  </a:extLst>
                </a:gridCol>
                <a:gridCol w="480470">
                  <a:extLst>
                    <a:ext uri="{9D8B030D-6E8A-4147-A177-3AD203B41FA5}">
                      <a16:colId xmlns:a16="http://schemas.microsoft.com/office/drawing/2014/main" val="3804030509"/>
                    </a:ext>
                  </a:extLst>
                </a:gridCol>
                <a:gridCol w="480470">
                  <a:extLst>
                    <a:ext uri="{9D8B030D-6E8A-4147-A177-3AD203B41FA5}">
                      <a16:colId xmlns:a16="http://schemas.microsoft.com/office/drawing/2014/main" val="445878170"/>
                    </a:ext>
                  </a:extLst>
                </a:gridCol>
                <a:gridCol w="480470">
                  <a:extLst>
                    <a:ext uri="{9D8B030D-6E8A-4147-A177-3AD203B41FA5}">
                      <a16:colId xmlns:a16="http://schemas.microsoft.com/office/drawing/2014/main" val="2399131373"/>
                    </a:ext>
                  </a:extLst>
                </a:gridCol>
                <a:gridCol w="480470">
                  <a:extLst>
                    <a:ext uri="{9D8B030D-6E8A-4147-A177-3AD203B41FA5}">
                      <a16:colId xmlns:a16="http://schemas.microsoft.com/office/drawing/2014/main" val="2207536724"/>
                    </a:ext>
                  </a:extLst>
                </a:gridCol>
                <a:gridCol w="480470">
                  <a:extLst>
                    <a:ext uri="{9D8B030D-6E8A-4147-A177-3AD203B41FA5}">
                      <a16:colId xmlns:a16="http://schemas.microsoft.com/office/drawing/2014/main" val="414055280"/>
                    </a:ext>
                  </a:extLst>
                </a:gridCol>
                <a:gridCol w="499640">
                  <a:extLst>
                    <a:ext uri="{9D8B030D-6E8A-4147-A177-3AD203B41FA5}">
                      <a16:colId xmlns:a16="http://schemas.microsoft.com/office/drawing/2014/main" val="803151799"/>
                    </a:ext>
                  </a:extLst>
                </a:gridCol>
              </a:tblGrid>
              <a:tr h="494564">
                <a:tc>
                  <a:txBody>
                    <a:bodyPr/>
                    <a:lstStyle/>
                    <a:p>
                      <a:pPr algn="l"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BIL</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BULAN</a:t>
                      </a:r>
                      <a:endParaRPr lang="ms-MY" sz="1200" b="0" i="0" u="none" strike="noStrike" dirty="0">
                        <a:solidFill>
                          <a:schemeClr val="tx1"/>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AKTIVITI</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4</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5</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6</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7</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8</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9</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10</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12</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587671"/>
                  </a:ext>
                </a:extLst>
              </a:tr>
              <a:tr h="248161">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74241299"/>
                  </a:ext>
                </a:extLst>
              </a:tr>
              <a:tr h="405924">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XXXXXXX</a:t>
                      </a:r>
                      <a:endParaRPr lang="ms-MY" sz="1200" b="1"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6633506"/>
                  </a:ext>
                </a:extLst>
              </a:tr>
              <a:tr h="29320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65187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8623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34180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3282"/>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52136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0693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Pemantauan dan Pelaporan XXXXXX</a:t>
                      </a:r>
                      <a:endParaRPr lang="ms-MY" sz="1200" b="0"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826715262"/>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a.</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pangkalan data</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953608"/>
                  </a:ext>
                </a:extLst>
              </a:tr>
              <a:tr h="203684">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b.</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sub modul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83334"/>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c.</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52580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3.</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a:t>
                      </a: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3548211"/>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40937"/>
                  </a:ext>
                </a:extLst>
              </a:tr>
              <a:tr h="265236">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48713"/>
                  </a:ext>
                </a:extLst>
              </a:tr>
              <a:tr h="287630">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57293"/>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89415"/>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21199"/>
                  </a:ext>
                </a:extLst>
              </a:tr>
              <a:tr h="34515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8552"/>
                  </a:ext>
                </a:extLst>
              </a:tr>
            </a:tbl>
          </a:graphicData>
        </a:graphic>
      </p:graphicFrame>
      <p:sp>
        <p:nvSpPr>
          <p:cNvPr id="6" name="TextBox 5">
            <a:extLst>
              <a:ext uri="{FF2B5EF4-FFF2-40B4-BE49-F238E27FC236}">
                <a16:creationId xmlns:a16="http://schemas.microsoft.com/office/drawing/2014/main" id="{501155D8-304A-4965-BC9C-5DEC442120EB}"/>
              </a:ext>
            </a:extLst>
          </p:cNvPr>
          <p:cNvSpPr txBox="1"/>
          <p:nvPr/>
        </p:nvSpPr>
        <p:spPr>
          <a:xfrm>
            <a:off x="506438" y="531564"/>
            <a:ext cx="11584714" cy="353935"/>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ANALITIS DATA RAYA</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05C3C4-31A8-4A29-980C-F352A5D4FD18}"/>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7" name="Text Placeholder 10">
            <a:extLst>
              <a:ext uri="{FF2B5EF4-FFF2-40B4-BE49-F238E27FC236}">
                <a16:creationId xmlns:a16="http://schemas.microsoft.com/office/drawing/2014/main" id="{F7EC9B25-D7EE-4D34-9276-518805733A0E}"/>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86109DF8-7536-4E6E-8296-89EDAB087BD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779633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1930729630"/>
              </p:ext>
            </p:extLst>
          </p:nvPr>
        </p:nvGraphicFramePr>
        <p:xfrm>
          <a:off x="341034" y="1326204"/>
          <a:ext cx="11850966" cy="423030"/>
        </p:xfrm>
        <a:graphic>
          <a:graphicData uri="http://schemas.openxmlformats.org/drawingml/2006/table">
            <a:tbl>
              <a:tblPr firstRow="1" firstCol="1" bandRow="1"/>
              <a:tblGrid>
                <a:gridCol w="614306">
                  <a:extLst>
                    <a:ext uri="{9D8B030D-6E8A-4147-A177-3AD203B41FA5}">
                      <a16:colId xmlns:a16="http://schemas.microsoft.com/office/drawing/2014/main" val="1272531875"/>
                    </a:ext>
                  </a:extLst>
                </a:gridCol>
                <a:gridCol w="5170392">
                  <a:extLst>
                    <a:ext uri="{9D8B030D-6E8A-4147-A177-3AD203B41FA5}">
                      <a16:colId xmlns:a16="http://schemas.microsoft.com/office/drawing/2014/main" val="2477246324"/>
                    </a:ext>
                  </a:extLst>
                </a:gridCol>
                <a:gridCol w="422336">
                  <a:extLst>
                    <a:ext uri="{9D8B030D-6E8A-4147-A177-3AD203B41FA5}">
                      <a16:colId xmlns:a16="http://schemas.microsoft.com/office/drawing/2014/main" val="3396681456"/>
                    </a:ext>
                  </a:extLst>
                </a:gridCol>
                <a:gridCol w="422336">
                  <a:extLst>
                    <a:ext uri="{9D8B030D-6E8A-4147-A177-3AD203B41FA5}">
                      <a16:colId xmlns:a16="http://schemas.microsoft.com/office/drawing/2014/main" val="3493200834"/>
                    </a:ext>
                  </a:extLst>
                </a:gridCol>
                <a:gridCol w="422336">
                  <a:extLst>
                    <a:ext uri="{9D8B030D-6E8A-4147-A177-3AD203B41FA5}">
                      <a16:colId xmlns:a16="http://schemas.microsoft.com/office/drawing/2014/main" val="280714294"/>
                    </a:ext>
                  </a:extLst>
                </a:gridCol>
                <a:gridCol w="511921">
                  <a:extLst>
                    <a:ext uri="{9D8B030D-6E8A-4147-A177-3AD203B41FA5}">
                      <a16:colId xmlns:a16="http://schemas.microsoft.com/office/drawing/2014/main" val="562959802"/>
                    </a:ext>
                  </a:extLst>
                </a:gridCol>
                <a:gridCol w="511921">
                  <a:extLst>
                    <a:ext uri="{9D8B030D-6E8A-4147-A177-3AD203B41FA5}">
                      <a16:colId xmlns:a16="http://schemas.microsoft.com/office/drawing/2014/main" val="3568846171"/>
                    </a:ext>
                  </a:extLst>
                </a:gridCol>
                <a:gridCol w="511921">
                  <a:extLst>
                    <a:ext uri="{9D8B030D-6E8A-4147-A177-3AD203B41FA5}">
                      <a16:colId xmlns:a16="http://schemas.microsoft.com/office/drawing/2014/main" val="3691173867"/>
                    </a:ext>
                  </a:extLst>
                </a:gridCol>
                <a:gridCol w="511921">
                  <a:extLst>
                    <a:ext uri="{9D8B030D-6E8A-4147-A177-3AD203B41FA5}">
                      <a16:colId xmlns:a16="http://schemas.microsoft.com/office/drawing/2014/main" val="3578139905"/>
                    </a:ext>
                  </a:extLst>
                </a:gridCol>
                <a:gridCol w="511921">
                  <a:extLst>
                    <a:ext uri="{9D8B030D-6E8A-4147-A177-3AD203B41FA5}">
                      <a16:colId xmlns:a16="http://schemas.microsoft.com/office/drawing/2014/main" val="1880272256"/>
                    </a:ext>
                  </a:extLst>
                </a:gridCol>
                <a:gridCol w="511921">
                  <a:extLst>
                    <a:ext uri="{9D8B030D-6E8A-4147-A177-3AD203B41FA5}">
                      <a16:colId xmlns:a16="http://schemas.microsoft.com/office/drawing/2014/main" val="2588053839"/>
                    </a:ext>
                  </a:extLst>
                </a:gridCol>
                <a:gridCol w="639902">
                  <a:extLst>
                    <a:ext uri="{9D8B030D-6E8A-4147-A177-3AD203B41FA5}">
                      <a16:colId xmlns:a16="http://schemas.microsoft.com/office/drawing/2014/main" val="822817767"/>
                    </a:ext>
                  </a:extLst>
                </a:gridCol>
                <a:gridCol w="665496">
                  <a:extLst>
                    <a:ext uri="{9D8B030D-6E8A-4147-A177-3AD203B41FA5}">
                      <a16:colId xmlns:a16="http://schemas.microsoft.com/office/drawing/2014/main" val="2412290985"/>
                    </a:ext>
                  </a:extLst>
                </a:gridCol>
                <a:gridCol w="422336">
                  <a:extLst>
                    <a:ext uri="{9D8B030D-6E8A-4147-A177-3AD203B41FA5}">
                      <a16:colId xmlns:a16="http://schemas.microsoft.com/office/drawing/2014/main" val="1257398790"/>
                    </a:ext>
                  </a:extLst>
                </a:gridCol>
              </a:tblGrid>
              <a:tr h="248977">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3</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4</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5</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7</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8</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9</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10</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14384" y="744489"/>
            <a:ext cx="12546013" cy="415490"/>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PENGUJIAN &amp; PELAKSANAAN</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2B2C53A-D2CA-4F0B-909B-97BC70D0DDAE}"/>
              </a:ext>
            </a:extLst>
          </p:cNvPr>
          <p:cNvGraphicFramePr/>
          <p:nvPr>
            <p:extLst>
              <p:ext uri="{D42A27DB-BD31-4B8C-83A1-F6EECF244321}">
                <p14:modId xmlns:p14="http://schemas.microsoft.com/office/powerpoint/2010/main" val="3778351563"/>
              </p:ext>
            </p:extLst>
          </p:nvPr>
        </p:nvGraphicFramePr>
        <p:xfrm>
          <a:off x="339476" y="1749234"/>
          <a:ext cx="11851731" cy="3779148"/>
        </p:xfrm>
        <a:graphic>
          <a:graphicData uri="http://schemas.openxmlformats.org/drawingml/2006/table">
            <a:tbl>
              <a:tblPr firstRow="1" firstCol="1" bandRow="1"/>
              <a:tblGrid>
                <a:gridCol w="610151">
                  <a:extLst>
                    <a:ext uri="{9D8B030D-6E8A-4147-A177-3AD203B41FA5}">
                      <a16:colId xmlns:a16="http://schemas.microsoft.com/office/drawing/2014/main" val="3934401695"/>
                    </a:ext>
                  </a:extLst>
                </a:gridCol>
                <a:gridCol w="5053782">
                  <a:extLst>
                    <a:ext uri="{9D8B030D-6E8A-4147-A177-3AD203B41FA5}">
                      <a16:colId xmlns:a16="http://schemas.microsoft.com/office/drawing/2014/main" val="510749571"/>
                    </a:ext>
                  </a:extLst>
                </a:gridCol>
                <a:gridCol w="493051">
                  <a:extLst>
                    <a:ext uri="{9D8B030D-6E8A-4147-A177-3AD203B41FA5}">
                      <a16:colId xmlns:a16="http://schemas.microsoft.com/office/drawing/2014/main" val="740539725"/>
                    </a:ext>
                  </a:extLst>
                </a:gridCol>
                <a:gridCol w="493051">
                  <a:extLst>
                    <a:ext uri="{9D8B030D-6E8A-4147-A177-3AD203B41FA5}">
                      <a16:colId xmlns:a16="http://schemas.microsoft.com/office/drawing/2014/main" val="1283103349"/>
                    </a:ext>
                  </a:extLst>
                </a:gridCol>
                <a:gridCol w="343076">
                  <a:extLst>
                    <a:ext uri="{9D8B030D-6E8A-4147-A177-3AD203B41FA5}">
                      <a16:colId xmlns:a16="http://schemas.microsoft.com/office/drawing/2014/main" val="2558643880"/>
                    </a:ext>
                  </a:extLst>
                </a:gridCol>
                <a:gridCol w="561491">
                  <a:extLst>
                    <a:ext uri="{9D8B030D-6E8A-4147-A177-3AD203B41FA5}">
                      <a16:colId xmlns:a16="http://schemas.microsoft.com/office/drawing/2014/main" val="3023358653"/>
                    </a:ext>
                  </a:extLst>
                </a:gridCol>
                <a:gridCol w="520655">
                  <a:extLst>
                    <a:ext uri="{9D8B030D-6E8A-4147-A177-3AD203B41FA5}">
                      <a16:colId xmlns:a16="http://schemas.microsoft.com/office/drawing/2014/main" val="4244750888"/>
                    </a:ext>
                  </a:extLst>
                </a:gridCol>
                <a:gridCol w="500237">
                  <a:extLst>
                    <a:ext uri="{9D8B030D-6E8A-4147-A177-3AD203B41FA5}">
                      <a16:colId xmlns:a16="http://schemas.microsoft.com/office/drawing/2014/main" val="3289591383"/>
                    </a:ext>
                  </a:extLst>
                </a:gridCol>
                <a:gridCol w="530864">
                  <a:extLst>
                    <a:ext uri="{9D8B030D-6E8A-4147-A177-3AD203B41FA5}">
                      <a16:colId xmlns:a16="http://schemas.microsoft.com/office/drawing/2014/main" val="3609399721"/>
                    </a:ext>
                  </a:extLst>
                </a:gridCol>
                <a:gridCol w="438983">
                  <a:extLst>
                    <a:ext uri="{9D8B030D-6E8A-4147-A177-3AD203B41FA5}">
                      <a16:colId xmlns:a16="http://schemas.microsoft.com/office/drawing/2014/main" val="139314167"/>
                    </a:ext>
                  </a:extLst>
                </a:gridCol>
                <a:gridCol w="571700">
                  <a:extLst>
                    <a:ext uri="{9D8B030D-6E8A-4147-A177-3AD203B41FA5}">
                      <a16:colId xmlns:a16="http://schemas.microsoft.com/office/drawing/2014/main" val="143407158"/>
                    </a:ext>
                  </a:extLst>
                </a:gridCol>
                <a:gridCol w="723934">
                  <a:extLst>
                    <a:ext uri="{9D8B030D-6E8A-4147-A177-3AD203B41FA5}">
                      <a16:colId xmlns:a16="http://schemas.microsoft.com/office/drawing/2014/main" val="4131460536"/>
                    </a:ext>
                  </a:extLst>
                </a:gridCol>
                <a:gridCol w="493051">
                  <a:extLst>
                    <a:ext uri="{9D8B030D-6E8A-4147-A177-3AD203B41FA5}">
                      <a16:colId xmlns:a16="http://schemas.microsoft.com/office/drawing/2014/main" val="2510008578"/>
                    </a:ext>
                  </a:extLst>
                </a:gridCol>
                <a:gridCol w="517705">
                  <a:extLst>
                    <a:ext uri="{9D8B030D-6E8A-4147-A177-3AD203B41FA5}">
                      <a16:colId xmlns:a16="http://schemas.microsoft.com/office/drawing/2014/main" val="3100789624"/>
                    </a:ext>
                  </a:extLst>
                </a:gridCol>
              </a:tblGrid>
              <a:tr h="129061">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7114172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1375510"/>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51833"/>
                  </a:ext>
                </a:extLst>
              </a:tr>
              <a:tr h="116774">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35024"/>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77760"/>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80055"/>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15706"/>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584289"/>
                  </a:ext>
                </a:extLst>
              </a:tr>
              <a:tr h="135999">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PERINGKAT PENGUJIAN</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052559252"/>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Provisional (PAT)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60372"/>
                  </a:ext>
                </a:extLst>
              </a:tr>
              <a:tr h="192598">
                <a:tc>
                  <a:txBody>
                    <a:bodyPr/>
                    <a:lstStyle/>
                    <a:p>
                      <a:pPr algn="ctr" fontAlgn="t">
                        <a:lnSpc>
                          <a:spcPct val="150000"/>
                        </a:lnSpc>
                        <a:spcBef>
                          <a:spcPts val="600"/>
                        </a:spcBef>
                        <a:spcAft>
                          <a:spcPts val="600"/>
                        </a:spcAft>
                      </a:pPr>
                      <a:r>
                        <a:rPr lang="ms-MY" sz="1200" b="0" i="0" u="none" strike="noStrike" dirty="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600"/>
                        </a:spcBef>
                        <a:spcAft>
                          <a:spcPts val="600"/>
                        </a:spcAft>
                      </a:pPr>
                      <a:r>
                        <a:rPr lang="fi-FI" sz="1200" b="0" i="0" u="none" strike="noStrike" dirty="0">
                          <a:solidFill>
                            <a:srgbClr val="000000"/>
                          </a:solidFill>
                          <a:effectLst/>
                          <a:latin typeface="Arial" panose="020B0604020202020204" pitchFamily="34" charset="0"/>
                        </a:rPr>
                        <a:t>Ujian Simulasi (Production dan DRC)</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54600"/>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1" i="1" u="none" strike="noStrike" dirty="0">
                          <a:solidFill>
                            <a:schemeClr val="tx1"/>
                          </a:solidFill>
                          <a:effectLst/>
                          <a:latin typeface="Arial" panose="020B0604020202020204" pitchFamily="34" charset="0"/>
                          <a:ea typeface="Times New Roman" panose="02020603050405020304" pitchFamily="18" charset="0"/>
                        </a:rPr>
                        <a:t>SECURITY POSTURE ASSESMENT (SPA)</a:t>
                      </a:r>
                      <a:endParaRPr lang="ms-MY" sz="1200" b="0" i="1"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28306"/>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C.</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PELAKSANAAN</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3932687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Go-live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755997"/>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Akhir (FAT)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0678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Serahan Sistem (sign Off)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655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D.</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LATIHAN</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62210403"/>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Latihan Pentadbir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2375"/>
                  </a:ext>
                </a:extLst>
              </a:tr>
              <a:tr h="129061">
                <a:tc>
                  <a:txBody>
                    <a:bodyPr/>
                    <a:lstStyle/>
                    <a:p>
                      <a:pPr algn="ctr"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rPr>
                        <a:t>XXX</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8854"/>
                  </a:ext>
                </a:extLst>
              </a:tr>
            </a:tbl>
          </a:graphicData>
        </a:graphic>
      </p:graphicFrame>
      <p:sp>
        <p:nvSpPr>
          <p:cNvPr id="5" name="Slide Number Placeholder 1"/>
          <p:cNvSpPr txBox="1">
            <a:spLocks/>
          </p:cNvSpPr>
          <p:nvPr/>
        </p:nvSpPr>
        <p:spPr>
          <a:xfrm>
            <a:off x="9452389" y="5769858"/>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B8DF07-386B-4829-94DA-38A3B83128C4}"/>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9" name="Text Placeholder 10">
            <a:extLst>
              <a:ext uri="{FF2B5EF4-FFF2-40B4-BE49-F238E27FC236}">
                <a16:creationId xmlns:a16="http://schemas.microsoft.com/office/drawing/2014/main" id="{B867E23C-1F1B-4F4B-A96E-6AA0636C2F08}"/>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9284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8" name="Google Shape;718;p42"/>
          <p:cNvGraphicFramePr/>
          <p:nvPr>
            <p:extLst>
              <p:ext uri="{D42A27DB-BD31-4B8C-83A1-F6EECF244321}">
                <p14:modId xmlns:p14="http://schemas.microsoft.com/office/powerpoint/2010/main" val="3429362395"/>
              </p:ext>
            </p:extLst>
          </p:nvPr>
        </p:nvGraphicFramePr>
        <p:xfrm>
          <a:off x="224803" y="681512"/>
          <a:ext cx="11896077" cy="5562972"/>
        </p:xfrm>
        <a:graphic>
          <a:graphicData uri="http://schemas.openxmlformats.org/drawingml/2006/table">
            <a:tbl>
              <a:tblPr>
                <a:noFill/>
              </a:tblPr>
              <a:tblGrid>
                <a:gridCol w="356373">
                  <a:extLst>
                    <a:ext uri="{9D8B030D-6E8A-4147-A177-3AD203B41FA5}">
                      <a16:colId xmlns:a16="http://schemas.microsoft.com/office/drawing/2014/main" val="20000"/>
                    </a:ext>
                  </a:extLst>
                </a:gridCol>
                <a:gridCol w="1610652">
                  <a:extLst>
                    <a:ext uri="{9D8B030D-6E8A-4147-A177-3AD203B41FA5}">
                      <a16:colId xmlns:a16="http://schemas.microsoft.com/office/drawing/2014/main" val="20001"/>
                    </a:ext>
                  </a:extLst>
                </a:gridCol>
                <a:gridCol w="236406">
                  <a:extLst>
                    <a:ext uri="{9D8B030D-6E8A-4147-A177-3AD203B41FA5}">
                      <a16:colId xmlns:a16="http://schemas.microsoft.com/office/drawing/2014/main" val="1272514509"/>
                    </a:ext>
                  </a:extLst>
                </a:gridCol>
                <a:gridCol w="236406">
                  <a:extLst>
                    <a:ext uri="{9D8B030D-6E8A-4147-A177-3AD203B41FA5}">
                      <a16:colId xmlns:a16="http://schemas.microsoft.com/office/drawing/2014/main" val="20004"/>
                    </a:ext>
                  </a:extLst>
                </a:gridCol>
                <a:gridCol w="236406">
                  <a:extLst>
                    <a:ext uri="{9D8B030D-6E8A-4147-A177-3AD203B41FA5}">
                      <a16:colId xmlns:a16="http://schemas.microsoft.com/office/drawing/2014/main" val="20005"/>
                    </a:ext>
                  </a:extLst>
                </a:gridCol>
                <a:gridCol w="236406">
                  <a:extLst>
                    <a:ext uri="{9D8B030D-6E8A-4147-A177-3AD203B41FA5}">
                      <a16:colId xmlns:a16="http://schemas.microsoft.com/office/drawing/2014/main" val="20006"/>
                    </a:ext>
                  </a:extLst>
                </a:gridCol>
                <a:gridCol w="236406">
                  <a:extLst>
                    <a:ext uri="{9D8B030D-6E8A-4147-A177-3AD203B41FA5}">
                      <a16:colId xmlns:a16="http://schemas.microsoft.com/office/drawing/2014/main" val="20007"/>
                    </a:ext>
                  </a:extLst>
                </a:gridCol>
                <a:gridCol w="236406">
                  <a:extLst>
                    <a:ext uri="{9D8B030D-6E8A-4147-A177-3AD203B41FA5}">
                      <a16:colId xmlns:a16="http://schemas.microsoft.com/office/drawing/2014/main" val="20008"/>
                    </a:ext>
                  </a:extLst>
                </a:gridCol>
                <a:gridCol w="236406">
                  <a:extLst>
                    <a:ext uri="{9D8B030D-6E8A-4147-A177-3AD203B41FA5}">
                      <a16:colId xmlns:a16="http://schemas.microsoft.com/office/drawing/2014/main" val="20009"/>
                    </a:ext>
                  </a:extLst>
                </a:gridCol>
                <a:gridCol w="236406">
                  <a:extLst>
                    <a:ext uri="{9D8B030D-6E8A-4147-A177-3AD203B41FA5}">
                      <a16:colId xmlns:a16="http://schemas.microsoft.com/office/drawing/2014/main" val="199184724"/>
                    </a:ext>
                  </a:extLst>
                </a:gridCol>
                <a:gridCol w="236406">
                  <a:extLst>
                    <a:ext uri="{9D8B030D-6E8A-4147-A177-3AD203B41FA5}">
                      <a16:colId xmlns:a16="http://schemas.microsoft.com/office/drawing/2014/main" val="902285814"/>
                    </a:ext>
                  </a:extLst>
                </a:gridCol>
                <a:gridCol w="236406">
                  <a:extLst>
                    <a:ext uri="{9D8B030D-6E8A-4147-A177-3AD203B41FA5}">
                      <a16:colId xmlns:a16="http://schemas.microsoft.com/office/drawing/2014/main" val="1597471386"/>
                    </a:ext>
                  </a:extLst>
                </a:gridCol>
                <a:gridCol w="236406">
                  <a:extLst>
                    <a:ext uri="{9D8B030D-6E8A-4147-A177-3AD203B41FA5}">
                      <a16:colId xmlns:a16="http://schemas.microsoft.com/office/drawing/2014/main" val="334182864"/>
                    </a:ext>
                  </a:extLst>
                </a:gridCol>
                <a:gridCol w="236406">
                  <a:extLst>
                    <a:ext uri="{9D8B030D-6E8A-4147-A177-3AD203B41FA5}">
                      <a16:colId xmlns:a16="http://schemas.microsoft.com/office/drawing/2014/main" val="1511864645"/>
                    </a:ext>
                  </a:extLst>
                </a:gridCol>
                <a:gridCol w="236406">
                  <a:extLst>
                    <a:ext uri="{9D8B030D-6E8A-4147-A177-3AD203B41FA5}">
                      <a16:colId xmlns:a16="http://schemas.microsoft.com/office/drawing/2014/main" val="881189427"/>
                    </a:ext>
                  </a:extLst>
                </a:gridCol>
                <a:gridCol w="236406">
                  <a:extLst>
                    <a:ext uri="{9D8B030D-6E8A-4147-A177-3AD203B41FA5}">
                      <a16:colId xmlns:a16="http://schemas.microsoft.com/office/drawing/2014/main" val="3533793580"/>
                    </a:ext>
                  </a:extLst>
                </a:gridCol>
                <a:gridCol w="236406">
                  <a:extLst>
                    <a:ext uri="{9D8B030D-6E8A-4147-A177-3AD203B41FA5}">
                      <a16:colId xmlns:a16="http://schemas.microsoft.com/office/drawing/2014/main" val="1218430368"/>
                    </a:ext>
                  </a:extLst>
                </a:gridCol>
                <a:gridCol w="236406">
                  <a:extLst>
                    <a:ext uri="{9D8B030D-6E8A-4147-A177-3AD203B41FA5}">
                      <a16:colId xmlns:a16="http://schemas.microsoft.com/office/drawing/2014/main" val="3205257579"/>
                    </a:ext>
                  </a:extLst>
                </a:gridCol>
                <a:gridCol w="236406">
                  <a:extLst>
                    <a:ext uri="{9D8B030D-6E8A-4147-A177-3AD203B41FA5}">
                      <a16:colId xmlns:a16="http://schemas.microsoft.com/office/drawing/2014/main" val="3591173123"/>
                    </a:ext>
                  </a:extLst>
                </a:gridCol>
                <a:gridCol w="236406">
                  <a:extLst>
                    <a:ext uri="{9D8B030D-6E8A-4147-A177-3AD203B41FA5}">
                      <a16:colId xmlns:a16="http://schemas.microsoft.com/office/drawing/2014/main" val="4160714973"/>
                    </a:ext>
                  </a:extLst>
                </a:gridCol>
                <a:gridCol w="236406">
                  <a:extLst>
                    <a:ext uri="{9D8B030D-6E8A-4147-A177-3AD203B41FA5}">
                      <a16:colId xmlns:a16="http://schemas.microsoft.com/office/drawing/2014/main" val="1157727299"/>
                    </a:ext>
                  </a:extLst>
                </a:gridCol>
                <a:gridCol w="236406">
                  <a:extLst>
                    <a:ext uri="{9D8B030D-6E8A-4147-A177-3AD203B41FA5}">
                      <a16:colId xmlns:a16="http://schemas.microsoft.com/office/drawing/2014/main" val="2940404416"/>
                    </a:ext>
                  </a:extLst>
                </a:gridCol>
                <a:gridCol w="236406">
                  <a:extLst>
                    <a:ext uri="{9D8B030D-6E8A-4147-A177-3AD203B41FA5}">
                      <a16:colId xmlns:a16="http://schemas.microsoft.com/office/drawing/2014/main" val="2579932048"/>
                    </a:ext>
                  </a:extLst>
                </a:gridCol>
                <a:gridCol w="236406">
                  <a:extLst>
                    <a:ext uri="{9D8B030D-6E8A-4147-A177-3AD203B41FA5}">
                      <a16:colId xmlns:a16="http://schemas.microsoft.com/office/drawing/2014/main" val="2590098319"/>
                    </a:ext>
                  </a:extLst>
                </a:gridCol>
                <a:gridCol w="236406">
                  <a:extLst>
                    <a:ext uri="{9D8B030D-6E8A-4147-A177-3AD203B41FA5}">
                      <a16:colId xmlns:a16="http://schemas.microsoft.com/office/drawing/2014/main" val="2242140915"/>
                    </a:ext>
                  </a:extLst>
                </a:gridCol>
                <a:gridCol w="236406">
                  <a:extLst>
                    <a:ext uri="{9D8B030D-6E8A-4147-A177-3AD203B41FA5}">
                      <a16:colId xmlns:a16="http://schemas.microsoft.com/office/drawing/2014/main" val="363393645"/>
                    </a:ext>
                  </a:extLst>
                </a:gridCol>
                <a:gridCol w="236406">
                  <a:extLst>
                    <a:ext uri="{9D8B030D-6E8A-4147-A177-3AD203B41FA5}">
                      <a16:colId xmlns:a16="http://schemas.microsoft.com/office/drawing/2014/main" val="2036885660"/>
                    </a:ext>
                  </a:extLst>
                </a:gridCol>
                <a:gridCol w="236406">
                  <a:extLst>
                    <a:ext uri="{9D8B030D-6E8A-4147-A177-3AD203B41FA5}">
                      <a16:colId xmlns:a16="http://schemas.microsoft.com/office/drawing/2014/main" val="1727099511"/>
                    </a:ext>
                  </a:extLst>
                </a:gridCol>
                <a:gridCol w="236406">
                  <a:extLst>
                    <a:ext uri="{9D8B030D-6E8A-4147-A177-3AD203B41FA5}">
                      <a16:colId xmlns:a16="http://schemas.microsoft.com/office/drawing/2014/main" val="2683082665"/>
                    </a:ext>
                  </a:extLst>
                </a:gridCol>
                <a:gridCol w="236406">
                  <a:extLst>
                    <a:ext uri="{9D8B030D-6E8A-4147-A177-3AD203B41FA5}">
                      <a16:colId xmlns:a16="http://schemas.microsoft.com/office/drawing/2014/main" val="1097485042"/>
                    </a:ext>
                  </a:extLst>
                </a:gridCol>
                <a:gridCol w="236406">
                  <a:extLst>
                    <a:ext uri="{9D8B030D-6E8A-4147-A177-3AD203B41FA5}">
                      <a16:colId xmlns:a16="http://schemas.microsoft.com/office/drawing/2014/main" val="414685547"/>
                    </a:ext>
                  </a:extLst>
                </a:gridCol>
                <a:gridCol w="236406">
                  <a:extLst>
                    <a:ext uri="{9D8B030D-6E8A-4147-A177-3AD203B41FA5}">
                      <a16:colId xmlns:a16="http://schemas.microsoft.com/office/drawing/2014/main" val="4238769977"/>
                    </a:ext>
                  </a:extLst>
                </a:gridCol>
                <a:gridCol w="236406">
                  <a:extLst>
                    <a:ext uri="{9D8B030D-6E8A-4147-A177-3AD203B41FA5}">
                      <a16:colId xmlns:a16="http://schemas.microsoft.com/office/drawing/2014/main" val="1085805701"/>
                    </a:ext>
                  </a:extLst>
                </a:gridCol>
                <a:gridCol w="236406">
                  <a:extLst>
                    <a:ext uri="{9D8B030D-6E8A-4147-A177-3AD203B41FA5}">
                      <a16:colId xmlns:a16="http://schemas.microsoft.com/office/drawing/2014/main" val="355960762"/>
                    </a:ext>
                  </a:extLst>
                </a:gridCol>
                <a:gridCol w="236406">
                  <a:extLst>
                    <a:ext uri="{9D8B030D-6E8A-4147-A177-3AD203B41FA5}">
                      <a16:colId xmlns:a16="http://schemas.microsoft.com/office/drawing/2014/main" val="735787767"/>
                    </a:ext>
                  </a:extLst>
                </a:gridCol>
                <a:gridCol w="236406">
                  <a:extLst>
                    <a:ext uri="{9D8B030D-6E8A-4147-A177-3AD203B41FA5}">
                      <a16:colId xmlns:a16="http://schemas.microsoft.com/office/drawing/2014/main" val="4191846775"/>
                    </a:ext>
                  </a:extLst>
                </a:gridCol>
                <a:gridCol w="236406">
                  <a:extLst>
                    <a:ext uri="{9D8B030D-6E8A-4147-A177-3AD203B41FA5}">
                      <a16:colId xmlns:a16="http://schemas.microsoft.com/office/drawing/2014/main" val="2223671217"/>
                    </a:ext>
                  </a:extLst>
                </a:gridCol>
                <a:gridCol w="236406">
                  <a:extLst>
                    <a:ext uri="{9D8B030D-6E8A-4147-A177-3AD203B41FA5}">
                      <a16:colId xmlns:a16="http://schemas.microsoft.com/office/drawing/2014/main" val="682389669"/>
                    </a:ext>
                  </a:extLst>
                </a:gridCol>
                <a:gridCol w="236406">
                  <a:extLst>
                    <a:ext uri="{9D8B030D-6E8A-4147-A177-3AD203B41FA5}">
                      <a16:colId xmlns:a16="http://schemas.microsoft.com/office/drawing/2014/main" val="2730369106"/>
                    </a:ext>
                  </a:extLst>
                </a:gridCol>
                <a:gridCol w="236406">
                  <a:extLst>
                    <a:ext uri="{9D8B030D-6E8A-4147-A177-3AD203B41FA5}">
                      <a16:colId xmlns:a16="http://schemas.microsoft.com/office/drawing/2014/main" val="92495155"/>
                    </a:ext>
                  </a:extLst>
                </a:gridCol>
                <a:gridCol w="236406">
                  <a:extLst>
                    <a:ext uri="{9D8B030D-6E8A-4147-A177-3AD203B41FA5}">
                      <a16:colId xmlns:a16="http://schemas.microsoft.com/office/drawing/2014/main" val="3417099503"/>
                    </a:ext>
                  </a:extLst>
                </a:gridCol>
                <a:gridCol w="236406">
                  <a:extLst>
                    <a:ext uri="{9D8B030D-6E8A-4147-A177-3AD203B41FA5}">
                      <a16:colId xmlns:a16="http://schemas.microsoft.com/office/drawing/2014/main" val="4044630486"/>
                    </a:ext>
                  </a:extLst>
                </a:gridCol>
                <a:gridCol w="236406">
                  <a:extLst>
                    <a:ext uri="{9D8B030D-6E8A-4147-A177-3AD203B41FA5}">
                      <a16:colId xmlns:a16="http://schemas.microsoft.com/office/drawing/2014/main" val="2671762638"/>
                    </a:ext>
                  </a:extLst>
                </a:gridCol>
                <a:gridCol w="236406">
                  <a:extLst>
                    <a:ext uri="{9D8B030D-6E8A-4147-A177-3AD203B41FA5}">
                      <a16:colId xmlns:a16="http://schemas.microsoft.com/office/drawing/2014/main" val="2740188127"/>
                    </a:ext>
                  </a:extLst>
                </a:gridCol>
              </a:tblGrid>
              <a:tr h="351620">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BIL</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PERKARA</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TEMPOH PERLAKSANAAN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TAHUN/BULAN</a:t>
                      </a:r>
                    </a:p>
                  </a:txBody>
                  <a:tcPr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09950">
                <a:tc vMerge="1">
                  <a:txBody>
                    <a:bodyPr/>
                    <a:lstStyle/>
                    <a:p>
                      <a:endParaRPr lang="en-US"/>
                    </a:p>
                  </a:txBody>
                  <a:tcPr/>
                </a:tc>
                <a:tc vMerge="1">
                  <a:txBody>
                    <a:bodyPr/>
                    <a:lstStyle/>
                    <a:p>
                      <a:endParaRPr lang="en-US"/>
                    </a:p>
                  </a:txBody>
                  <a:tcPr/>
                </a:tc>
                <a:tc gridSpan="2">
                  <a:txBody>
                    <a:bodyPr/>
                    <a:lstStyle/>
                    <a:p>
                      <a:pPr algn="ctr"/>
                      <a:r>
                        <a:rPr lang="ms-MY" sz="1000" b="1" noProof="0"/>
                        <a:t>2022</a:t>
                      </a:r>
                    </a:p>
                  </a:txBody>
                  <a:tcPr anchor="ctr"/>
                </a:tc>
                <a:tc h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2023</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2024</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2025</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2026</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342">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1.</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ms-MY" sz="1050" b="0" i="0" u="none" strike="noStrike" cap="none" noProof="0">
                          <a:solidFill>
                            <a:srgbClr val="000000"/>
                          </a:solidFill>
                          <a:latin typeface="Arial"/>
                          <a:ea typeface="Arial"/>
                          <a:cs typeface="Arial"/>
                          <a:sym typeface="Arial"/>
                        </a:rPr>
                        <a:t>Perlantikan </a:t>
                      </a:r>
                      <a:r>
                        <a:rPr lang="ms-MY" sz="1050" noProof="0"/>
                        <a:t>Pembekal </a:t>
                      </a:r>
                      <a:r>
                        <a:rPr lang="ms-MY" sz="1050" b="0" i="0" u="none" strike="noStrike" cap="none" noProof="0">
                          <a:solidFill>
                            <a:srgbClr val="000000"/>
                          </a:solidFill>
                          <a:latin typeface="Arial"/>
                          <a:ea typeface="Arial"/>
                          <a:cs typeface="Arial"/>
                          <a:sym typeface="Arial"/>
                        </a:rPr>
                        <a:t>dan Surat Setuju Terima</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2.</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Mesyuarat </a:t>
                      </a:r>
                      <a:r>
                        <a:rPr lang="ms-MY" sz="1050" b="0" u="none" strike="noStrike" cap="none" noProof="0">
                          <a:solidFill>
                            <a:srgbClr val="000000"/>
                          </a:solidFill>
                          <a:latin typeface="Arial"/>
                          <a:ea typeface="Arial"/>
                          <a:cs typeface="Arial"/>
                          <a:sym typeface="Arial"/>
                        </a:rPr>
                        <a:t>Kick-Off</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3.</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Proses tempahan perkakasan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(Nov</a:t>
                      </a:r>
                      <a:r>
                        <a:rPr lang="ms-MY" sz="1050" b="0" i="0" u="none" strike="noStrike" cap="none" baseline="0" noProof="0">
                          <a:solidFill>
                            <a:srgbClr val="000000"/>
                          </a:solidFill>
                          <a:latin typeface="Arial"/>
                          <a:ea typeface="Arial"/>
                          <a:cs typeface="Arial"/>
                          <a:sym typeface="Arial"/>
                        </a:rPr>
                        <a:t> </a:t>
                      </a:r>
                      <a:r>
                        <a:rPr lang="ms-MY" sz="1050" b="0" i="0" u="none" strike="noStrike" cap="none" noProof="0">
                          <a:solidFill>
                            <a:srgbClr val="000000"/>
                          </a:solidFill>
                          <a:latin typeface="Arial"/>
                          <a:ea typeface="Arial"/>
                          <a:cs typeface="Arial"/>
                          <a:sym typeface="Arial"/>
                        </a:rPr>
                        <a:t>2022– Mac 2023)</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4.</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t>Melaksanakan kerja-kerja </a:t>
                      </a:r>
                      <a:r>
                        <a:rPr lang="ms-MY" sz="1050" noProof="0">
                          <a:solidFill>
                            <a:schemeClr val="dk1"/>
                          </a:solidFill>
                        </a:rPr>
                        <a:t>membekal, menghantar,  memasa</a:t>
                      </a:r>
                      <a:r>
                        <a:rPr lang="ms-MY" sz="1050" noProof="0"/>
                        <a:t>ng, mengkonfigurasi, menguji dan mentauliah</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5</a:t>
                      </a:r>
                      <a:r>
                        <a:rPr lang="ms-MY" sz="1050" b="0" i="0" u="none" strike="noStrike" cap="none" noProof="0">
                          <a:solidFill>
                            <a:srgbClr val="000000"/>
                          </a:solidFill>
                          <a:latin typeface="Arial"/>
                          <a:ea typeface="Arial"/>
                          <a:cs typeface="Arial"/>
                          <a:sym typeface="Arial"/>
                        </a:rPr>
                        <a:t>.</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Tempoh Sewaan (36 bulan)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(Mei 2023 – Apr 2026) </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10007"/>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6.</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solidFill>
                            <a:schemeClr val="dk1"/>
                          </a:solidFill>
                        </a:rPr>
                        <a:t>Penyelenggaraan pembaikan (</a:t>
                      </a:r>
                      <a:r>
                        <a:rPr lang="ms-MY" sz="1050" i="1" noProof="0">
                          <a:solidFill>
                            <a:schemeClr val="dk1"/>
                          </a:solidFill>
                        </a:rPr>
                        <a:t>corrective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297186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7.</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s-MY" sz="1050" noProof="0">
                          <a:solidFill>
                            <a:schemeClr val="dk1"/>
                          </a:solidFill>
                        </a:rPr>
                        <a:t>Penyelenggaraan pembaikan (</a:t>
                      </a:r>
                      <a:r>
                        <a:rPr lang="ms-MY" sz="1050" i="1" noProof="0">
                          <a:solidFill>
                            <a:schemeClr val="dk1"/>
                          </a:solidFill>
                        </a:rPr>
                        <a:t>preventive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774447179"/>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9.</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chemeClr val="dk1"/>
                          </a:solidFill>
                          <a:latin typeface="Arial"/>
                          <a:cs typeface="Arial"/>
                          <a:sym typeface="Arial"/>
                        </a:rPr>
                        <a:t>Pengesahan dan laporan keberadaan perkakasan sewaan bagi setiap bulan </a:t>
                      </a: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940359686"/>
                  </a:ext>
                </a:extLst>
              </a:tr>
            </a:tbl>
          </a:graphicData>
        </a:graphic>
      </p:graphicFrame>
      <p:sp>
        <p:nvSpPr>
          <p:cNvPr id="6" name="Google Shape;716;p42">
            <a:extLst>
              <a:ext uri="{FF2B5EF4-FFF2-40B4-BE49-F238E27FC236}">
                <a16:creationId xmlns:a16="http://schemas.microsoft.com/office/drawing/2014/main" id="{6F10923B-102E-439B-BDB1-F64F4E9399B7}"/>
              </a:ext>
            </a:extLst>
          </p:cNvPr>
          <p:cNvSpPr/>
          <p:nvPr/>
        </p:nvSpPr>
        <p:spPr>
          <a:xfrm>
            <a:off x="455358" y="6197607"/>
            <a:ext cx="1036915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s-MY" sz="1200" b="1" i="0" u="none" strike="noStrike" kern="0" cap="none" spc="0" normalizeH="0" baseline="0" dirty="0">
                <a:ln>
                  <a:noFill/>
                </a:ln>
                <a:solidFill>
                  <a:srgbClr val="000000"/>
                </a:solidFill>
                <a:effectLst/>
                <a:uLnTx/>
                <a:uFillTx/>
                <a:latin typeface="Arial"/>
                <a:ea typeface="Arial"/>
                <a:cs typeface="Arial"/>
                <a:sym typeface="Arial"/>
              </a:rPr>
              <a:t>Nota:</a:t>
            </a:r>
            <a:endParaRPr kumimoji="0" lang="ms-MY" sz="1200" b="0" i="0" u="none" strike="noStrike" kern="0" cap="none" spc="0" normalizeH="0" baseline="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masa bagi perkara BIL (3) adalah sekurang-kurangnya 5 bulan kerana xxxxxxx.</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bagi perkara BIL (4) dibuat serentak pada seluruh pejabat agensi.</a:t>
            </a:r>
          </a:p>
        </p:txBody>
      </p:sp>
      <p:sp>
        <p:nvSpPr>
          <p:cNvPr id="7" name="TextBox 6">
            <a:extLst>
              <a:ext uri="{FF2B5EF4-FFF2-40B4-BE49-F238E27FC236}">
                <a16:creationId xmlns:a16="http://schemas.microsoft.com/office/drawing/2014/main" id="{D6121F70-8FA2-47E8-A0EC-66C9537525DC}"/>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ext Placeholder 10">
            <a:extLst>
              <a:ext uri="{FF2B5EF4-FFF2-40B4-BE49-F238E27FC236}">
                <a16:creationId xmlns:a16="http://schemas.microsoft.com/office/drawing/2014/main" id="{4B2F1D97-138F-46A6-9CFF-F80CF3A446D2}"/>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3C1B296D-DC65-4D43-8E57-837DF31B161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94</a:t>
            </a:fld>
            <a:endParaRPr lang="ms-MY">
              <a:solidFill>
                <a:prstClr val="black">
                  <a:tint val="75000"/>
                </a:prstClr>
              </a:solidFill>
            </a:endParaRPr>
          </a:p>
        </p:txBody>
      </p:sp>
      <p:sp>
        <p:nvSpPr>
          <p:cNvPr id="10" name="TextBox 9">
            <a:extLst>
              <a:ext uri="{FF2B5EF4-FFF2-40B4-BE49-F238E27FC236}">
                <a16:creationId xmlns:a16="http://schemas.microsoft.com/office/drawing/2014/main" id="{FBB25F72-461C-4ADB-B4EA-3CEFDDEC33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022932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76032230"/>
              </p:ext>
            </p:extLst>
          </p:nvPr>
        </p:nvGraphicFramePr>
        <p:xfrm>
          <a:off x="294236" y="523593"/>
          <a:ext cx="11675261" cy="5755640"/>
        </p:xfrm>
        <a:graphic>
          <a:graphicData uri="http://schemas.openxmlformats.org/drawingml/2006/table">
            <a:tbl>
              <a:tblPr firstRow="1" bandRow="1">
                <a:tableStyleId>{5940675A-B579-460E-94D1-54222C63F5DA}</a:tableStyleId>
              </a:tblPr>
              <a:tblGrid>
                <a:gridCol w="599906">
                  <a:extLst>
                    <a:ext uri="{9D8B030D-6E8A-4147-A177-3AD203B41FA5}">
                      <a16:colId xmlns:a16="http://schemas.microsoft.com/office/drawing/2014/main" val="20000"/>
                    </a:ext>
                  </a:extLst>
                </a:gridCol>
                <a:gridCol w="4627439">
                  <a:extLst>
                    <a:ext uri="{9D8B030D-6E8A-4147-A177-3AD203B41FA5}">
                      <a16:colId xmlns:a16="http://schemas.microsoft.com/office/drawing/2014/main" val="20001"/>
                    </a:ext>
                  </a:extLst>
                </a:gridCol>
                <a:gridCol w="1611979">
                  <a:extLst>
                    <a:ext uri="{9D8B030D-6E8A-4147-A177-3AD203B41FA5}">
                      <a16:colId xmlns:a16="http://schemas.microsoft.com/office/drawing/2014/main" val="1167390854"/>
                    </a:ext>
                  </a:extLst>
                </a:gridCol>
                <a:gridCol w="1611979">
                  <a:extLst>
                    <a:ext uri="{9D8B030D-6E8A-4147-A177-3AD203B41FA5}">
                      <a16:colId xmlns:a16="http://schemas.microsoft.com/office/drawing/2014/main" val="3917128869"/>
                    </a:ext>
                  </a:extLst>
                </a:gridCol>
                <a:gridCol w="1611979">
                  <a:extLst>
                    <a:ext uri="{9D8B030D-6E8A-4147-A177-3AD203B41FA5}">
                      <a16:colId xmlns:a16="http://schemas.microsoft.com/office/drawing/2014/main" val="3140868986"/>
                    </a:ext>
                  </a:extLst>
                </a:gridCol>
                <a:gridCol w="1611979">
                  <a:extLst>
                    <a:ext uri="{9D8B030D-6E8A-4147-A177-3AD203B41FA5}">
                      <a16:colId xmlns:a16="http://schemas.microsoft.com/office/drawing/2014/main" val="20002"/>
                    </a:ext>
                  </a:extLst>
                </a:gridCol>
              </a:tblGrid>
              <a:tr h="259061">
                <a:tc>
                  <a:txBody>
                    <a:bodyPr/>
                    <a:lstStyle/>
                    <a:p>
                      <a:pPr algn="ctr"/>
                      <a:r>
                        <a:rPr lang="ms-MY" sz="1400" b="1" noProof="0" dirty="0">
                          <a:latin typeface="Arial" panose="020B0604020202020204" pitchFamily="34" charset="0"/>
                          <a:cs typeface="Arial" panose="020B0604020202020204" pitchFamily="34" charset="0"/>
                        </a:rPr>
                        <a:t>BIL.</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PERKARA</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solidFill>
                            <a:schemeClr val="tx1"/>
                          </a:solidFill>
                          <a:latin typeface="Arial" panose="020B0604020202020204" pitchFamily="34" charset="0"/>
                          <a:cs typeface="Arial" panose="020B0604020202020204" pitchFamily="34" charset="0"/>
                        </a:rPr>
                        <a:t>202X</a:t>
                      </a:r>
                    </a:p>
                    <a:p>
                      <a:pPr algn="ct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solidFill>
                            <a:schemeClr val="tx1"/>
                          </a:solidFill>
                          <a:latin typeface="Arial" panose="020B0604020202020204" pitchFamily="34" charset="0"/>
                          <a:cs typeface="Arial" panose="020B0604020202020204" pitchFamily="34" charset="0"/>
                        </a:rPr>
                        <a:t>202X</a:t>
                      </a: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202X</a:t>
                      </a:r>
                      <a:endParaRPr lang="ms-MY" sz="1400" b="1"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latin typeface="Arial" panose="020B0604020202020204" pitchFamily="34" charset="0"/>
                          <a:cs typeface="Arial" panose="020B0604020202020204" pitchFamily="34" charset="0"/>
                        </a:rPr>
                        <a:t> JUMLAH KOS (RM)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ms-MY" sz="1400" b="1" noProof="0">
                          <a:latin typeface="Arial" panose="020B0604020202020204" pitchFamily="34" charset="0"/>
                          <a:cs typeface="Arial" panose="020B0604020202020204" pitchFamily="34" charset="0"/>
                        </a:rPr>
                        <a:t>A.</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Perkakasan ICT </a:t>
                      </a:r>
                      <a:r>
                        <a:rPr lang="ms-MY" sz="1400" b="1" noProof="0">
                          <a:solidFill>
                            <a:schemeClr val="tx1"/>
                          </a:solidFill>
                          <a:latin typeface="Arial" panose="020B0604020202020204" pitchFamily="34" charset="0"/>
                          <a:cs typeface="Arial" panose="020B0604020202020204" pitchFamily="34" charset="0"/>
                        </a:rPr>
                        <a:t>(termasuk perkakasan keselamatan)</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1"/>
                  </a:ext>
                </a:extLst>
              </a:tr>
              <a:tr h="370840">
                <a:tc>
                  <a:txBody>
                    <a:bodyPr/>
                    <a:lstStyle/>
                    <a:p>
                      <a:pPr algn="ctr"/>
                      <a:r>
                        <a:rPr lang="ms-MY" sz="1400" b="1" noProof="0">
                          <a:latin typeface="Arial" panose="020B0604020202020204" pitchFamily="34" charset="0"/>
                          <a:cs typeface="Arial" panose="020B0604020202020204" pitchFamily="34" charset="0"/>
                        </a:rPr>
                        <a:t>B.</a:t>
                      </a:r>
                    </a:p>
                  </a:txBody>
                  <a:tcPr marL="91448" marR="91448"/>
                </a:tc>
                <a:tc>
                  <a:txBody>
                    <a:bodyPr/>
                    <a:lstStyle/>
                    <a:p>
                      <a:r>
                        <a:rPr lang="ms-MY" sz="1400" b="1" noProof="0">
                          <a:latin typeface="Arial" panose="020B0604020202020204" pitchFamily="34" charset="0"/>
                          <a:cs typeface="Arial" panose="020B0604020202020204" pitchFamily="34" charset="0"/>
                        </a:rPr>
                        <a:t>Pembangunan</a:t>
                      </a:r>
                      <a:r>
                        <a:rPr lang="ms-MY" sz="1400" b="1" baseline="0" noProof="0">
                          <a:latin typeface="Arial" panose="020B0604020202020204" pitchFamily="34" charset="0"/>
                          <a:cs typeface="Arial" panose="020B0604020202020204" pitchFamily="34" charset="0"/>
                        </a:rPr>
                        <a:t> Sistem Aplikasi</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2"/>
                  </a:ext>
                </a:extLst>
              </a:tr>
              <a:tr h="370840">
                <a:tc>
                  <a:txBody>
                    <a:bodyPr/>
                    <a:lstStyle/>
                    <a:p>
                      <a:pPr algn="ctr"/>
                      <a:r>
                        <a:rPr lang="ms-MY" sz="1400" b="1" noProof="0">
                          <a:latin typeface="Arial" panose="020B0604020202020204" pitchFamily="34" charset="0"/>
                          <a:cs typeface="Arial" panose="020B0604020202020204" pitchFamily="34" charset="0"/>
                        </a:rPr>
                        <a:t>C.</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Perisian </a:t>
                      </a:r>
                      <a:r>
                        <a:rPr lang="ms-MY" sz="1400" b="1" noProof="0">
                          <a:solidFill>
                            <a:schemeClr val="tx1"/>
                          </a:solidFill>
                          <a:latin typeface="Arial" panose="020B0604020202020204" pitchFamily="34" charset="0"/>
                          <a:cs typeface="Arial" panose="020B0604020202020204" pitchFamily="34" charset="0"/>
                        </a:rPr>
                        <a:t>(termasuk perisian keselamatan)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3"/>
                  </a:ext>
                </a:extLst>
              </a:tr>
              <a:tr h="370840">
                <a:tc>
                  <a:txBody>
                    <a:bodyPr/>
                    <a:lstStyle/>
                    <a:p>
                      <a:pPr algn="ctr"/>
                      <a:r>
                        <a:rPr lang="ms-MY" sz="1400" b="1" noProof="0">
                          <a:latin typeface="Arial" panose="020B0604020202020204" pitchFamily="34" charset="0"/>
                          <a:cs typeface="Arial" panose="020B0604020202020204" pitchFamily="34" charset="0"/>
                        </a:rPr>
                        <a:t>D.</a:t>
                      </a:r>
                    </a:p>
                  </a:txBody>
                  <a:tcPr marL="91448" marR="91448"/>
                </a:tc>
                <a:tc>
                  <a:txBody>
                    <a:bodyPr/>
                    <a:lstStyle/>
                    <a:p>
                      <a:r>
                        <a:rPr lang="ms-MY" sz="1400" b="1" noProof="0" dirty="0">
                          <a:latin typeface="Arial" panose="020B0604020202020204" pitchFamily="34" charset="0"/>
                          <a:cs typeface="Arial" panose="020B0604020202020204" pitchFamily="34" charset="0"/>
                        </a:rPr>
                        <a:t>Rangkaian </a:t>
                      </a:r>
                      <a:r>
                        <a:rPr lang="ms-MY" sz="1400" b="1" noProof="0" dirty="0">
                          <a:solidFill>
                            <a:schemeClr val="tx1"/>
                          </a:solidFill>
                          <a:latin typeface="Arial" panose="020B0604020202020204" pitchFamily="34" charset="0"/>
                          <a:cs typeface="Arial" panose="020B0604020202020204" pitchFamily="34" charset="0"/>
                        </a:rPr>
                        <a:t>dan Peralatan Rangkaian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4"/>
                  </a:ext>
                </a:extLst>
              </a:tr>
              <a:tr h="370840">
                <a:tc>
                  <a:txBody>
                    <a:bodyPr/>
                    <a:lstStyle/>
                    <a:p>
                      <a:pPr algn="ctr"/>
                      <a:r>
                        <a:rPr lang="ms-MY" sz="1400" b="1" noProof="0">
                          <a:latin typeface="Arial" panose="020B0604020202020204" pitchFamily="34" charset="0"/>
                          <a:cs typeface="Arial" panose="020B0604020202020204" pitchFamily="34" charset="0"/>
                        </a:rPr>
                        <a:t>E.</a:t>
                      </a:r>
                    </a:p>
                  </a:txBody>
                  <a:tcPr marL="91448" marR="914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Perkhidmatan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5"/>
                  </a:ext>
                </a:extLst>
              </a:tr>
              <a:tr h="370840">
                <a:tc>
                  <a:txBody>
                    <a:bodyPr/>
                    <a:lstStyle/>
                    <a:p>
                      <a:pPr algn="ctr"/>
                      <a:r>
                        <a:rPr lang="ms-MY" sz="1400" b="1" noProof="0">
                          <a:latin typeface="Arial" panose="020B0604020202020204" pitchFamily="34" charset="0"/>
                          <a:cs typeface="Arial" panose="020B0604020202020204" pitchFamily="34" charset="0"/>
                        </a:rPr>
                        <a:t>F.</a:t>
                      </a:r>
                    </a:p>
                  </a:txBody>
                  <a:tcPr marL="91448" marR="91448"/>
                </a:tc>
                <a:tc>
                  <a:txBody>
                    <a:bodyPr/>
                    <a:lstStyle/>
                    <a:p>
                      <a:pPr marL="0" indent="0" algn="just">
                        <a:spcBef>
                          <a:spcPts val="0"/>
                        </a:spcBef>
                        <a:buFont typeface="+mj-lt"/>
                        <a:buNone/>
                        <a:defRPr/>
                      </a:pPr>
                      <a:r>
                        <a:rPr lang="ms-MY" sz="1400" b="1" noProof="0">
                          <a:latin typeface="Arial" panose="020B0604020202020204" pitchFamily="34" charset="0"/>
                          <a:cs typeface="Arial" panose="020B0604020202020204" pitchFamily="34" charset="0"/>
                        </a:rPr>
                        <a:t>Lain-lain Perkakasan/ Perkhidmatan </a:t>
                      </a:r>
                      <a:r>
                        <a:rPr lang="ms-MY" sz="1400" b="1" noProof="0">
                          <a:solidFill>
                            <a:schemeClr val="tx1"/>
                          </a:solidFill>
                          <a:latin typeface="Arial" panose="020B0604020202020204" pitchFamily="34" charset="0"/>
                          <a:cs typeface="Arial" panose="020B0604020202020204" pitchFamily="34" charset="0"/>
                        </a:rPr>
                        <a:t>Bukan ICT </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Perkakasan Bukan-ICT/ fizikal/ M&amp;E yang menyokong  projek ICT</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Perkhidmatan Bukan-ICT/ fizikal/ M&amp;E yang menyokong projek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6"/>
                  </a:ext>
                </a:extLst>
              </a:tr>
              <a:tr h="370840">
                <a:tc>
                  <a:txBody>
                    <a:bodyPr/>
                    <a:lstStyle/>
                    <a:p>
                      <a:pPr algn="ctr"/>
                      <a:r>
                        <a:rPr lang="ms-MY" sz="1400" b="1" noProof="0">
                          <a:latin typeface="Arial" panose="020B0604020202020204" pitchFamily="34" charset="0"/>
                          <a:cs typeface="Arial" panose="020B0604020202020204" pitchFamily="34" charset="0"/>
                        </a:rPr>
                        <a:t>G.</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ko-KR" sz="1400" b="1" kern="1200" noProof="0">
                          <a:solidFill>
                            <a:schemeClr val="tx1"/>
                          </a:solidFill>
                          <a:latin typeface="Arial" panose="020B0604020202020204" pitchFamily="34" charset="0"/>
                          <a:ea typeface="+mn-ea"/>
                          <a:cs typeface="Arial" panose="020B0604020202020204" pitchFamily="34" charset="0"/>
                        </a:rPr>
                        <a:t>Perkhidmatan Pengkomputeran Awan</a:t>
                      </a:r>
                    </a:p>
                  </a:txBody>
                  <a:tcPr marL="91448" marR="9144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noFill/>
                  </a:tcPr>
                </a:tc>
                <a:extLst>
                  <a:ext uri="{0D108BD9-81ED-4DB2-BD59-A6C34878D82A}">
                    <a16:rowId xmlns:a16="http://schemas.microsoft.com/office/drawing/2014/main" val="545475612"/>
                  </a:ext>
                </a:extLst>
              </a:tr>
              <a:tr h="370840">
                <a:tc>
                  <a:txBody>
                    <a:bodyPr/>
                    <a:lstStyle/>
                    <a:p>
                      <a:pPr algn="ctr"/>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a:t>
                      </a:r>
                    </a:p>
                  </a:txBody>
                  <a:tcPr>
                    <a:solidFill>
                      <a:schemeClr val="bg1">
                        <a:lumMod val="85000"/>
                      </a:schemeClr>
                    </a:solidFill>
                  </a:tcPr>
                </a:tc>
                <a:extLst>
                  <a:ext uri="{0D108BD9-81ED-4DB2-BD59-A6C34878D82A}">
                    <a16:rowId xmlns:a16="http://schemas.microsoft.com/office/drawing/2014/main" val="10007"/>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i="1" u="none" strike="noStrike" noProof="0">
                          <a:effectLst/>
                          <a:latin typeface="Arial" panose="020B0604020202020204" pitchFamily="34" charset="0"/>
                          <a:cs typeface="Arial" panose="020B0604020202020204" pitchFamily="34" charset="0"/>
                        </a:rPr>
                        <a:t>Sales and Service Tax </a:t>
                      </a:r>
                      <a:r>
                        <a:rPr lang="ms-MY" sz="1400" b="1" u="none" strike="noStrike" noProof="0">
                          <a:effectLst/>
                          <a:latin typeface="Arial" panose="020B0604020202020204" pitchFamily="34" charset="0"/>
                          <a:cs typeface="Arial" panose="020B0604020202020204" pitchFamily="34" charset="0"/>
                        </a:rPr>
                        <a:t>(SST)</a:t>
                      </a: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245601"/>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i="1" u="none" strike="noStrike" noProof="0">
                          <a:effectLst/>
                          <a:latin typeface="Arial" panose="020B0604020202020204" pitchFamily="34" charset="0"/>
                          <a:cs typeface="Arial" panose="020B0604020202020204" pitchFamily="34" charset="0"/>
                        </a:rPr>
                        <a:t>Digital Service Tax </a:t>
                      </a:r>
                      <a:r>
                        <a:rPr lang="ms-MY" sz="1400" b="1" u="none" strike="noStrike" noProof="0">
                          <a:effectLst/>
                          <a:latin typeface="Arial" panose="020B0604020202020204" pitchFamily="34" charset="0"/>
                          <a:cs typeface="Arial" panose="020B0604020202020204" pitchFamily="34" charset="0"/>
                        </a:rPr>
                        <a:t>(DST)</a:t>
                      </a:r>
                    </a:p>
                  </a:txBody>
                  <a:tcPr marL="91448" marR="91448"/>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086056"/>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Program Kolaborasi Industri (</a:t>
                      </a:r>
                      <a:r>
                        <a:rPr lang="ms-MY" sz="1400" b="1" u="none" strike="noStrike" kern="1200" noProof="0">
                          <a:effectLst/>
                          <a:latin typeface="Arial" panose="020B0604020202020204" pitchFamily="34" charset="0"/>
                          <a:cs typeface="Arial" panose="020B0604020202020204" pitchFamily="34" charset="0"/>
                        </a:rPr>
                        <a:t>ICP) (1%) jika ada</a:t>
                      </a:r>
                      <a:endParaRPr lang="ms-MY" sz="1400" b="1" u="none" strike="noStrike" kern="1200" noProof="0">
                        <a:solidFill>
                          <a:schemeClr val="dk1"/>
                        </a:solidFill>
                        <a:effectLst/>
                        <a:latin typeface="Arial" panose="020B0604020202020204" pitchFamily="34" charset="0"/>
                        <a:ea typeface="+mn-ea"/>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550875"/>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 KESELURUHAN</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X,XXX,XXX.XX</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107367" y="65961"/>
            <a:ext cx="6247234" cy="563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12. RINGKASAN KOS PROJEK</a:t>
            </a:r>
            <a:endParaRPr lang="ms-MY" sz="2800" b="1" dirty="0">
              <a:latin typeface="Arial" pitchFamily="34" charset="0"/>
              <a:ea typeface="ＭＳ Ｐゴシック" pitchFamily="34" charset="-128"/>
              <a:cs typeface="Arial" pitchFamily="34" charset="0"/>
            </a:endParaRPr>
          </a:p>
        </p:txBody>
      </p:sp>
      <p:sp>
        <p:nvSpPr>
          <p:cNvPr id="8" name="Subtitle 2"/>
          <p:cNvSpPr txBox="1">
            <a:spLocks/>
          </p:cNvSpPr>
          <p:nvPr/>
        </p:nvSpPr>
        <p:spPr>
          <a:xfrm>
            <a:off x="222503" y="6279233"/>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100000"/>
            </a:pPr>
            <a:r>
              <a:rPr lang="ms-MY" sz="1000" b="1" dirty="0">
                <a:solidFill>
                  <a:schemeClr val="tx1"/>
                </a:solidFill>
                <a:latin typeface="Arial" panose="020B0604020202020204" pitchFamily="34" charset="0"/>
                <a:cs typeface="Arial" panose="020B0604020202020204" pitchFamily="34" charset="0"/>
              </a:rPr>
              <a:t>Nota:</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Pastikan format Ringkasan Peruntukan </a:t>
            </a:r>
            <a:r>
              <a:rPr lang="ms-MY" sz="1000" b="1" dirty="0">
                <a:solidFill>
                  <a:schemeClr val="tx1"/>
                </a:solidFill>
                <a:latin typeface="Arial" panose="020B0604020202020204" pitchFamily="34" charset="0"/>
                <a:cs typeface="Arial" panose="020B0604020202020204" pitchFamily="34" charset="0"/>
              </a:rPr>
              <a:t>tidak diubah</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Sekiranya TIADA NILAI dalam komponen di atas, hendaklah diletakkan </a:t>
            </a:r>
            <a:r>
              <a:rPr lang="ms-MY" sz="1000" b="1" dirty="0">
                <a:solidFill>
                  <a:schemeClr val="tx1"/>
                </a:solidFill>
                <a:latin typeface="Arial" panose="020B0604020202020204" pitchFamily="34" charset="0"/>
                <a:cs typeface="Arial" panose="020B0604020202020204" pitchFamily="34" charset="0"/>
              </a:rPr>
              <a:t>nilai “0</a:t>
            </a:r>
            <a:r>
              <a:rPr lang="ms-MY" sz="1050" b="1" dirty="0">
                <a:solidFill>
                  <a:schemeClr val="tx1"/>
                </a:solidFill>
                <a:latin typeface="Arial" panose="020B0604020202020204" pitchFamily="34" charset="0"/>
                <a:cs typeface="Arial" panose="020B0604020202020204" pitchFamily="34" charset="0"/>
              </a:rPr>
              <a:t>”</a:t>
            </a:r>
          </a:p>
        </p:txBody>
      </p:sp>
      <p:sp>
        <p:nvSpPr>
          <p:cNvPr id="2" name="Subtitle 2">
            <a:extLst>
              <a:ext uri="{FF2B5EF4-FFF2-40B4-BE49-F238E27FC236}">
                <a16:creationId xmlns:a16="http://schemas.microsoft.com/office/drawing/2014/main" id="{1E0B8708-DA7C-A46B-0D40-DFA27ED2BAC6}"/>
              </a:ext>
            </a:extLst>
          </p:cNvPr>
          <p:cNvSpPr txBox="1">
            <a:spLocks/>
          </p:cNvSpPr>
          <p:nvPr/>
        </p:nvSpPr>
        <p:spPr>
          <a:xfrm>
            <a:off x="5583045" y="6312121"/>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7188" indent="-357188" algn="l">
              <a:buClr>
                <a:schemeClr val="tx1"/>
              </a:buClr>
              <a:buSzPct val="100000"/>
            </a:pPr>
            <a:r>
              <a:rPr lang="ms-MY" sz="1000" dirty="0">
                <a:solidFill>
                  <a:srgbClr val="202124"/>
                </a:solidFill>
                <a:latin typeface="Arial" panose="020B0604020202020204" pitchFamily="34" charset="0"/>
                <a:cs typeface="Arial" panose="020B0604020202020204" pitchFamily="34" charset="0"/>
              </a:rPr>
              <a:t>3.     Program Kolaborasi Industri (ICP) - Sila </a:t>
            </a:r>
            <a:r>
              <a:rPr lang="ms-MY" sz="1000" b="1" dirty="0">
                <a:solidFill>
                  <a:schemeClr val="tx1"/>
                </a:solidFill>
                <a:latin typeface="Arial" panose="020B0604020202020204" pitchFamily="34" charset="0"/>
                <a:cs typeface="Arial" panose="020B0604020202020204" pitchFamily="34" charset="0"/>
              </a:rPr>
              <a:t>Rujuk PK1.7 </a:t>
            </a:r>
            <a:r>
              <a:rPr lang="ms-MY" sz="1000" dirty="0">
                <a:solidFill>
                  <a:schemeClr val="tx1"/>
                </a:solidFill>
                <a:latin typeface="Arial" panose="020B0604020202020204" pitchFamily="34" charset="0"/>
                <a:cs typeface="Arial" panose="020B0604020202020204" pitchFamily="34" charset="0"/>
              </a:rPr>
              <a:t>Dasar dan Garis Panduan Program Kolaborasi Industri (Industrial Collaboration Program – ICP) Dalam Perolehan Kerajaan</a:t>
            </a:r>
          </a:p>
          <a:p>
            <a:pPr algn="l">
              <a:buClr>
                <a:schemeClr val="tx1"/>
              </a:buClr>
              <a:buSzPct val="100000"/>
            </a:pPr>
            <a:r>
              <a:rPr lang="ms-MY" sz="1000" dirty="0">
                <a:solidFill>
                  <a:schemeClr val="tx1"/>
                </a:solidFill>
                <a:latin typeface="Arial" panose="020B0604020202020204" pitchFamily="34" charset="0"/>
                <a:cs typeface="Arial" panose="020B0604020202020204" pitchFamily="34" charset="0"/>
              </a:rPr>
              <a:t>4.     Sewaan dan Perolehan Perkakasan: </a:t>
            </a:r>
            <a:r>
              <a:rPr lang="ms-MY" sz="1000" b="1" dirty="0">
                <a:solidFill>
                  <a:schemeClr val="tx1"/>
                </a:solidFill>
                <a:latin typeface="Arial" panose="020B0604020202020204" pitchFamily="34" charset="0"/>
                <a:cs typeface="Arial" panose="020B0604020202020204" pitchFamily="34" charset="0"/>
              </a:rPr>
              <a:t>Tiada SST </a:t>
            </a:r>
            <a:r>
              <a:rPr lang="ms-MY" sz="1000" dirty="0">
                <a:solidFill>
                  <a:schemeClr val="tx1"/>
                </a:solidFill>
                <a:latin typeface="Arial" panose="020B0604020202020204" pitchFamily="34" charset="0"/>
                <a:cs typeface="Arial" panose="020B0604020202020204" pitchFamily="34" charset="0"/>
              </a:rPr>
              <a:t>yang dikenakan</a:t>
            </a:r>
          </a:p>
        </p:txBody>
      </p:sp>
      <p:sp>
        <p:nvSpPr>
          <p:cNvPr id="9" name="Slide Number Placeholder 2">
            <a:extLst>
              <a:ext uri="{FF2B5EF4-FFF2-40B4-BE49-F238E27FC236}">
                <a16:creationId xmlns:a16="http://schemas.microsoft.com/office/drawing/2014/main" id="{EB795E17-F710-4FD1-AF3A-9874F2DDBE5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56966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0131017"/>
              </p:ext>
            </p:extLst>
          </p:nvPr>
        </p:nvGraphicFramePr>
        <p:xfrm>
          <a:off x="563525" y="1274551"/>
          <a:ext cx="11249247" cy="3709410"/>
        </p:xfrm>
        <a:graphic>
          <a:graphicData uri="http://schemas.openxmlformats.org/drawingml/2006/table">
            <a:tbl>
              <a:tblPr firstRow="1" firstCol="1" bandRow="1">
                <a:tableStyleId>{5940675A-B579-460E-94D1-54222C63F5DA}</a:tableStyleId>
              </a:tblPr>
              <a:tblGrid>
                <a:gridCol w="619198">
                  <a:extLst>
                    <a:ext uri="{9D8B030D-6E8A-4147-A177-3AD203B41FA5}">
                      <a16:colId xmlns:a16="http://schemas.microsoft.com/office/drawing/2014/main" val="20000"/>
                    </a:ext>
                  </a:extLst>
                </a:gridCol>
                <a:gridCol w="3588051">
                  <a:extLst>
                    <a:ext uri="{9D8B030D-6E8A-4147-A177-3AD203B41FA5}">
                      <a16:colId xmlns:a16="http://schemas.microsoft.com/office/drawing/2014/main" val="20001"/>
                    </a:ext>
                  </a:extLst>
                </a:gridCol>
                <a:gridCol w="1349051">
                  <a:extLst>
                    <a:ext uri="{9D8B030D-6E8A-4147-A177-3AD203B41FA5}">
                      <a16:colId xmlns:a16="http://schemas.microsoft.com/office/drawing/2014/main" val="20002"/>
                    </a:ext>
                  </a:extLst>
                </a:gridCol>
                <a:gridCol w="2595550">
                  <a:extLst>
                    <a:ext uri="{9D8B030D-6E8A-4147-A177-3AD203B41FA5}">
                      <a16:colId xmlns:a16="http://schemas.microsoft.com/office/drawing/2014/main" val="20003"/>
                    </a:ext>
                  </a:extLst>
                </a:gridCol>
                <a:gridCol w="1476375">
                  <a:extLst>
                    <a:ext uri="{9D8B030D-6E8A-4147-A177-3AD203B41FA5}">
                      <a16:colId xmlns:a16="http://schemas.microsoft.com/office/drawing/2014/main" val="435021480"/>
                    </a:ext>
                  </a:extLst>
                </a:gridCol>
                <a:gridCol w="1621022">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dirty="0">
                          <a:effectLst/>
                          <a:latin typeface="Arial" panose="020B0604020202020204" pitchFamily="34" charset="0"/>
                          <a:cs typeface="Arial" panose="020B0604020202020204" pitchFamily="34" charset="0"/>
                        </a:rPr>
                        <a:t>KUANTITI</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CATATAN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0"/>
                  </a:ext>
                </a:extLst>
              </a:tr>
              <a:tr h="286129">
                <a:tc gridSpan="5">
                  <a:txBody>
                    <a:bodyPr/>
                    <a:lstStyle/>
                    <a:p>
                      <a:pPr algn="l" fontAlgn="ctr">
                        <a:lnSpc>
                          <a:spcPts val="1570"/>
                        </a:lnSpc>
                        <a:spcAft>
                          <a:spcPts val="0"/>
                        </a:spcAft>
                      </a:pPr>
                      <a:r>
                        <a:rPr lang="en-MY" sz="1400" b="1" kern="1200" dirty="0">
                          <a:effectLst/>
                          <a:latin typeface="Arial" panose="020B0604020202020204" pitchFamily="34" charset="0"/>
                          <a:cs typeface="Arial" panose="020B0604020202020204" pitchFamily="34" charset="0"/>
                        </a:rPr>
                        <a:t>(A) </a:t>
                      </a:r>
                      <a:r>
                        <a:rPr lang="en-MY" sz="1400" b="1" kern="1200" dirty="0">
                          <a:solidFill>
                            <a:schemeClr val="tx1"/>
                          </a:solidFill>
                          <a:effectLst/>
                          <a:latin typeface="Arial" panose="020B0604020202020204" pitchFamily="34" charset="0"/>
                          <a:cs typeface="Arial" panose="020B0604020202020204" pitchFamily="34" charset="0"/>
                        </a:rPr>
                        <a:t>PERKAKASAN </a:t>
                      </a:r>
                      <a:r>
                        <a:rPr lang="en-US" sz="1400" b="1" dirty="0">
                          <a:solidFill>
                            <a:schemeClr val="tx1"/>
                          </a:solidFill>
                          <a:latin typeface="Arial" panose="020B0604020202020204" pitchFamily="34" charset="0"/>
                          <a:cs typeface="Arial" panose="020B0604020202020204" pitchFamily="34" charset="0"/>
                        </a:rPr>
                        <a:t>ICT (TERMASUK PERKAKASAN KESELAMATAN)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1"/>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1.</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Nyatakan lokasi, fungsi keperluan yang menerangkan perolehan</a:t>
                      </a:r>
                    </a:p>
                  </a:txBody>
                  <a:tcPr/>
                </a:tc>
                <a:extLst>
                  <a:ext uri="{0D108BD9-81ED-4DB2-BD59-A6C34878D82A}">
                    <a16:rowId xmlns:a16="http://schemas.microsoft.com/office/drawing/2014/main" val="10002"/>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2.</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99">
                <a:tc>
                  <a:txBody>
                    <a:bodyPr/>
                    <a:lstStyle/>
                    <a:p>
                      <a:pPr algn="ctr" fontAlgn="ctr">
                        <a:spcAft>
                          <a:spcPts val="0"/>
                        </a:spcAft>
                      </a:pPr>
                      <a:r>
                        <a:rPr lang="en-MY" sz="1400" kern="1200" dirty="0">
                          <a:effectLst/>
                          <a:latin typeface="Arial" panose="020B0604020202020204" pitchFamily="34" charset="0"/>
                          <a:cs typeface="Arial" panose="020B0604020202020204" pitchFamily="34" charset="0"/>
                        </a:rPr>
                        <a:t>3.</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4.</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5.</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58799">
                <a:tc>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l">
                        <a:spcAft>
                          <a:spcPts val="0"/>
                        </a:spcAft>
                      </a:pPr>
                      <a:r>
                        <a:rPr lang="en-US" sz="1400" b="1" kern="1200" dirty="0">
                          <a:effectLst/>
                          <a:latin typeface="Arial" panose="020B0604020202020204" pitchFamily="34" charset="0"/>
                          <a:cs typeface="Arial" panose="020B0604020202020204" pitchFamily="34" charset="0"/>
                        </a:rPr>
                        <a:t>JUMLAH (A)</a:t>
                      </a:r>
                      <a:r>
                        <a:rPr lang="en-US" sz="1400" b="1" kern="1200" baseline="0" dirty="0">
                          <a:effectLst/>
                          <a:latin typeface="Arial" panose="020B0604020202020204" pitchFamily="34" charset="0"/>
                          <a:cs typeface="Arial" panose="020B0604020202020204" pitchFamily="34" charset="0"/>
                        </a:rPr>
                        <a:t> PERKAKASAN ICT </a:t>
                      </a:r>
                      <a:r>
                        <a:rPr lang="en-US" sz="1400" b="1" dirty="0">
                          <a:solidFill>
                            <a:schemeClr val="tx1"/>
                          </a:solidFill>
                          <a:latin typeface="Arial" panose="020B0604020202020204" pitchFamily="34" charset="0"/>
                          <a:cs typeface="Arial" panose="020B0604020202020204" pitchFamily="34" charset="0"/>
                        </a:rPr>
                        <a:t>(TERMASUK PERKAKASAN KESELAMATAN)</a:t>
                      </a: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8" name="TextBox 6"/>
          <p:cNvSpPr txBox="1">
            <a:spLocks noChangeArrowheads="1"/>
          </p:cNvSpPr>
          <p:nvPr/>
        </p:nvSpPr>
        <p:spPr bwMode="auto">
          <a:xfrm>
            <a:off x="824388" y="8325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en-US" altLang="ms-MY" sz="18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 PERKAKASAN ICT</a:t>
            </a:r>
          </a:p>
        </p:txBody>
      </p:sp>
      <p:sp>
        <p:nvSpPr>
          <p:cNvPr id="11" name="Rectangle 10"/>
          <p:cNvSpPr/>
          <p:nvPr/>
        </p:nvSpPr>
        <p:spPr>
          <a:xfrm>
            <a:off x="590549" y="5041437"/>
            <a:ext cx="11601451" cy="1754326"/>
          </a:xfrm>
          <a:prstGeom prst="rect">
            <a:avLst/>
          </a:prstGeom>
        </p:spPr>
        <p:txBody>
          <a:bodyPr wrap="square">
            <a:spAutoFit/>
          </a:bodyPr>
          <a:lstStyle/>
          <a:p>
            <a:r>
              <a:rPr lang="ms-MY" sz="1200" b="1" dirty="0">
                <a:latin typeface="Arial" panose="020B0604020202020204" pitchFamily="34" charset="0"/>
                <a:cs typeface="Arial" panose="020B0604020202020204" pitchFamily="34" charset="0"/>
              </a:rPr>
              <a:t>Nota:</a:t>
            </a:r>
          </a:p>
          <a:p>
            <a:pPr marL="342900" indent="-342900">
              <a:buFontTx/>
              <a:buAutoNum type="arabicPeriod"/>
            </a:pPr>
            <a:r>
              <a:rPr lang="ms-MY" altLang="ms-MY" sz="1200" dirty="0">
                <a:latin typeface="Arial" panose="020B0604020202020204" pitchFamily="34" charset="0"/>
                <a:cs typeface="Arial" panose="020B0604020202020204" pitchFamily="34" charset="0"/>
              </a:rPr>
              <a:t>Termasuk perkakasan keselamatan</a:t>
            </a:r>
          </a:p>
          <a:p>
            <a:pPr marL="342900" indent="-342900">
              <a:buFontTx/>
              <a:buAutoNum type="arabicPeriod"/>
            </a:pPr>
            <a:r>
              <a:rPr lang="ms-MY" altLang="ms-MY" sz="1200" dirty="0">
                <a:latin typeface="Arial" panose="020B0604020202020204" pitchFamily="34" charset="0"/>
                <a:cs typeface="Arial" panose="020B0604020202020204" pitchFamily="34" charset="0"/>
              </a:rPr>
              <a:t>Bilangan perkakasan hendaklah sama dengan bilangan pada </a:t>
            </a:r>
            <a:r>
              <a:rPr lang="ms-MY" altLang="ms-MY" sz="1200" i="1" dirty="0">
                <a:latin typeface="Arial" panose="020B0604020202020204" pitchFamily="34" charset="0"/>
                <a:cs typeface="Arial" panose="020B0604020202020204" pitchFamily="34" charset="0"/>
              </a:rPr>
              <a:t>Technology View </a:t>
            </a:r>
            <a:r>
              <a:rPr lang="ms-MY" altLang="ms-MY" sz="1200" dirty="0">
                <a:latin typeface="Arial" panose="020B0604020202020204" pitchFamily="34" charset="0"/>
                <a:cs typeface="Arial" panose="020B0604020202020204" pitchFamily="34" charset="0"/>
              </a:rPr>
              <a:t>berserta perisian terlibat</a:t>
            </a:r>
          </a:p>
          <a:p>
            <a:pPr marL="342900" indent="-342900">
              <a:buFontTx/>
              <a:buAutoNum type="arabicPeriod"/>
            </a:pPr>
            <a:r>
              <a:rPr lang="ms-MY" altLang="ms-MY" sz="1200" dirty="0">
                <a:latin typeface="Arial" panose="020B0604020202020204" pitchFamily="34" charset="0"/>
                <a:cs typeface="Arial" panose="020B0604020202020204" pitchFamily="34" charset="0"/>
              </a:rPr>
              <a:t>Masukkan maklumat spesifikasi utama perkakasan</a:t>
            </a:r>
          </a:p>
          <a:p>
            <a:pPr marL="342900" indent="-342900">
              <a:buFontTx/>
              <a:buAutoNum type="arabicPeriod"/>
            </a:pPr>
            <a:r>
              <a:rPr lang="ms-MY" sz="1200" dirty="0">
                <a:latin typeface="Arial" panose="020B0604020202020204" pitchFamily="34" charset="0"/>
                <a:cs typeface="Arial" panose="020B0604020202020204" pitchFamily="34" charset="0"/>
              </a:rPr>
              <a:t>Sekiranya perolehan perkakasan bersekali (bundle) dengan perisian dan lesen, dianggap sebagai perolehan perkakasan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penempatan lokasi serta justifikasi/ kegunaan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kos adalah termasuk tempoh jaminan pada ruang catatan</a:t>
            </a:r>
          </a:p>
          <a:p>
            <a:pPr marL="342900" indent="-342900">
              <a:buFontTx/>
              <a:buAutoNum type="arabicPeriod"/>
            </a:pPr>
            <a:r>
              <a:rPr lang="ms-MY" sz="1200" dirty="0">
                <a:latin typeface="Arial" panose="020B0604020202020204" pitchFamily="34" charset="0"/>
                <a:cs typeface="Arial" panose="020B0604020202020204" pitchFamily="34" charset="0"/>
              </a:rPr>
              <a:t>Perolehan Perkakasan: Tiada SST yang dikenakan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tempoh jaminan</a:t>
            </a:r>
          </a:p>
        </p:txBody>
      </p:sp>
      <p:sp>
        <p:nvSpPr>
          <p:cNvPr id="7" name="Slide Number Placeholder 2">
            <a:extLst>
              <a:ext uri="{FF2B5EF4-FFF2-40B4-BE49-F238E27FC236}">
                <a16:creationId xmlns:a16="http://schemas.microsoft.com/office/drawing/2014/main" id="{154226F7-BCAC-410E-A45F-DABC2CAC81F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36092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32159629"/>
              </p:ext>
            </p:extLst>
          </p:nvPr>
        </p:nvGraphicFramePr>
        <p:xfrm>
          <a:off x="316831" y="1110162"/>
          <a:ext cx="11661809" cy="2681550"/>
        </p:xfrm>
        <a:graphic>
          <a:graphicData uri="http://schemas.openxmlformats.org/drawingml/2006/table">
            <a:tbl>
              <a:tblPr firstRow="1" firstCol="1" bandRow="1">
                <a:tableStyleId>{5940675A-B579-460E-94D1-54222C63F5DA}</a:tableStyleId>
              </a:tblPr>
              <a:tblGrid>
                <a:gridCol w="628237">
                  <a:extLst>
                    <a:ext uri="{9D8B030D-6E8A-4147-A177-3AD203B41FA5}">
                      <a16:colId xmlns:a16="http://schemas.microsoft.com/office/drawing/2014/main" val="20000"/>
                    </a:ext>
                  </a:extLst>
                </a:gridCol>
                <a:gridCol w="3549487">
                  <a:extLst>
                    <a:ext uri="{9D8B030D-6E8A-4147-A177-3AD203B41FA5}">
                      <a16:colId xmlns:a16="http://schemas.microsoft.com/office/drawing/2014/main" val="20001"/>
                    </a:ext>
                  </a:extLst>
                </a:gridCol>
                <a:gridCol w="1140582">
                  <a:extLst>
                    <a:ext uri="{9D8B030D-6E8A-4147-A177-3AD203B41FA5}">
                      <a16:colId xmlns:a16="http://schemas.microsoft.com/office/drawing/2014/main" val="20002"/>
                    </a:ext>
                  </a:extLst>
                </a:gridCol>
                <a:gridCol w="1628704">
                  <a:extLst>
                    <a:ext uri="{9D8B030D-6E8A-4147-A177-3AD203B41FA5}">
                      <a16:colId xmlns:a16="http://schemas.microsoft.com/office/drawing/2014/main" val="1759243033"/>
                    </a:ext>
                  </a:extLst>
                </a:gridCol>
                <a:gridCol w="1635107">
                  <a:extLst>
                    <a:ext uri="{9D8B030D-6E8A-4147-A177-3AD203B41FA5}">
                      <a16:colId xmlns:a16="http://schemas.microsoft.com/office/drawing/2014/main" val="1837603491"/>
                    </a:ext>
                  </a:extLst>
                </a:gridCol>
                <a:gridCol w="3079692">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noProof="0">
                          <a:effectLst/>
                          <a:latin typeface="Arial" panose="020B0604020202020204" pitchFamily="34" charset="0"/>
                          <a:cs typeface="Arial" panose="020B0604020202020204" pitchFamily="34" charset="0"/>
                        </a:rPr>
                        <a:t>KUANTITI</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313940">
                <a:tc gridSpan="5">
                  <a:txBody>
                    <a:bodyPr/>
                    <a:lstStyle/>
                    <a:p>
                      <a:pPr marL="342900" indent="-342900" algn="l" fontAlgn="ctr">
                        <a:lnSpc>
                          <a:spcPct val="100000"/>
                        </a:lnSpc>
                        <a:spcAft>
                          <a:spcPts val="0"/>
                        </a:spcAft>
                        <a:buAutoNum type="alphaUcParenBoth"/>
                      </a:pPr>
                      <a:r>
                        <a:rPr lang="ms-MY" sz="1400" b="1" strike="noStrike" noProof="0">
                          <a:effectLst/>
                          <a:latin typeface="Arial" panose="020B0604020202020204" pitchFamily="34" charset="0"/>
                          <a:cs typeface="Arial" panose="020B0604020202020204" pitchFamily="34" charset="0"/>
                        </a:rPr>
                        <a:t>PERKAKASAN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Waranti: 3 tahun</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 PERKAKASAN</a:t>
                      </a:r>
                      <a:endParaRPr lang="ms-MY" sz="1400" b="1" i="0" strike="noStrike"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97</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 PERKAKASAN ICT</a:t>
            </a:r>
          </a:p>
        </p:txBody>
      </p:sp>
    </p:spTree>
    <p:extLst>
      <p:ext uri="{BB962C8B-B14F-4D97-AF65-F5344CB8AC3E}">
        <p14:creationId xmlns:p14="http://schemas.microsoft.com/office/powerpoint/2010/main" val="4250512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253333" y="867391"/>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ms-MY" altLang="ms-MY" sz="2000" b="1" u="sng" dirty="0">
                <a:latin typeface="Arial" panose="020B0604020202020204" pitchFamily="34" charset="0"/>
                <a:cs typeface="Arial" panose="020B0604020202020204" pitchFamily="34" charset="0"/>
              </a:rPr>
              <a:t>Ringkasan Peruntukan Pembangunan Sistem Aplikasi Untuk Semua Modul</a:t>
            </a:r>
            <a:r>
              <a:rPr lang="ms-MY" altLang="ms-MY" sz="20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B65ABC8-CD18-4368-99E5-BD506C408A4E}"/>
              </a:ext>
            </a:extLst>
          </p:cNvPr>
          <p:cNvSpPr>
            <a:spLocks noGrp="1"/>
          </p:cNvSpPr>
          <p:nvPr>
            <p:ph type="title" idx="4294967295"/>
          </p:nvPr>
        </p:nvSpPr>
        <p:spPr>
          <a:xfrm>
            <a:off x="327223" y="170297"/>
            <a:ext cx="12192000" cy="575126"/>
          </a:xfrm>
        </p:spPr>
        <p:txBody>
          <a:bodyPr>
            <a:noAutofit/>
          </a:body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3759753427"/>
              </p:ext>
            </p:extLst>
          </p:nvPr>
        </p:nvGraphicFramePr>
        <p:xfrm>
          <a:off x="1127052" y="1347306"/>
          <a:ext cx="9698264" cy="3328164"/>
        </p:xfrm>
        <a:graphic>
          <a:graphicData uri="http://schemas.openxmlformats.org/drawingml/2006/table">
            <a:tbl>
              <a:tblPr>
                <a:tableStyleId>{5940675A-B579-460E-94D1-54222C63F5DA}</a:tableStyleId>
              </a:tblPr>
              <a:tblGrid>
                <a:gridCol w="768925">
                  <a:extLst>
                    <a:ext uri="{9D8B030D-6E8A-4147-A177-3AD203B41FA5}">
                      <a16:colId xmlns:a16="http://schemas.microsoft.com/office/drawing/2014/main" val="20000"/>
                    </a:ext>
                  </a:extLst>
                </a:gridCol>
                <a:gridCol w="4182361">
                  <a:extLst>
                    <a:ext uri="{9D8B030D-6E8A-4147-A177-3AD203B41FA5}">
                      <a16:colId xmlns:a16="http://schemas.microsoft.com/office/drawing/2014/main" val="20001"/>
                    </a:ext>
                  </a:extLst>
                </a:gridCol>
                <a:gridCol w="2593062">
                  <a:extLst>
                    <a:ext uri="{9D8B030D-6E8A-4147-A177-3AD203B41FA5}">
                      <a16:colId xmlns:a16="http://schemas.microsoft.com/office/drawing/2014/main" val="20003"/>
                    </a:ext>
                  </a:extLst>
                </a:gridCol>
                <a:gridCol w="2153916">
                  <a:extLst>
                    <a:ext uri="{9D8B030D-6E8A-4147-A177-3AD203B41FA5}">
                      <a16:colId xmlns:a16="http://schemas.microsoft.com/office/drawing/2014/main" val="20004"/>
                    </a:ext>
                  </a:extLst>
                </a:gridCol>
              </a:tblGrid>
              <a:tr h="457200">
                <a:tc gridSpan="3">
                  <a:txBody>
                    <a:bodyPr/>
                    <a:lstStyle/>
                    <a:p>
                      <a:pPr algn="l" rtl="0" fontAlgn="ctr"/>
                      <a:r>
                        <a:rPr lang="ms-MY" sz="1800" b="1" u="none" strike="noStrike" noProof="0" dirty="0">
                          <a:effectLst/>
                          <a:latin typeface="Arial" panose="020B0604020202020204" pitchFamily="34" charset="0"/>
                          <a:cs typeface="Arial" panose="020B0604020202020204" pitchFamily="34" charset="0"/>
                        </a:rPr>
                        <a:t>  (B) PEMBANGUNAN SISTEM APLIKASI</a:t>
                      </a:r>
                      <a:endParaRPr lang="ms-MY" sz="1800" b="1" i="0" u="none" strike="noStrike" noProof="0" dirty="0">
                        <a:solidFill>
                          <a:schemeClr val="bg1"/>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MY"/>
                    </a:p>
                  </a:txBody>
                  <a:tcPr/>
                </a:tc>
                <a:tc hMerge="1">
                  <a:txBody>
                    <a:bodyPr/>
                    <a:lstStyle/>
                    <a:p>
                      <a:endParaRPr lang="en-MY"/>
                    </a:p>
                  </a:txBody>
                  <a:tcPr/>
                </a:tc>
                <a:tc>
                  <a:txBody>
                    <a:bodyPr/>
                    <a:lstStyle/>
                    <a:p>
                      <a:pPr algn="l" fontAlgn="ctr"/>
                      <a:r>
                        <a:rPr lang="ms-MY" sz="1800" b="1" u="none" strike="noStrike" noProof="0">
                          <a:effectLst/>
                          <a:latin typeface="Arial" panose="020B0604020202020204" pitchFamily="34" charset="0"/>
                          <a:cs typeface="Arial" panose="020B0604020202020204" pitchFamily="34" charset="0"/>
                        </a:rPr>
                        <a:t> </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457200">
                <a:tc>
                  <a:txBody>
                    <a:bodyPr/>
                    <a:lstStyle/>
                    <a:p>
                      <a:pPr algn="l" rtl="0"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Perkara</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Jumlah Kos</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i="1" u="none" strike="noStrike" noProof="0">
                          <a:effectLst/>
                          <a:latin typeface="Arial" panose="020B0604020202020204" pitchFamily="34" charset="0"/>
                          <a:cs typeface="Arial" panose="020B0604020202020204" pitchFamily="34" charset="0"/>
                        </a:rPr>
                        <a:t>Best Effort </a:t>
                      </a:r>
                      <a:r>
                        <a:rPr lang="ms-MY" sz="1800" b="1" u="none" strike="noStrike" noProof="0">
                          <a:effectLst/>
                          <a:latin typeface="Arial" panose="020B0604020202020204" pitchFamily="34" charset="0"/>
                          <a:cs typeface="Arial" panose="020B0604020202020204" pitchFamily="34" charset="0"/>
                        </a:rPr>
                        <a:t>(%)</a:t>
                      </a:r>
                      <a:endParaRPr lang="ms-MY" sz="1800" b="1" i="1"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1</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Analysis</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58269">
                <a:tc>
                  <a:txBody>
                    <a:bodyPr/>
                    <a:lstStyle/>
                    <a:p>
                      <a:pPr algn="ctr" rtl="0" fontAlgn="ctr"/>
                      <a:r>
                        <a:rPr lang="en-MY" sz="1800" b="0" u="none" strike="noStrike" dirty="0">
                          <a:effectLst/>
                          <a:latin typeface="Arial" panose="020B0604020202020204" pitchFamily="34" charset="0"/>
                          <a:cs typeface="Arial" panose="020B0604020202020204" pitchFamily="34" charset="0"/>
                        </a:rPr>
                        <a:t>2</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Design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3</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Coding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4</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Testing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0">
                <a:tc>
                  <a:txBody>
                    <a:bodyPr/>
                    <a:lstStyle/>
                    <a:p>
                      <a:pPr algn="ctr" rtl="0" fontAlgn="ctr"/>
                      <a:r>
                        <a:rPr lang="en-MY" sz="1800" b="0" u="none" strike="noStrike" dirty="0">
                          <a:effectLst/>
                          <a:latin typeface="Arial" panose="020B0604020202020204" pitchFamily="34" charset="0"/>
                          <a:cs typeface="Arial" panose="020B0604020202020204" pitchFamily="34" charset="0"/>
                        </a:rPr>
                        <a:t>5</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Implementation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809625">
                <a:tc>
                  <a:txBody>
                    <a:bodyPr/>
                    <a:lstStyle/>
                    <a:p>
                      <a:pPr algn="ctr"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1" u="none" strike="noStrike" noProof="0">
                          <a:effectLst/>
                          <a:latin typeface="Arial" panose="020B0604020202020204" pitchFamily="34" charset="0"/>
                          <a:cs typeface="Arial" panose="020B0604020202020204" pitchFamily="34" charset="0"/>
                        </a:rPr>
                        <a:t>JUMLAH (B) PEMBANGUNAN SISTEM APLIKASI</a:t>
                      </a: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angle 5"/>
          <p:cNvSpPr/>
          <p:nvPr/>
        </p:nvSpPr>
        <p:spPr>
          <a:xfrm>
            <a:off x="8423337" y="4789585"/>
            <a:ext cx="2482467" cy="1661993"/>
          </a:xfrm>
          <a:prstGeom prst="rect">
            <a:avLst/>
          </a:prstGeom>
          <a:solidFill>
            <a:schemeClr val="accent3">
              <a:lumMod val="40000"/>
              <a:lumOff val="60000"/>
            </a:schemeClr>
          </a:solidFill>
        </p:spPr>
        <p:txBody>
          <a:bodyPr wrap="square">
            <a:spAutoFit/>
          </a:bodyPr>
          <a:lstStyle/>
          <a:p>
            <a:r>
              <a:rPr lang="ms-MY" sz="900" dirty="0">
                <a:latin typeface="Arial" panose="020B0604020202020204" pitchFamily="34" charset="0"/>
                <a:ea typeface="Times New Roman"/>
                <a:cs typeface="Arial" panose="020B0604020202020204" pitchFamily="34" charset="0"/>
              </a:rPr>
              <a:t>PERATUSAN KOS PEMBANGUNAN (%) </a:t>
            </a:r>
            <a:r>
              <a:rPr lang="en-US" sz="900" dirty="0">
                <a:latin typeface="Arial" panose="020B0604020202020204" pitchFamily="34" charset="0"/>
                <a:ea typeface="Times New Roman"/>
                <a:cs typeface="Arial" panose="020B0604020202020204" pitchFamily="34" charset="0"/>
              </a:rPr>
              <a:t>BERDASARKAN BEST EFFORT</a:t>
            </a:r>
            <a:endParaRPr lang="ms-MY" sz="900" dirty="0">
              <a:latin typeface="Arial" panose="020B0604020202020204" pitchFamily="34" charset="0"/>
              <a:ea typeface="Times New Roman"/>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Phase	Ratio</a:t>
            </a:r>
          </a:p>
          <a:p>
            <a:pPr fontAlgn="b"/>
            <a:r>
              <a:rPr lang="ms-MY" sz="900" b="1" dirty="0">
                <a:latin typeface="Arial" panose="020B0604020202020204" pitchFamily="34" charset="0"/>
                <a:cs typeface="Arial" panose="020B0604020202020204" pitchFamily="34" charset="0"/>
              </a:rPr>
              <a:t>Requirement 	</a:t>
            </a:r>
            <a:r>
              <a:rPr lang="ms-MY" sz="900" dirty="0">
                <a:latin typeface="Arial" panose="020B0604020202020204" pitchFamily="34" charset="0"/>
                <a:cs typeface="Arial" panose="020B0604020202020204" pitchFamily="34" charset="0"/>
              </a:rPr>
              <a:t>20.00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Design 	</a:t>
            </a:r>
            <a:r>
              <a:rPr lang="ms-MY" sz="900" dirty="0">
                <a:latin typeface="Arial" panose="020B0604020202020204" pitchFamily="34" charset="0"/>
                <a:cs typeface="Arial" panose="020B0604020202020204" pitchFamily="34" charset="0"/>
              </a:rPr>
              <a:t>30.00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Coding	</a:t>
            </a:r>
            <a:r>
              <a:rPr lang="ms-MY" sz="900" dirty="0">
                <a:latin typeface="Arial" panose="020B0604020202020204" pitchFamily="34" charset="0"/>
                <a:cs typeface="Arial" panose="020B0604020202020204" pitchFamily="34" charset="0"/>
              </a:rPr>
              <a:t>15.00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Integration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Testing	</a:t>
            </a:r>
            <a:r>
              <a:rPr lang="ms-MY" sz="900" dirty="0">
                <a:latin typeface="Arial" panose="020B0604020202020204" pitchFamily="34" charset="0"/>
                <a:cs typeface="Arial" panose="020B0604020202020204" pitchFamily="34" charset="0"/>
              </a:rPr>
              <a:t>25.00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Deployment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Total	100</a:t>
            </a:r>
            <a:endParaRPr lang="en-MY" sz="900" b="1" dirty="0">
              <a:latin typeface="Arial" panose="020B0604020202020204" pitchFamily="34" charset="0"/>
              <a:cs typeface="Arial" panose="020B0604020202020204" pitchFamily="34" charset="0"/>
            </a:endParaRPr>
          </a:p>
          <a:p>
            <a:endParaRPr lang="en-MY" sz="1200" dirty="0"/>
          </a:p>
        </p:txBody>
      </p:sp>
      <p:sp>
        <p:nvSpPr>
          <p:cNvPr id="7" name="Rectangle 6"/>
          <p:cNvSpPr/>
          <p:nvPr/>
        </p:nvSpPr>
        <p:spPr>
          <a:xfrm>
            <a:off x="1043180" y="4707369"/>
            <a:ext cx="7297157" cy="1692771"/>
          </a:xfrm>
          <a:prstGeom prst="rect">
            <a:avLst/>
          </a:prstGeom>
        </p:spPr>
        <p:txBody>
          <a:bodyPr wrap="square">
            <a:spAutoFit/>
          </a:bodyPr>
          <a:lstStyle/>
          <a:p>
            <a:r>
              <a:rPr lang="ms-MY" sz="1300" b="1" dirty="0">
                <a:latin typeface="Arial" panose="020B0604020202020204" pitchFamily="34" charset="0"/>
                <a:cs typeface="Arial" panose="020B0604020202020204" pitchFamily="34" charset="0"/>
              </a:rPr>
              <a:t>Nota:</a:t>
            </a:r>
          </a:p>
          <a:p>
            <a:pPr marL="342900" indent="-342900">
              <a:buAutoNum type="arabicPeriod"/>
            </a:pPr>
            <a:r>
              <a:rPr lang="ms-MY" sz="1300" dirty="0">
                <a:latin typeface="Arial" panose="020B0604020202020204" pitchFamily="34" charset="0"/>
                <a:cs typeface="Arial" panose="020B0604020202020204" pitchFamily="34" charset="0"/>
              </a:rPr>
              <a:t>Jumlah keseluruhan kos pembangunan sistem aplikasi hendaklah berada dalam julat kos </a:t>
            </a:r>
            <a:r>
              <a:rPr lang="ms-MY" sz="1300" i="1" dirty="0">
                <a:latin typeface="Arial" panose="020B0604020202020204" pitchFamily="34" charset="0"/>
                <a:cs typeface="Arial" panose="020B0604020202020204" pitchFamily="34" charset="0"/>
              </a:rPr>
              <a:t>Function Point Analysis</a:t>
            </a:r>
            <a:r>
              <a:rPr lang="ms-MY" sz="1300" dirty="0">
                <a:latin typeface="Arial" panose="020B0604020202020204" pitchFamily="34" charset="0"/>
                <a:cs typeface="Arial" panose="020B0604020202020204" pitchFamily="34" charset="0"/>
              </a:rPr>
              <a:t> (FPA)</a:t>
            </a:r>
          </a:p>
          <a:p>
            <a:pPr marL="342900" indent="-342900">
              <a:buAutoNum type="arabicPeriod"/>
            </a:pPr>
            <a:r>
              <a:rPr lang="ms-MY" sz="1300" dirty="0">
                <a:latin typeface="Arial" panose="020B0604020202020204" pitchFamily="34" charset="0"/>
                <a:cs typeface="Arial" panose="020B0604020202020204" pitchFamily="34" charset="0"/>
              </a:rPr>
              <a:t>Jumlah kos pembangunan sistem aplikasi perlu dibahagikan kepada peratusan </a:t>
            </a:r>
            <a:r>
              <a:rPr lang="ms-MY" sz="1300" i="1" dirty="0">
                <a:latin typeface="Arial" panose="020B0604020202020204" pitchFamily="34" charset="0"/>
                <a:cs typeface="Arial" panose="020B0604020202020204" pitchFamily="34" charset="0"/>
              </a:rPr>
              <a:t>best effort</a:t>
            </a:r>
            <a:r>
              <a:rPr lang="ms-MY" sz="1300" dirty="0">
                <a:latin typeface="Arial" panose="020B0604020202020204" pitchFamily="34" charset="0"/>
                <a:cs typeface="Arial" panose="020B0604020202020204" pitchFamily="34" charset="0"/>
              </a:rPr>
              <a:t> (+- %)</a:t>
            </a:r>
          </a:p>
          <a:p>
            <a:pPr marL="342900" indent="-342900">
              <a:buAutoNum type="arabicPeriod"/>
            </a:pPr>
            <a:r>
              <a:rPr lang="ms-MY" sz="1300" dirty="0">
                <a:latin typeface="Arial" panose="020B0604020202020204" pitchFamily="34" charset="0"/>
                <a:cs typeface="Arial" panose="020B0604020202020204" pitchFamily="34" charset="0"/>
              </a:rPr>
              <a:t>Agensi perlu menyediakan slaid pecahan mengikut modul</a:t>
            </a:r>
          </a:p>
          <a:p>
            <a:pPr marL="342900" indent="-342900">
              <a:buAutoNum type="arabicPeriod"/>
            </a:pPr>
            <a:r>
              <a:rPr lang="ms-MY" sz="1300" dirty="0">
                <a:latin typeface="Arial" panose="020B0604020202020204" pitchFamily="34" charset="0"/>
                <a:cs typeface="Arial" panose="020B0604020202020204" pitchFamily="34" charset="0"/>
              </a:rPr>
              <a:t>Sekiranya tidak melibatkan Integration, 5% tersebut boleh dimanfaatkan oleh mana-mana fasa.</a:t>
            </a:r>
            <a:endParaRPr lang="en-MY" sz="1300" dirty="0"/>
          </a:p>
        </p:txBody>
      </p:sp>
      <p:sp>
        <p:nvSpPr>
          <p:cNvPr id="9" name="Slide Number Placeholder 2">
            <a:extLst>
              <a:ext uri="{FF2B5EF4-FFF2-40B4-BE49-F238E27FC236}">
                <a16:creationId xmlns:a16="http://schemas.microsoft.com/office/drawing/2014/main" id="{63972909-9DC4-4E81-9F17-452A97C1B67A}"/>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0449743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4197752"/>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AE6F806C-062E-41F4-97E9-973CF49374D7}"/>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01044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Custom 1">
      <a:dk1>
        <a:srgbClr val="1C426B"/>
      </a:dk1>
      <a:lt1>
        <a:srgbClr val="F8F8F8"/>
      </a:lt1>
      <a:dk2>
        <a:srgbClr val="CE2C37"/>
      </a:dk2>
      <a:lt2>
        <a:srgbClr val="FFEE7E"/>
      </a:lt2>
      <a:accent1>
        <a:srgbClr val="FFFFFF"/>
      </a:accent1>
      <a:accent2>
        <a:srgbClr val="FFFFFF"/>
      </a:accent2>
      <a:accent3>
        <a:srgbClr val="FFFFFF"/>
      </a:accent3>
      <a:accent4>
        <a:srgbClr val="FFFFFF"/>
      </a:accent4>
      <a:accent5>
        <a:srgbClr val="FFFFFF"/>
      </a:accent5>
      <a:accent6>
        <a:srgbClr val="FFFFFF"/>
      </a:accent6>
      <a:hlink>
        <a:srgbClr val="1C42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21552</TotalTime>
  <Words>18543</Words>
  <Application>Microsoft Office PowerPoint</Application>
  <PresentationFormat>Widescreen</PresentationFormat>
  <Paragraphs>4963</Paragraphs>
  <Slides>131</Slides>
  <Notes>97</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2</vt:i4>
      </vt:variant>
      <vt:variant>
        <vt:lpstr>Slide Titles</vt:lpstr>
      </vt:variant>
      <vt:variant>
        <vt:i4>131</vt:i4>
      </vt:variant>
    </vt:vector>
  </HeadingPairs>
  <TitlesOfParts>
    <vt:vector size="154" baseType="lpstr">
      <vt:lpstr>Arial Unicode MS</vt:lpstr>
      <vt:lpstr>Alata</vt:lpstr>
      <vt:lpstr>Anaheim</vt:lpstr>
      <vt:lpstr>Arial</vt:lpstr>
      <vt:lpstr>Arial Black</vt:lpstr>
      <vt:lpstr>Arial Narrow</vt:lpstr>
      <vt:lpstr>Calibri</vt:lpstr>
      <vt:lpstr>Calibri Light</vt:lpstr>
      <vt:lpstr>Fira Sans Extra Condensed</vt:lpstr>
      <vt:lpstr>Open Sans Light</vt:lpstr>
      <vt:lpstr>Roboto Condensed Light</vt:lpstr>
      <vt:lpstr>Segoe UI</vt:lpstr>
      <vt:lpstr>Times New Roman</vt:lpstr>
      <vt:lpstr>Wingdings</vt:lpstr>
      <vt:lpstr>Office Theme</vt:lpstr>
      <vt:lpstr>2_Office Theme</vt:lpstr>
      <vt:lpstr>4_Office Theme</vt:lpstr>
      <vt:lpstr>5_Office Theme</vt:lpstr>
      <vt:lpstr>6_Office Theme</vt:lpstr>
      <vt:lpstr>3_Office Theme</vt:lpstr>
      <vt:lpstr>Business Administration School Center by Slidesgo</vt:lpstr>
      <vt:lpstr>Bitmap Image</vt:lpstr>
      <vt:lpstr>Clip</vt:lpstr>
      <vt:lpstr>PowerPoint Presentation</vt:lpstr>
      <vt:lpstr>PowerPoint Presentation</vt:lpstr>
      <vt:lpstr>PowerPoint Presentation</vt:lpstr>
      <vt:lpstr>KEPERLUAN MAKLUMAT SOKONGAN MENGIKUT KATEGORI PERMOHONAN</vt:lpstr>
      <vt:lpstr>PowerPoint Presentation</vt:lpstr>
      <vt:lpstr>PANDUAN MENGISI TEMPLAT PERMOHONAN KELULUSAN TEKNIKAL PROJEK 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KAJIAN DAN PERBANDINGAN COTS SISTEM XX </vt:lpstr>
      <vt:lpstr>PowerPoint Presentation</vt:lpstr>
      <vt:lpstr>PowerPoint Presentation</vt:lpstr>
      <vt:lpstr>PERBANDINGAN KOS PEMBANGUNAN SISTEM SECARA HYBRID DAN PEMBANGUNAN SISTEM NATIVE (FPA)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PERINCIAN KOS: (B) PEMBANGUNAN SISTEM APLIKASI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MAKLUMAT PERUNTUKAN LANGGANAN PERKHIDMATAN PENGKOMPUTERAN AWAN  </vt:lpstr>
      <vt:lpstr>MAKLUMAT PERUNTUKAN LANGGANAN PERKHIDMATAN PENGKOMPUTERAN AWAN  (Ditampung sepenuhnya oleh JDN berdasarkan  Minit Mesyuarat Permohonan Perkhidmatan MyGovCloud@PDSA Bagi xxxxxxxx (Rujuk Lampiran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BSA</dc:creator>
  <cp:lastModifiedBy>Nadisah binti Mohamad</cp:lastModifiedBy>
  <cp:revision>1505</cp:revision>
  <cp:lastPrinted>2023-08-04T08:42:28Z</cp:lastPrinted>
  <dcterms:created xsi:type="dcterms:W3CDTF">2018-10-04T01:13:00Z</dcterms:created>
  <dcterms:modified xsi:type="dcterms:W3CDTF">2024-10-14T02:57:49Z</dcterms:modified>
</cp:coreProperties>
</file>